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925" r:id="rId1"/>
  </p:sldMasterIdLst>
  <p:notesMasterIdLst>
    <p:notesMasterId r:id="rId39"/>
  </p:notesMasterIdLst>
  <p:sldIdLst>
    <p:sldId id="346" r:id="rId2"/>
    <p:sldId id="448" r:id="rId3"/>
    <p:sldId id="449" r:id="rId4"/>
    <p:sldId id="450" r:id="rId5"/>
    <p:sldId id="451" r:id="rId6"/>
    <p:sldId id="452" r:id="rId7"/>
    <p:sldId id="453" r:id="rId8"/>
    <p:sldId id="454" r:id="rId9"/>
    <p:sldId id="257" r:id="rId10"/>
    <p:sldId id="362" r:id="rId11"/>
    <p:sldId id="455" r:id="rId12"/>
    <p:sldId id="290" r:id="rId13"/>
    <p:sldId id="291" r:id="rId14"/>
    <p:sldId id="456" r:id="rId15"/>
    <p:sldId id="349" r:id="rId16"/>
    <p:sldId id="398" r:id="rId17"/>
    <p:sldId id="376" r:id="rId18"/>
    <p:sldId id="377" r:id="rId19"/>
    <p:sldId id="396" r:id="rId20"/>
    <p:sldId id="432" r:id="rId21"/>
    <p:sldId id="433" r:id="rId22"/>
    <p:sldId id="439" r:id="rId23"/>
    <p:sldId id="440" r:id="rId24"/>
    <p:sldId id="442" r:id="rId25"/>
    <p:sldId id="414" r:id="rId26"/>
    <p:sldId id="457" r:id="rId27"/>
    <p:sldId id="445" r:id="rId28"/>
    <p:sldId id="446" r:id="rId29"/>
    <p:sldId id="266" r:id="rId30"/>
    <p:sldId id="268" r:id="rId31"/>
    <p:sldId id="271" r:id="rId32"/>
    <p:sldId id="273" r:id="rId33"/>
    <p:sldId id="272" r:id="rId34"/>
    <p:sldId id="274" r:id="rId35"/>
    <p:sldId id="275" r:id="rId36"/>
    <p:sldId id="361" r:id="rId37"/>
    <p:sldId id="438"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CC6600"/>
    <a:srgbClr val="0000FF"/>
    <a:srgbClr val="6666FF"/>
    <a:srgbClr val="00CC66"/>
    <a:srgbClr val="00FF99"/>
    <a:srgbClr val="339933"/>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903" autoAdjust="0"/>
  </p:normalViewPr>
  <p:slideViewPr>
    <p:cSldViewPr snapToGrid="0">
      <p:cViewPr varScale="1">
        <p:scale>
          <a:sx n="77" d="100"/>
          <a:sy n="77" d="100"/>
        </p:scale>
        <p:origin x="68" y="7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048DB6-CA9C-4750-82C2-C3B6CE7287BE}" type="datetimeFigureOut">
              <a:rPr lang="en-US" smtClean="0"/>
              <a:t>7/3/2023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EB726B-2142-4C66-A9DA-5B412B39F284}" type="slidenum">
              <a:rPr lang="en-US" smtClean="0"/>
              <a:t>‹#›</a:t>
            </a:fld>
            <a:endParaRPr lang="en-US"/>
          </a:p>
        </p:txBody>
      </p:sp>
    </p:spTree>
    <p:extLst>
      <p:ext uri="{BB962C8B-B14F-4D97-AF65-F5344CB8AC3E}">
        <p14:creationId xmlns:p14="http://schemas.microsoft.com/office/powerpoint/2010/main" val="1104130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I observe that I feel sick after a long flight… for many times… conclusion: long flights make me sick; 2) I know that I am sleepy after I eat; therefore, I should not eat before an important talk; both inductive and deductive reasoning used in the collection and evaluation of data, but abductive has a specific component proper to historical sciences…the time dimension, from present to past.</a:t>
            </a:r>
          </a:p>
        </p:txBody>
      </p:sp>
      <p:sp>
        <p:nvSpPr>
          <p:cNvPr id="4" name="Slide Number Placeholder 3"/>
          <p:cNvSpPr>
            <a:spLocks noGrp="1"/>
          </p:cNvSpPr>
          <p:nvPr>
            <p:ph type="sldNum" sz="quarter" idx="5"/>
          </p:nvPr>
        </p:nvSpPr>
        <p:spPr/>
        <p:txBody>
          <a:bodyPr/>
          <a:lstStyle/>
          <a:p>
            <a:fld id="{3CEB726B-2142-4C66-A9DA-5B412B39F284}" type="slidenum">
              <a:rPr lang="en-US" smtClean="0"/>
              <a:t>5</a:t>
            </a:fld>
            <a:endParaRPr lang="en-US"/>
          </a:p>
        </p:txBody>
      </p:sp>
    </p:spTree>
    <p:extLst>
      <p:ext uri="{BB962C8B-B14F-4D97-AF65-F5344CB8AC3E}">
        <p14:creationId xmlns:p14="http://schemas.microsoft.com/office/powerpoint/2010/main" val="56761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hidden (</a:t>
            </a:r>
            <a:r>
              <a:rPr lang="en-US" dirty="0" err="1"/>
              <a:t>lanthanei</a:t>
            </a:r>
            <a:r>
              <a:rPr lang="en-US" dirty="0"/>
              <a:t>) to them (</a:t>
            </a:r>
            <a:r>
              <a:rPr lang="en-US" dirty="0" err="1"/>
              <a:t>autous</a:t>
            </a:r>
            <a:r>
              <a:rPr lang="en-US" dirty="0"/>
              <a:t>) this (</a:t>
            </a:r>
            <a:r>
              <a:rPr lang="en-US" dirty="0" err="1"/>
              <a:t>touto</a:t>
            </a:r>
            <a:r>
              <a:rPr lang="en-US" dirty="0"/>
              <a:t>), </a:t>
            </a:r>
            <a:r>
              <a:rPr lang="en-US" dirty="0" err="1"/>
              <a:t>thelontas</a:t>
            </a:r>
            <a:r>
              <a:rPr lang="en-US" dirty="0"/>
              <a:t>,” Depending on how we link </a:t>
            </a:r>
            <a:r>
              <a:rPr lang="en-US" dirty="0" err="1"/>
              <a:t>touto</a:t>
            </a:r>
            <a:r>
              <a:rPr lang="en-US" dirty="0"/>
              <a:t> to the rest of the sentence, 2 possible</a:t>
            </a:r>
            <a:r>
              <a:rPr lang="en-US" baseline="0" dirty="0"/>
              <a:t> translations</a:t>
            </a:r>
            <a:r>
              <a:rPr lang="en-US" i="1" baseline="0" dirty="0"/>
              <a:t>: they deliberately forget</a:t>
            </a:r>
            <a:r>
              <a:rPr lang="en-US" baseline="0" dirty="0"/>
              <a:t> or </a:t>
            </a:r>
            <a:r>
              <a:rPr lang="en-US" i="1" baseline="0" dirty="0"/>
              <a:t>in maintaining this, they forget</a:t>
            </a:r>
            <a:r>
              <a:rPr lang="en-US" baseline="0" dirty="0"/>
              <a:t>. The latter option does not imply that the scoffers are consciously suppressing data, but, rather, that their commitment to their ideas does not allow them to see the data. In any case, we are dealing with an a priori commitment to disregard a set of possibilities: a choice, the same we are all facing.</a:t>
            </a:r>
          </a:p>
        </p:txBody>
      </p:sp>
      <p:sp>
        <p:nvSpPr>
          <p:cNvPr id="4" name="Slide Number Placeholder 3"/>
          <p:cNvSpPr>
            <a:spLocks noGrp="1"/>
          </p:cNvSpPr>
          <p:nvPr>
            <p:ph type="sldNum" sz="quarter" idx="10"/>
          </p:nvPr>
        </p:nvSpPr>
        <p:spPr/>
        <p:txBody>
          <a:bodyPr/>
          <a:lstStyle/>
          <a:p>
            <a:fld id="{EDB65D79-AEE8-48B6-A196-8C541777A968}" type="slidenum">
              <a:rPr lang="en-US" smtClean="0"/>
              <a:t>30</a:t>
            </a:fld>
            <a:endParaRPr lang="en-US"/>
          </a:p>
        </p:txBody>
      </p:sp>
    </p:spTree>
    <p:extLst>
      <p:ext uri="{BB962C8B-B14F-4D97-AF65-F5344CB8AC3E}">
        <p14:creationId xmlns:p14="http://schemas.microsoft.com/office/powerpoint/2010/main" val="3472834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v. 6 the plural relative pronoun </a:t>
            </a:r>
            <a:r>
              <a:rPr lang="en-US" sz="1200" kern="1200" dirty="0" err="1">
                <a:solidFill>
                  <a:schemeClr val="tx1"/>
                </a:solidFill>
                <a:effectLst/>
                <a:latin typeface="+mn-lt"/>
                <a:ea typeface="+mn-ea"/>
                <a:cs typeface="+mn-cs"/>
              </a:rPr>
              <a:t>ὧν</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ōn</a:t>
            </a:r>
            <a:r>
              <a:rPr lang="en-US" sz="1200" kern="1200" dirty="0">
                <a:solidFill>
                  <a:schemeClr val="tx1"/>
                </a:solidFill>
                <a:effectLst/>
                <a:latin typeface="+mn-lt"/>
                <a:ea typeface="+mn-ea"/>
                <a:cs typeface="+mn-cs"/>
              </a:rPr>
              <a:t> refers to the Word of God and water, mentioned at the end of verse 5. Peter proclaims the reality of God and His agency in the cosmos. He is therefore openly rejecting the naturalistic assumption shared by many modern scientists. He is also challenging the </a:t>
            </a:r>
            <a:r>
              <a:rPr lang="en-US" sz="1200" kern="1200" dirty="0" err="1">
                <a:solidFill>
                  <a:schemeClr val="tx1"/>
                </a:solidFill>
                <a:effectLst/>
                <a:latin typeface="+mn-lt"/>
                <a:ea typeface="+mn-ea"/>
                <a:cs typeface="+mn-cs"/>
              </a:rPr>
              <a:t>uniformitarianistic</a:t>
            </a:r>
            <a:r>
              <a:rPr lang="en-US" sz="1200" kern="1200" dirty="0">
                <a:solidFill>
                  <a:schemeClr val="tx1"/>
                </a:solidFill>
                <a:effectLst/>
                <a:latin typeface="+mn-lt"/>
                <a:ea typeface="+mn-ea"/>
                <a:cs typeface="+mn-cs"/>
              </a:rPr>
              <a:t> view by mentioning a special mode of agency,</a:t>
            </a:r>
            <a:r>
              <a:rPr lang="en-US" sz="1200" kern="1200" baseline="0" dirty="0">
                <a:solidFill>
                  <a:schemeClr val="tx1"/>
                </a:solidFill>
                <a:effectLst/>
                <a:latin typeface="+mn-lt"/>
                <a:ea typeface="+mn-ea"/>
                <a:cs typeface="+mn-cs"/>
              </a:rPr>
              <a:t> “by the Word.” Which takes us to the third point…</a:t>
            </a:r>
            <a:endParaRPr lang="en-US" dirty="0"/>
          </a:p>
        </p:txBody>
      </p:sp>
      <p:sp>
        <p:nvSpPr>
          <p:cNvPr id="4" name="Slide Number Placeholder 3"/>
          <p:cNvSpPr>
            <a:spLocks noGrp="1"/>
          </p:cNvSpPr>
          <p:nvPr>
            <p:ph type="sldNum" sz="quarter" idx="10"/>
          </p:nvPr>
        </p:nvSpPr>
        <p:spPr/>
        <p:txBody>
          <a:bodyPr/>
          <a:lstStyle/>
          <a:p>
            <a:fld id="{EDB65D79-AEE8-48B6-A196-8C541777A968}" type="slidenum">
              <a:rPr lang="en-US" smtClean="0"/>
              <a:t>31</a:t>
            </a:fld>
            <a:endParaRPr lang="en-US"/>
          </a:p>
        </p:txBody>
      </p:sp>
    </p:spTree>
    <p:extLst>
      <p:ext uri="{BB962C8B-B14F-4D97-AF65-F5344CB8AC3E}">
        <p14:creationId xmlns:p14="http://schemas.microsoft.com/office/powerpoint/2010/main" val="2796284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True uniformitarianism warrants that the same kind of divine action that happened in the past will happen in the future. Not only there was a creation, not only there was a flood, but there will also be a day of judgment. What is truly invariable throughout this history is the Word of God, not the physical realities it brought into existence. The Word which preserves the present world is “the same [α</a:t>
            </a:r>
            <a:r>
              <a:rPr lang="en-US" dirty="0" err="1"/>
              <a:t>ὐτῷ</a:t>
            </a:r>
            <a:r>
              <a:rPr lang="en-US" dirty="0"/>
              <a:t> auto]” (2 Peter 3:7) one by which the heavens were of old (2 Peter 3:5) and by which they were destroyed (2 Peter 3:6). </a:t>
            </a:r>
          </a:p>
        </p:txBody>
      </p:sp>
      <p:sp>
        <p:nvSpPr>
          <p:cNvPr id="4" name="Slide Number Placeholder 3"/>
          <p:cNvSpPr>
            <a:spLocks noGrp="1"/>
          </p:cNvSpPr>
          <p:nvPr>
            <p:ph type="sldNum" sz="quarter" idx="10"/>
          </p:nvPr>
        </p:nvSpPr>
        <p:spPr/>
        <p:txBody>
          <a:bodyPr/>
          <a:lstStyle/>
          <a:p>
            <a:fld id="{EDB65D79-AEE8-48B6-A196-8C541777A968}" type="slidenum">
              <a:rPr lang="en-US" smtClean="0"/>
              <a:t>32</a:t>
            </a:fld>
            <a:endParaRPr lang="en-US"/>
          </a:p>
        </p:txBody>
      </p:sp>
    </p:spTree>
    <p:extLst>
      <p:ext uri="{BB962C8B-B14F-4D97-AF65-F5344CB8AC3E}">
        <p14:creationId xmlns:p14="http://schemas.microsoft.com/office/powerpoint/2010/main" val="3891415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one of the</a:t>
            </a:r>
            <a:r>
              <a:rPr lang="en-US" baseline="0" dirty="0"/>
              <a:t> interventions described</a:t>
            </a:r>
            <a:r>
              <a:rPr lang="en-US" dirty="0"/>
              <a:t> represents, after its origination, a system where God upholds underlying regularities. </a:t>
            </a:r>
          </a:p>
          <a:p>
            <a:endParaRPr lang="en-US" dirty="0"/>
          </a:p>
        </p:txBody>
      </p:sp>
      <p:sp>
        <p:nvSpPr>
          <p:cNvPr id="4" name="Slide Number Placeholder 3"/>
          <p:cNvSpPr>
            <a:spLocks noGrp="1"/>
          </p:cNvSpPr>
          <p:nvPr>
            <p:ph type="sldNum" sz="quarter" idx="10"/>
          </p:nvPr>
        </p:nvSpPr>
        <p:spPr/>
        <p:txBody>
          <a:bodyPr/>
          <a:lstStyle/>
          <a:p>
            <a:fld id="{EDB65D79-AEE8-48B6-A196-8C541777A968}" type="slidenum">
              <a:rPr lang="en-US" smtClean="0"/>
              <a:t>33</a:t>
            </a:fld>
            <a:endParaRPr lang="en-US"/>
          </a:p>
        </p:txBody>
      </p:sp>
    </p:spTree>
    <p:extLst>
      <p:ext uri="{BB962C8B-B14F-4D97-AF65-F5344CB8AC3E}">
        <p14:creationId xmlns:p14="http://schemas.microsoft.com/office/powerpoint/2010/main" val="3185534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“preserved…stored”: </a:t>
            </a:r>
            <a:r>
              <a:rPr lang="en-US" dirty="0" err="1"/>
              <a:t>thesaurizo</a:t>
            </a:r>
            <a:r>
              <a:rPr lang="en-US" baseline="0" dirty="0"/>
              <a:t> +</a:t>
            </a:r>
            <a:r>
              <a:rPr lang="en-US" dirty="0"/>
              <a:t> </a:t>
            </a:r>
            <a:r>
              <a:rPr lang="en-US" dirty="0" err="1"/>
              <a:t>Tereo</a:t>
            </a:r>
            <a:r>
              <a:rPr lang="en-US" dirty="0"/>
              <a:t>: to watch, guard, observe… This is not a distant form of preservation, but involved,</a:t>
            </a:r>
            <a:r>
              <a:rPr lang="en-US" baseline="0" dirty="0"/>
              <a:t> active…</a:t>
            </a:r>
            <a:endParaRPr lang="en-US" dirty="0"/>
          </a:p>
        </p:txBody>
      </p:sp>
      <p:sp>
        <p:nvSpPr>
          <p:cNvPr id="4" name="Slide Number Placeholder 3"/>
          <p:cNvSpPr>
            <a:spLocks noGrp="1"/>
          </p:cNvSpPr>
          <p:nvPr>
            <p:ph type="sldNum" sz="quarter" idx="10"/>
          </p:nvPr>
        </p:nvSpPr>
        <p:spPr/>
        <p:txBody>
          <a:bodyPr/>
          <a:lstStyle/>
          <a:p>
            <a:fld id="{EDB65D79-AEE8-48B6-A196-8C541777A968}" type="slidenum">
              <a:rPr lang="en-US" smtClean="0"/>
              <a:t>34</a:t>
            </a:fld>
            <a:endParaRPr lang="en-US"/>
          </a:p>
        </p:txBody>
      </p:sp>
    </p:spTree>
    <p:extLst>
      <p:ext uri="{BB962C8B-B14F-4D97-AF65-F5344CB8AC3E}">
        <p14:creationId xmlns:p14="http://schemas.microsoft.com/office/powerpoint/2010/main" val="337250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5F48C4-80A5-4109-8BB6-0B19684E4BAC}" type="slidenum">
              <a:rPr lang="en-US" altLang="en-US" smtClean="0"/>
              <a:pPr/>
              <a:t>37</a:t>
            </a:fld>
            <a:endParaRPr lang="en-US" altLang="en-US"/>
          </a:p>
        </p:txBody>
      </p:sp>
    </p:spTree>
    <p:extLst>
      <p:ext uri="{BB962C8B-B14F-4D97-AF65-F5344CB8AC3E}">
        <p14:creationId xmlns:p14="http://schemas.microsoft.com/office/powerpoint/2010/main" val="309316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EB726B-2142-4C66-A9DA-5B412B39F284}" type="slidenum">
              <a:rPr lang="en-US" smtClean="0"/>
              <a:t>6</a:t>
            </a:fld>
            <a:endParaRPr lang="en-US"/>
          </a:p>
        </p:txBody>
      </p:sp>
    </p:spTree>
    <p:extLst>
      <p:ext uri="{BB962C8B-B14F-4D97-AF65-F5344CB8AC3E}">
        <p14:creationId xmlns:p14="http://schemas.microsoft.com/office/powerpoint/2010/main" val="4081811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EB726B-2142-4C66-A9DA-5B412B39F284}" type="slidenum">
              <a:rPr lang="en-US" smtClean="0"/>
              <a:t>7</a:t>
            </a:fld>
            <a:endParaRPr lang="en-US"/>
          </a:p>
        </p:txBody>
      </p:sp>
    </p:spTree>
    <p:extLst>
      <p:ext uri="{BB962C8B-B14F-4D97-AF65-F5344CB8AC3E}">
        <p14:creationId xmlns:p14="http://schemas.microsoft.com/office/powerpoint/2010/main" val="2045648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EB726B-2142-4C66-A9DA-5B412B39F284}" type="slidenum">
              <a:rPr lang="en-US" smtClean="0"/>
              <a:t>8</a:t>
            </a:fld>
            <a:endParaRPr lang="en-US"/>
          </a:p>
        </p:txBody>
      </p:sp>
    </p:spTree>
    <p:extLst>
      <p:ext uri="{BB962C8B-B14F-4D97-AF65-F5344CB8AC3E}">
        <p14:creationId xmlns:p14="http://schemas.microsoft.com/office/powerpoint/2010/main" val="2731315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rules” of the game of abduction; “Weak form: present-day processes are most appropriate for explaining the geological past (also known as ‘‘actualism’’). Strong form – the geological past must be explained by invoking processes that can be presently observed today. </a:t>
            </a:r>
          </a:p>
          <a:p>
            <a:r>
              <a:rPr lang="en-US" dirty="0"/>
              <a:t>If a past phenomenon can be understood as the result of a process now acting in time and space, one should not invent an extinct or unknown cause as its explanation.” Baker 2014</a:t>
            </a:r>
          </a:p>
          <a:p>
            <a:endParaRPr lang="en-US" dirty="0"/>
          </a:p>
        </p:txBody>
      </p:sp>
      <p:sp>
        <p:nvSpPr>
          <p:cNvPr id="4" name="Slide Number Placeholder 3"/>
          <p:cNvSpPr>
            <a:spLocks noGrp="1"/>
          </p:cNvSpPr>
          <p:nvPr>
            <p:ph type="sldNum" sz="quarter" idx="5"/>
          </p:nvPr>
        </p:nvSpPr>
        <p:spPr/>
        <p:txBody>
          <a:bodyPr/>
          <a:lstStyle/>
          <a:p>
            <a:fld id="{3CEB726B-2142-4C66-A9DA-5B412B39F284}" type="slidenum">
              <a:rPr lang="en-US" smtClean="0"/>
              <a:t>10</a:t>
            </a:fld>
            <a:endParaRPr lang="en-US"/>
          </a:p>
        </p:txBody>
      </p:sp>
    </p:spTree>
    <p:extLst>
      <p:ext uri="{BB962C8B-B14F-4D97-AF65-F5344CB8AC3E}">
        <p14:creationId xmlns:p14="http://schemas.microsoft.com/office/powerpoint/2010/main" val="3337758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Sensu</a:t>
            </a:r>
            <a:r>
              <a:rPr lang="en-US" dirty="0"/>
              <a:t> </a:t>
            </a:r>
            <a:r>
              <a:rPr lang="en-US" dirty="0" err="1"/>
              <a:t>latu</a:t>
            </a:r>
            <a:r>
              <a:rPr lang="en-US" dirty="0"/>
              <a:t>: scale and processes, not just rate</a:t>
            </a:r>
          </a:p>
        </p:txBody>
      </p:sp>
      <p:sp>
        <p:nvSpPr>
          <p:cNvPr id="4" name="Slide Number Placeholder 3"/>
          <p:cNvSpPr>
            <a:spLocks noGrp="1"/>
          </p:cNvSpPr>
          <p:nvPr>
            <p:ph type="sldNum" sz="quarter" idx="5"/>
          </p:nvPr>
        </p:nvSpPr>
        <p:spPr/>
        <p:txBody>
          <a:bodyPr/>
          <a:lstStyle/>
          <a:p>
            <a:fld id="{3CEB726B-2142-4C66-A9DA-5B412B39F284}" type="slidenum">
              <a:rPr lang="en-US" smtClean="0"/>
              <a:t>11</a:t>
            </a:fld>
            <a:endParaRPr lang="en-US"/>
          </a:p>
        </p:txBody>
      </p:sp>
    </p:spTree>
    <p:extLst>
      <p:ext uri="{BB962C8B-B14F-4D97-AF65-F5344CB8AC3E}">
        <p14:creationId xmlns:p14="http://schemas.microsoft.com/office/powerpoint/2010/main" val="2499682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key figure in</a:t>
            </a:r>
            <a:r>
              <a:rPr lang="en-US" baseline="0" dirty="0"/>
              <a:t> geology that understands the value of surfaces for inferring history is the Scottish James Hutton. His worldview of earth history is very different, and entails a very long chronology with repeated cycles. Part of his argument is founded on the identification of angular unconformities.   </a:t>
            </a:r>
            <a:endParaRPr lang="en-US" dirty="0"/>
          </a:p>
        </p:txBody>
      </p:sp>
      <p:sp>
        <p:nvSpPr>
          <p:cNvPr id="4" name="Slide Number Placeholder 3"/>
          <p:cNvSpPr>
            <a:spLocks noGrp="1"/>
          </p:cNvSpPr>
          <p:nvPr>
            <p:ph type="sldNum" sz="quarter" idx="10"/>
          </p:nvPr>
        </p:nvSpPr>
        <p:spPr/>
        <p:txBody>
          <a:bodyPr/>
          <a:lstStyle/>
          <a:p>
            <a:fld id="{2E08A003-E8D8-4E76-984A-2CB5FB94F1A5}" type="slidenum">
              <a:rPr lang="en-US" smtClean="0"/>
              <a:t>12</a:t>
            </a:fld>
            <a:endParaRPr lang="en-US"/>
          </a:p>
        </p:txBody>
      </p:sp>
    </p:spTree>
    <p:extLst>
      <p:ext uri="{BB962C8B-B14F-4D97-AF65-F5344CB8AC3E}">
        <p14:creationId xmlns:p14="http://schemas.microsoft.com/office/powerpoint/2010/main" val="695385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EB726B-2142-4C66-A9DA-5B412B39F284}" type="slidenum">
              <a:rPr lang="en-US" smtClean="0"/>
              <a:t>14</a:t>
            </a:fld>
            <a:endParaRPr lang="en-US"/>
          </a:p>
        </p:txBody>
      </p:sp>
    </p:spTree>
    <p:extLst>
      <p:ext uri="{BB962C8B-B14F-4D97-AF65-F5344CB8AC3E}">
        <p14:creationId xmlns:p14="http://schemas.microsoft.com/office/powerpoint/2010/main" val="769456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laws of nature are God’s way of sustaining the world, our experience shows that He carries this task with a commitment…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But then why these discontinuities. Why these punctuations in history, these interventions, to the point of complete reorganization? I found an answer to these questions in an important passage in 2 Peter 3. Very modern in addressing uniformitarianism,</a:t>
            </a:r>
            <a:r>
              <a:rPr lang="en-US" baseline="0" dirty="0"/>
              <a:t> naturalism, and the theological questions probing t</a:t>
            </a:r>
            <a:r>
              <a:rPr lang="en-US" dirty="0"/>
              <a:t>he divine balance between continuity and discontinuity</a:t>
            </a:r>
            <a:r>
              <a:rPr lang="en-US" baseline="0" dirty="0"/>
              <a:t> and the reasons for this alternation.</a:t>
            </a:r>
            <a:r>
              <a:rPr lang="en-US" dirty="0"/>
              <a:t>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DB65D79-AEE8-48B6-A196-8C541777A968}" type="slidenum">
              <a:rPr lang="en-US" smtClean="0"/>
              <a:t>29</a:t>
            </a:fld>
            <a:endParaRPr lang="en-US"/>
          </a:p>
        </p:txBody>
      </p:sp>
    </p:spTree>
    <p:extLst>
      <p:ext uri="{BB962C8B-B14F-4D97-AF65-F5344CB8AC3E}">
        <p14:creationId xmlns:p14="http://schemas.microsoft.com/office/powerpoint/2010/main" val="2525849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08946E3-56CF-4F5E-9A13-AB8EF248EDC3}" type="slidenum">
              <a:rPr lang="en-US" smtClean="0"/>
              <a:pPr>
                <a:defRPr/>
              </a:pPr>
              <a:t>‹#›</a:t>
            </a:fld>
            <a:endParaRPr lang="en-US"/>
          </a:p>
        </p:txBody>
      </p:sp>
    </p:spTree>
    <p:extLst>
      <p:ext uri="{BB962C8B-B14F-4D97-AF65-F5344CB8AC3E}">
        <p14:creationId xmlns:p14="http://schemas.microsoft.com/office/powerpoint/2010/main" val="3957540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55F6DB2-D48F-4F7B-BFF2-929B9C4B0FDB}" type="slidenum">
              <a:rPr lang="en-US" smtClean="0"/>
              <a:pPr>
                <a:defRPr/>
              </a:pPr>
              <a:t>‹#›</a:t>
            </a:fld>
            <a:endParaRPr lang="en-US"/>
          </a:p>
        </p:txBody>
      </p:sp>
    </p:spTree>
    <p:extLst>
      <p:ext uri="{BB962C8B-B14F-4D97-AF65-F5344CB8AC3E}">
        <p14:creationId xmlns:p14="http://schemas.microsoft.com/office/powerpoint/2010/main" val="4069801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pPr>
              <a:defRPr/>
            </a:pPr>
            <a:endParaRPr lang="en-US"/>
          </a:p>
        </p:txBody>
      </p:sp>
      <p:sp>
        <p:nvSpPr>
          <p:cNvPr id="5" name="Footer Placeholder 4"/>
          <p:cNvSpPr>
            <a:spLocks noGrp="1"/>
          </p:cNvSpPr>
          <p:nvPr>
            <p:ph type="ftr" sz="quarter" idx="11"/>
          </p:nvPr>
        </p:nvSpPr>
        <p:spPr>
          <a:xfrm>
            <a:off x="3776135" y="6422854"/>
            <a:ext cx="4279669" cy="365125"/>
          </a:xfrm>
        </p:spPr>
        <p:txBody>
          <a:bodyPr/>
          <a:lstStyle/>
          <a:p>
            <a:pPr>
              <a:defRPr/>
            </a:pPr>
            <a:endParaRPr lang="en-US"/>
          </a:p>
        </p:txBody>
      </p:sp>
      <p:sp>
        <p:nvSpPr>
          <p:cNvPr id="6" name="Slide Number Placeholder 5"/>
          <p:cNvSpPr>
            <a:spLocks noGrp="1"/>
          </p:cNvSpPr>
          <p:nvPr>
            <p:ph type="sldNum" sz="quarter" idx="12"/>
          </p:nvPr>
        </p:nvSpPr>
        <p:spPr>
          <a:xfrm>
            <a:off x="8073048" y="6422854"/>
            <a:ext cx="879759" cy="365125"/>
          </a:xfrm>
        </p:spPr>
        <p:txBody>
          <a:bodyPr/>
          <a:lstStyle/>
          <a:p>
            <a:pPr>
              <a:defRPr/>
            </a:pPr>
            <a:fld id="{855F6DB2-D48F-4F7B-BFF2-929B9C4B0FDB}" type="slidenum">
              <a:rPr lang="en-US" smtClean="0"/>
              <a:pPr>
                <a:defRPr/>
              </a:pPr>
              <a:t>‹#›</a:t>
            </a:fld>
            <a:endParaRPr lang="en-US"/>
          </a:p>
        </p:txBody>
      </p:sp>
    </p:spTree>
    <p:extLst>
      <p:ext uri="{BB962C8B-B14F-4D97-AF65-F5344CB8AC3E}">
        <p14:creationId xmlns:p14="http://schemas.microsoft.com/office/powerpoint/2010/main" val="623162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55F6DB2-D48F-4F7B-BFF2-929B9C4B0FDB}" type="slidenum">
              <a:rPr lang="en-US" smtClean="0"/>
              <a:pPr>
                <a:defRPr/>
              </a:pPr>
              <a:t>‹#›</a:t>
            </a:fld>
            <a:endParaRPr lang="en-US"/>
          </a:p>
        </p:txBody>
      </p:sp>
    </p:spTree>
    <p:extLst>
      <p:ext uri="{BB962C8B-B14F-4D97-AF65-F5344CB8AC3E}">
        <p14:creationId xmlns:p14="http://schemas.microsoft.com/office/powerpoint/2010/main" val="635938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pPr>
              <a:defRPr/>
            </a:pPr>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pPr>
              <a:defRPr/>
            </a:pPr>
            <a:fld id="{0D8C9DD2-47A9-4C9E-9DC9-3B8E7A5F37D5}" type="slidenum">
              <a:rPr lang="en-US" smtClean="0"/>
              <a:pPr>
                <a:defRPr/>
              </a:pPr>
              <a:t>‹#›</a:t>
            </a:fld>
            <a:endParaRPr lang="en-US"/>
          </a:p>
        </p:txBody>
      </p:sp>
    </p:spTree>
    <p:extLst>
      <p:ext uri="{BB962C8B-B14F-4D97-AF65-F5344CB8AC3E}">
        <p14:creationId xmlns:p14="http://schemas.microsoft.com/office/powerpoint/2010/main" val="250755822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55F6DB2-D48F-4F7B-BFF2-929B9C4B0FDB}" type="slidenum">
              <a:rPr lang="en-US" smtClean="0"/>
              <a:pPr>
                <a:defRPr/>
              </a:pPr>
              <a:t>‹#›</a:t>
            </a:fld>
            <a:endParaRPr lang="en-US"/>
          </a:p>
        </p:txBody>
      </p:sp>
    </p:spTree>
    <p:extLst>
      <p:ext uri="{BB962C8B-B14F-4D97-AF65-F5344CB8AC3E}">
        <p14:creationId xmlns:p14="http://schemas.microsoft.com/office/powerpoint/2010/main" val="1755620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55F6DB2-D48F-4F7B-BFF2-929B9C4B0FDB}" type="slidenum">
              <a:rPr lang="en-US" smtClean="0"/>
              <a:pPr>
                <a:defRPr/>
              </a:pPr>
              <a:t>‹#›</a:t>
            </a:fld>
            <a:endParaRPr lang="en-US"/>
          </a:p>
        </p:txBody>
      </p:sp>
    </p:spTree>
    <p:extLst>
      <p:ext uri="{BB962C8B-B14F-4D97-AF65-F5344CB8AC3E}">
        <p14:creationId xmlns:p14="http://schemas.microsoft.com/office/powerpoint/2010/main" val="1781943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3ED7F28F-CEA6-4771-8CC7-14DFAB592992}" type="slidenum">
              <a:rPr lang="en-US" smtClean="0"/>
              <a:pPr>
                <a:defRPr/>
              </a:pPr>
              <a:t>‹#›</a:t>
            </a:fld>
            <a:endParaRPr lang="en-US"/>
          </a:p>
        </p:txBody>
      </p:sp>
    </p:spTree>
    <p:extLst>
      <p:ext uri="{BB962C8B-B14F-4D97-AF65-F5344CB8AC3E}">
        <p14:creationId xmlns:p14="http://schemas.microsoft.com/office/powerpoint/2010/main" val="355509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FAAE025-6C67-4223-B8F1-918DCFD1AD49}" type="slidenum">
              <a:rPr lang="en-US" smtClean="0"/>
              <a:pPr>
                <a:defRPr/>
              </a:pPr>
              <a:t>‹#›</a:t>
            </a:fld>
            <a:endParaRPr lang="en-US"/>
          </a:p>
        </p:txBody>
      </p:sp>
    </p:spTree>
    <p:extLst>
      <p:ext uri="{BB962C8B-B14F-4D97-AF65-F5344CB8AC3E}">
        <p14:creationId xmlns:p14="http://schemas.microsoft.com/office/powerpoint/2010/main" val="1973812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55F6DB2-D48F-4F7B-BFF2-929B9C4B0FDB}" type="slidenum">
              <a:rPr lang="en-US" smtClean="0"/>
              <a:pPr>
                <a:defRPr/>
              </a:pPr>
              <a:t>‹#›</a:t>
            </a:fld>
            <a:endParaRPr lang="en-US"/>
          </a:p>
        </p:txBody>
      </p:sp>
    </p:spTree>
    <p:extLst>
      <p:ext uri="{BB962C8B-B14F-4D97-AF65-F5344CB8AC3E}">
        <p14:creationId xmlns:p14="http://schemas.microsoft.com/office/powerpoint/2010/main" val="2973834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3C4D3C2-BBFC-4E2C-B146-C230B8D6F934}" type="slidenum">
              <a:rPr lang="en-US" smtClean="0"/>
              <a:pPr>
                <a:defRPr/>
              </a:pPr>
              <a:t>‹#›</a:t>
            </a:fld>
            <a:endParaRPr lang="en-US"/>
          </a:p>
        </p:txBody>
      </p:sp>
    </p:spTree>
    <p:extLst>
      <p:ext uri="{BB962C8B-B14F-4D97-AF65-F5344CB8AC3E}">
        <p14:creationId xmlns:p14="http://schemas.microsoft.com/office/powerpoint/2010/main" val="4192719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pPr>
              <a:defRPr/>
            </a:pPr>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pPr>
              <a:defRPr/>
            </a:pPr>
            <a:endParaRPr lang="en-US"/>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pPr>
              <a:defRPr/>
            </a:pPr>
            <a:fld id="{855F6DB2-D48F-4F7B-BFF2-929B9C4B0FDB}" type="slidenum">
              <a:rPr lang="en-US" smtClean="0"/>
              <a:pPr>
                <a:defRPr/>
              </a:pPr>
              <a:t>‹#›</a:t>
            </a:fld>
            <a:endParaRPr lang="en-US"/>
          </a:p>
        </p:txBody>
      </p:sp>
    </p:spTree>
    <p:extLst>
      <p:ext uri="{BB962C8B-B14F-4D97-AF65-F5344CB8AC3E}">
        <p14:creationId xmlns:p14="http://schemas.microsoft.com/office/powerpoint/2010/main" val="574151773"/>
      </p:ext>
    </p:extLst>
  </p:cSld>
  <p:clrMap bg1="dk1" tx1="lt1" bg2="dk2" tx2="lt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hyperlink" Target="http://eesc.columbia.edu/courses/ees/life/lectures/lect08.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grisda.wordpress.com/"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09800" y="2265083"/>
            <a:ext cx="7772400" cy="1470025"/>
          </a:xfrm>
        </p:spPr>
        <p:txBody>
          <a:bodyPr>
            <a:normAutofit/>
          </a:bodyPr>
          <a:lstStyle/>
          <a:p>
            <a:r>
              <a:rPr lang="en-US" sz="4000" dirty="0"/>
              <a:t>Catastrophism and Uniformitarianism</a:t>
            </a:r>
          </a:p>
        </p:txBody>
      </p:sp>
      <p:pic>
        <p:nvPicPr>
          <p:cNvPr id="4" name="Picture 3">
            <a:extLst>
              <a:ext uri="{FF2B5EF4-FFF2-40B4-BE49-F238E27FC236}">
                <a16:creationId xmlns:a16="http://schemas.microsoft.com/office/drawing/2014/main" id="{3F37CCEB-CC5D-4DE0-AA26-0771B50AB3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38526" cy="1750828"/>
          </a:xfrm>
          <a:prstGeom prst="rect">
            <a:avLst/>
          </a:prstGeom>
        </p:spPr>
      </p:pic>
      <p:sp>
        <p:nvSpPr>
          <p:cNvPr id="3" name="TextBox 2">
            <a:extLst>
              <a:ext uri="{FF2B5EF4-FFF2-40B4-BE49-F238E27FC236}">
                <a16:creationId xmlns:a16="http://schemas.microsoft.com/office/drawing/2014/main" id="{F381FD67-C0EF-475D-8981-9F7F2C355440}"/>
              </a:ext>
            </a:extLst>
          </p:cNvPr>
          <p:cNvSpPr txBox="1"/>
          <p:nvPr/>
        </p:nvSpPr>
        <p:spPr>
          <a:xfrm>
            <a:off x="8501828" y="4001388"/>
            <a:ext cx="5068186" cy="461665"/>
          </a:xfrm>
          <a:prstGeom prst="rect">
            <a:avLst/>
          </a:prstGeom>
          <a:noFill/>
        </p:spPr>
        <p:txBody>
          <a:bodyPr wrap="square" rtlCol="0">
            <a:spAutoFit/>
          </a:bodyPr>
          <a:lstStyle/>
          <a:p>
            <a:r>
              <a:rPr lang="en-US" sz="2400" dirty="0"/>
              <a:t>Ronny Nalin, PhD</a:t>
            </a:r>
          </a:p>
        </p:txBody>
      </p:sp>
      <p:pic>
        <p:nvPicPr>
          <p:cNvPr id="6" name="Picture 5">
            <a:extLst>
              <a:ext uri="{FF2B5EF4-FFF2-40B4-BE49-F238E27FC236}">
                <a16:creationId xmlns:a16="http://schemas.microsoft.com/office/drawing/2014/main" id="{A596C0FC-F259-44C9-B4EE-1DCBCE3BE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1828" y="4463053"/>
            <a:ext cx="2415686" cy="536735"/>
          </a:xfrm>
          <a:prstGeom prst="rect">
            <a:avLst/>
          </a:prstGeom>
        </p:spPr>
      </p:pic>
      <p:sp>
        <p:nvSpPr>
          <p:cNvPr id="7" name="Rectangle 6">
            <a:extLst>
              <a:ext uri="{FF2B5EF4-FFF2-40B4-BE49-F238E27FC236}">
                <a16:creationId xmlns:a16="http://schemas.microsoft.com/office/drawing/2014/main" id="{AB083F8B-5CB1-4E8B-BE12-35BEB6781FDE}"/>
              </a:ext>
            </a:extLst>
          </p:cNvPr>
          <p:cNvSpPr/>
          <p:nvPr/>
        </p:nvSpPr>
        <p:spPr>
          <a:xfrm>
            <a:off x="3497943" y="5442021"/>
            <a:ext cx="8265886" cy="1200329"/>
          </a:xfrm>
          <a:prstGeom prst="rect">
            <a:avLst/>
          </a:prstGeom>
        </p:spPr>
        <p:txBody>
          <a:bodyPr wrap="square">
            <a:spAutoFit/>
          </a:bodyPr>
          <a:lstStyle/>
          <a:p>
            <a:r>
              <a:rPr lang="en-US" sz="2400" dirty="0"/>
              <a:t>…and saying: “Where is the promise of His coming? For since the fathers fell asleep, all things continue as they were from the beginning of creation.”								</a:t>
            </a:r>
            <a:r>
              <a:rPr lang="en-US" sz="2400" i="1" dirty="0"/>
              <a:t>2 Peter 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ChangeArrowheads="1"/>
          </p:cNvSpPr>
          <p:nvPr/>
        </p:nvSpPr>
        <p:spPr bwMode="auto">
          <a:xfrm>
            <a:off x="1981200" y="2255838"/>
            <a:ext cx="82296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endParaRPr lang="en-US" sz="2400">
              <a:solidFill>
                <a:srgbClr val="00CC00"/>
              </a:solidFill>
            </a:endParaRPr>
          </a:p>
        </p:txBody>
      </p:sp>
      <p:sp>
        <p:nvSpPr>
          <p:cNvPr id="116748" name="Rectangle 12"/>
          <p:cNvSpPr>
            <a:spLocks noChangeArrowheads="1"/>
          </p:cNvSpPr>
          <p:nvPr/>
        </p:nvSpPr>
        <p:spPr bwMode="auto">
          <a:xfrm>
            <a:off x="764772" y="2209672"/>
            <a:ext cx="936824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1" hangingPunct="1"/>
            <a:r>
              <a:rPr lang="en-US" sz="2800" dirty="0">
                <a:solidFill>
                  <a:srgbClr val="0000FF"/>
                </a:solidFill>
              </a:rPr>
              <a:t>A) Methodological Uniformitarianism: how we do science</a:t>
            </a:r>
            <a:r>
              <a:rPr lang="en-US" sz="2800" dirty="0"/>
              <a:t> </a:t>
            </a:r>
          </a:p>
          <a:p>
            <a:pPr algn="r" eaLnBrk="1" hangingPunct="1"/>
            <a:endParaRPr lang="en-US" sz="1600" dirty="0"/>
          </a:p>
        </p:txBody>
      </p:sp>
      <p:sp>
        <p:nvSpPr>
          <p:cNvPr id="116750" name="Rectangle 14"/>
          <p:cNvSpPr>
            <a:spLocks noChangeArrowheads="1"/>
          </p:cNvSpPr>
          <p:nvPr/>
        </p:nvSpPr>
        <p:spPr bwMode="auto">
          <a:xfrm>
            <a:off x="1202919" y="2798392"/>
            <a:ext cx="806608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r>
              <a:rPr lang="en-US" sz="2800" dirty="0"/>
              <a:t>1) Uniformity of laws (naturalism)</a:t>
            </a:r>
          </a:p>
          <a:p>
            <a:pPr algn="r" eaLnBrk="1" hangingPunct="1"/>
            <a:endParaRPr lang="en-US" sz="1600" dirty="0"/>
          </a:p>
        </p:txBody>
      </p:sp>
      <p:sp>
        <p:nvSpPr>
          <p:cNvPr id="116753" name="Rectangle 17"/>
          <p:cNvSpPr>
            <a:spLocks noChangeArrowheads="1"/>
          </p:cNvSpPr>
          <p:nvPr/>
        </p:nvSpPr>
        <p:spPr bwMode="auto">
          <a:xfrm>
            <a:off x="764772" y="4385034"/>
            <a:ext cx="8383587"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r>
              <a:rPr lang="en-US" sz="2800" dirty="0">
                <a:solidFill>
                  <a:srgbClr val="0000FF"/>
                </a:solidFill>
              </a:rPr>
              <a:t>B) Substantive Uniformitarianism: how nature is </a:t>
            </a:r>
          </a:p>
          <a:p>
            <a:pPr algn="r" eaLnBrk="1" hangingPunct="1"/>
            <a:endParaRPr lang="en-US" sz="1600" dirty="0">
              <a:solidFill>
                <a:srgbClr val="0000FF"/>
              </a:solidFill>
            </a:endParaRPr>
          </a:p>
        </p:txBody>
      </p:sp>
      <p:sp>
        <p:nvSpPr>
          <p:cNvPr id="116754" name="Rectangle 18"/>
          <p:cNvSpPr>
            <a:spLocks noChangeArrowheads="1"/>
          </p:cNvSpPr>
          <p:nvPr/>
        </p:nvSpPr>
        <p:spPr bwMode="auto">
          <a:xfrm>
            <a:off x="1245783" y="4958988"/>
            <a:ext cx="806608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r>
              <a:rPr lang="en-US" sz="2800" dirty="0"/>
              <a:t>3) Uniformity of rates (gradualism)</a:t>
            </a:r>
          </a:p>
          <a:p>
            <a:pPr algn="r" eaLnBrk="1" hangingPunct="1"/>
            <a:endParaRPr lang="en-US" sz="1600" dirty="0"/>
          </a:p>
        </p:txBody>
      </p:sp>
      <p:sp>
        <p:nvSpPr>
          <p:cNvPr id="116755" name="Rectangle 19"/>
          <p:cNvSpPr>
            <a:spLocks noChangeArrowheads="1"/>
          </p:cNvSpPr>
          <p:nvPr/>
        </p:nvSpPr>
        <p:spPr bwMode="auto">
          <a:xfrm>
            <a:off x="1245783" y="5642316"/>
            <a:ext cx="806608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r>
              <a:rPr lang="en-US" sz="2800" dirty="0"/>
              <a:t>4) Uniformity of conditions (non-</a:t>
            </a:r>
            <a:r>
              <a:rPr lang="en-US" sz="2800" dirty="0" err="1"/>
              <a:t>directionalism</a:t>
            </a:r>
            <a:r>
              <a:rPr lang="en-US" sz="2800" dirty="0"/>
              <a:t>)</a:t>
            </a:r>
          </a:p>
          <a:p>
            <a:pPr algn="r" eaLnBrk="1" hangingPunct="1"/>
            <a:endParaRPr lang="en-US" sz="1600" dirty="0"/>
          </a:p>
        </p:txBody>
      </p:sp>
      <p:sp>
        <p:nvSpPr>
          <p:cNvPr id="3" name="Title 2">
            <a:extLst>
              <a:ext uri="{FF2B5EF4-FFF2-40B4-BE49-F238E27FC236}">
                <a16:creationId xmlns:a16="http://schemas.microsoft.com/office/drawing/2014/main" id="{8B1F0B15-EFA0-4E48-B392-7DAC15CD7C28}"/>
              </a:ext>
            </a:extLst>
          </p:cNvPr>
          <p:cNvSpPr>
            <a:spLocks noGrp="1"/>
          </p:cNvSpPr>
          <p:nvPr>
            <p:ph type="title"/>
          </p:nvPr>
        </p:nvSpPr>
        <p:spPr/>
        <p:txBody>
          <a:bodyPr/>
          <a:lstStyle/>
          <a:p>
            <a:r>
              <a:rPr lang="en-US" dirty="0"/>
              <a:t>Four types of uniformitarianism</a:t>
            </a:r>
          </a:p>
        </p:txBody>
      </p:sp>
      <p:pic>
        <p:nvPicPr>
          <p:cNvPr id="12" name="Picture 11">
            <a:extLst>
              <a:ext uri="{FF2B5EF4-FFF2-40B4-BE49-F238E27FC236}">
                <a16:creationId xmlns:a16="http://schemas.microsoft.com/office/drawing/2014/main" id="{A1AC149B-FC20-4888-A101-B4EE0BC2AD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1647" y="236118"/>
            <a:ext cx="2128491" cy="3048000"/>
          </a:xfrm>
          <a:prstGeom prst="rect">
            <a:avLst/>
          </a:prstGeom>
        </p:spPr>
      </p:pic>
      <p:sp>
        <p:nvSpPr>
          <p:cNvPr id="13" name="TextBox 12">
            <a:extLst>
              <a:ext uri="{FF2B5EF4-FFF2-40B4-BE49-F238E27FC236}">
                <a16:creationId xmlns:a16="http://schemas.microsoft.com/office/drawing/2014/main" id="{CA5E0234-E56C-4C7F-8F9F-3D113953DC69}"/>
              </a:ext>
            </a:extLst>
          </p:cNvPr>
          <p:cNvSpPr txBox="1"/>
          <p:nvPr/>
        </p:nvSpPr>
        <p:spPr>
          <a:xfrm>
            <a:off x="10065109" y="3284118"/>
            <a:ext cx="1981200" cy="584775"/>
          </a:xfrm>
          <a:prstGeom prst="rect">
            <a:avLst/>
          </a:prstGeom>
          <a:noFill/>
        </p:spPr>
        <p:txBody>
          <a:bodyPr wrap="square" rtlCol="0">
            <a:spAutoFit/>
          </a:bodyPr>
          <a:lstStyle/>
          <a:p>
            <a:pPr algn="ctr" defTabSz="914400" eaLnBrk="0" fontAlgn="base" hangingPunct="0">
              <a:spcBef>
                <a:spcPct val="0"/>
              </a:spcBef>
              <a:spcAft>
                <a:spcPct val="0"/>
              </a:spcAft>
            </a:pPr>
            <a:r>
              <a:rPr lang="en-US" sz="1600" i="1" dirty="0">
                <a:solidFill>
                  <a:srgbClr val="FFFFFF"/>
                </a:solidFill>
                <a:latin typeface="+mj-lt"/>
              </a:rPr>
              <a:t>S. J. Gould, (1965; 1984)</a:t>
            </a:r>
          </a:p>
        </p:txBody>
      </p:sp>
      <p:sp>
        <p:nvSpPr>
          <p:cNvPr id="14" name="Rectangle 14">
            <a:extLst>
              <a:ext uri="{FF2B5EF4-FFF2-40B4-BE49-F238E27FC236}">
                <a16:creationId xmlns:a16="http://schemas.microsoft.com/office/drawing/2014/main" id="{00571966-9D15-4D49-9D26-53D077A2BF2A}"/>
              </a:ext>
            </a:extLst>
          </p:cNvPr>
          <p:cNvSpPr>
            <a:spLocks noChangeArrowheads="1"/>
          </p:cNvSpPr>
          <p:nvPr/>
        </p:nvSpPr>
        <p:spPr bwMode="auto">
          <a:xfrm>
            <a:off x="1202919" y="3527151"/>
            <a:ext cx="886219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1" hangingPunct="1"/>
            <a:r>
              <a:rPr lang="en-US" sz="2800" dirty="0"/>
              <a:t>2) Uniformity of process (actualism, principle of simplicity)</a:t>
            </a:r>
          </a:p>
          <a:p>
            <a:pPr algn="r" eaLnBrk="1" hangingPunct="1"/>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7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675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67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675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67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8" grpId="0"/>
      <p:bldP spid="116750" grpId="0"/>
      <p:bldP spid="116753" grpId="0"/>
      <p:bldP spid="116754" grpId="0"/>
      <p:bldP spid="116755"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DF2E6-DD4F-47AE-9662-BD3CEBC7F34F}"/>
              </a:ext>
            </a:extLst>
          </p:cNvPr>
          <p:cNvSpPr>
            <a:spLocks noGrp="1"/>
          </p:cNvSpPr>
          <p:nvPr>
            <p:ph type="title"/>
          </p:nvPr>
        </p:nvSpPr>
        <p:spPr/>
        <p:txBody>
          <a:bodyPr/>
          <a:lstStyle/>
          <a:p>
            <a:r>
              <a:rPr lang="en-US" dirty="0"/>
              <a:t>Catastrophism vs uniformitarianism</a:t>
            </a:r>
          </a:p>
        </p:txBody>
      </p:sp>
      <p:sp>
        <p:nvSpPr>
          <p:cNvPr id="3" name="Content Placeholder 2">
            <a:extLst>
              <a:ext uri="{FF2B5EF4-FFF2-40B4-BE49-F238E27FC236}">
                <a16:creationId xmlns:a16="http://schemas.microsoft.com/office/drawing/2014/main" id="{3FA34460-0109-4535-AEF8-CD1BBD45EA1F}"/>
              </a:ext>
            </a:extLst>
          </p:cNvPr>
          <p:cNvSpPr>
            <a:spLocks noGrp="1"/>
          </p:cNvSpPr>
          <p:nvPr>
            <p:ph idx="1"/>
          </p:nvPr>
        </p:nvSpPr>
        <p:spPr>
          <a:xfrm>
            <a:off x="529588" y="2152996"/>
            <a:ext cx="7999270" cy="4206240"/>
          </a:xfrm>
        </p:spPr>
        <p:txBody>
          <a:bodyPr>
            <a:normAutofit lnSpcReduction="10000"/>
          </a:bodyPr>
          <a:lstStyle/>
          <a:p>
            <a:r>
              <a:rPr lang="en-US" dirty="0"/>
              <a:t>Georges Cuvier (1769-1832):</a:t>
            </a:r>
          </a:p>
          <a:p>
            <a:r>
              <a:rPr lang="en-US" dirty="0"/>
              <a:t>“It has been long considered possible to explain the more ancient revolutions on... [the Earth's] surface by means of these still existing causes; in the same manner as it is found easy to explain past events in political history, by an acquaintance with the passions and intrigues of the present day. But we shall presently see that unfortunately this is not the case in physical history:—the thread of operation is here broken, the march of nature is changed, and none of the agents that she now employs were sufficient for the production of her ancient works.”</a:t>
            </a:r>
          </a:p>
          <a:p>
            <a:pPr marL="0" indent="0">
              <a:buNone/>
            </a:pPr>
            <a:r>
              <a:rPr lang="en-US" i="1" dirty="0"/>
              <a:t>Essay on the Theory of the Earth, p. 24</a:t>
            </a:r>
          </a:p>
          <a:p>
            <a:pPr marL="0" indent="0">
              <a:buNone/>
            </a:pPr>
            <a:r>
              <a:rPr lang="en-US" dirty="0"/>
              <a:t>Book available online at http://lhldigital.lindahall.org/cdm/ref/collection/earththeory/id/4519</a:t>
            </a:r>
          </a:p>
          <a:p>
            <a:endParaRPr lang="en-US" dirty="0"/>
          </a:p>
        </p:txBody>
      </p:sp>
      <p:pic>
        <p:nvPicPr>
          <p:cNvPr id="7170" name="Picture 2" descr="Georges Cuvier.png">
            <a:extLst>
              <a:ext uri="{FF2B5EF4-FFF2-40B4-BE49-F238E27FC236}">
                <a16:creationId xmlns:a16="http://schemas.microsoft.com/office/drawing/2014/main" id="{4D9D415E-7758-4A12-B251-961F4E27BA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000" y="2213644"/>
            <a:ext cx="3409327" cy="4264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508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39338" y="4976871"/>
            <a:ext cx="10737469" cy="1488666"/>
          </a:xfrm>
          <a:prstGeom prst="rect">
            <a:avLst/>
          </a:prstGeom>
        </p:spPr>
      </p:pic>
      <p:sp>
        <p:nvSpPr>
          <p:cNvPr id="3" name="Subtitle 2"/>
          <p:cNvSpPr>
            <a:spLocks noGrp="1"/>
          </p:cNvSpPr>
          <p:nvPr>
            <p:ph type="subTitle" idx="1"/>
          </p:nvPr>
        </p:nvSpPr>
        <p:spPr>
          <a:xfrm>
            <a:off x="2971800" y="221120"/>
            <a:ext cx="8109065" cy="900859"/>
          </a:xfrm>
        </p:spPr>
        <p:txBody>
          <a:bodyPr>
            <a:normAutofit/>
          </a:bodyPr>
          <a:lstStyle/>
          <a:p>
            <a:r>
              <a:rPr lang="en-US" sz="2800" dirty="0"/>
              <a:t>Unconformities and long, cyclical view of history</a:t>
            </a:r>
          </a:p>
        </p:txBody>
      </p:sp>
      <p:sp>
        <p:nvSpPr>
          <p:cNvPr id="10" name="TextBox 9"/>
          <p:cNvSpPr txBox="1"/>
          <p:nvPr/>
        </p:nvSpPr>
        <p:spPr>
          <a:xfrm>
            <a:off x="187656" y="3053435"/>
            <a:ext cx="2784144" cy="1200329"/>
          </a:xfrm>
          <a:prstGeom prst="rect">
            <a:avLst/>
          </a:prstGeom>
          <a:noFill/>
        </p:spPr>
        <p:txBody>
          <a:bodyPr wrap="square" rtlCol="0">
            <a:spAutoFit/>
          </a:bodyPr>
          <a:lstStyle/>
          <a:p>
            <a:r>
              <a:rPr lang="en-US" dirty="0"/>
              <a:t>James Hutton (1726-1797)</a:t>
            </a:r>
          </a:p>
          <a:p>
            <a:br>
              <a:rPr lang="en-US" i="1" dirty="0"/>
            </a:br>
            <a:r>
              <a:rPr lang="en-US" i="1" dirty="0"/>
              <a:t>Theory of the Earth </a:t>
            </a:r>
            <a:r>
              <a:rPr lang="en-US" dirty="0"/>
              <a:t>(early version published in 1788)</a:t>
            </a:r>
          </a:p>
        </p:txBody>
      </p:sp>
      <p:pic>
        <p:nvPicPr>
          <p:cNvPr id="4" name="Picture 3"/>
          <p:cNvPicPr>
            <a:picLocks noChangeAspect="1"/>
          </p:cNvPicPr>
          <p:nvPr/>
        </p:nvPicPr>
        <p:blipFill>
          <a:blip r:embed="rId4"/>
          <a:stretch>
            <a:fillRect/>
          </a:stretch>
        </p:blipFill>
        <p:spPr>
          <a:xfrm>
            <a:off x="207818" y="144154"/>
            <a:ext cx="2237938" cy="2960788"/>
          </a:xfrm>
          <a:prstGeom prst="rect">
            <a:avLst/>
          </a:prstGeom>
        </p:spPr>
      </p:pic>
      <p:sp>
        <p:nvSpPr>
          <p:cNvPr id="9" name="Rectangle 8"/>
          <p:cNvSpPr/>
          <p:nvPr/>
        </p:nvSpPr>
        <p:spPr bwMode="auto">
          <a:xfrm>
            <a:off x="1197033" y="4980444"/>
            <a:ext cx="8188036" cy="563340"/>
          </a:xfrm>
          <a:prstGeom prst="rect">
            <a:avLst/>
          </a:prstGeom>
          <a:solidFill>
            <a:srgbClr val="FCFEDE"/>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a:latin typeface="Arial"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7117" y="926458"/>
            <a:ext cx="5436289" cy="3780476"/>
          </a:xfrm>
          <a:prstGeom prst="rect">
            <a:avLst/>
          </a:prstGeom>
        </p:spPr>
      </p:pic>
      <p:sp>
        <p:nvSpPr>
          <p:cNvPr id="6" name="Right Arrow 5"/>
          <p:cNvSpPr/>
          <p:nvPr/>
        </p:nvSpPr>
        <p:spPr>
          <a:xfrm rot="10800000">
            <a:off x="8139887" y="3354073"/>
            <a:ext cx="603519" cy="299526"/>
          </a:xfrm>
          <a:prstGeom prst="right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1110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ubtitle 2"/>
          <p:cNvSpPr txBox="1">
            <a:spLocks/>
          </p:cNvSpPr>
          <p:nvPr/>
        </p:nvSpPr>
        <p:spPr>
          <a:xfrm>
            <a:off x="2971800" y="200674"/>
            <a:ext cx="6400800" cy="609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t>Angular unconformity at Siccar Point</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7911" y="792760"/>
            <a:ext cx="5023819" cy="3099558"/>
          </a:xfrm>
          <a:prstGeom prst="rect">
            <a:avLst/>
          </a:prstGeom>
        </p:spPr>
      </p:pic>
      <p:sp>
        <p:nvSpPr>
          <p:cNvPr id="10" name="TextBox 9"/>
          <p:cNvSpPr txBox="1"/>
          <p:nvPr/>
        </p:nvSpPr>
        <p:spPr>
          <a:xfrm>
            <a:off x="5707911" y="3892319"/>
            <a:ext cx="6262415" cy="261610"/>
          </a:xfrm>
          <a:prstGeom prst="rect">
            <a:avLst/>
          </a:prstGeom>
          <a:noFill/>
        </p:spPr>
        <p:txBody>
          <a:bodyPr wrap="square" rtlCol="0">
            <a:spAutoFit/>
          </a:bodyPr>
          <a:lstStyle/>
          <a:p>
            <a:r>
              <a:rPr lang="en-US" sz="1100" dirty="0"/>
              <a:t>Image courtesy of Dave Souza, https://en.wikipedia.org/wiki/File:Siccar_Point_red_capstone_closeup.jpg</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7913" y="4191735"/>
            <a:ext cx="4051229" cy="2562637"/>
          </a:xfrm>
          <a:prstGeom prst="rect">
            <a:avLst/>
          </a:prstGeom>
        </p:spPr>
      </p:pic>
      <p:sp>
        <p:nvSpPr>
          <p:cNvPr id="12" name="TextBox 11"/>
          <p:cNvSpPr txBox="1"/>
          <p:nvPr/>
        </p:nvSpPr>
        <p:spPr>
          <a:xfrm>
            <a:off x="556953" y="1019597"/>
            <a:ext cx="4899776" cy="1200329"/>
          </a:xfrm>
          <a:prstGeom prst="rect">
            <a:avLst/>
          </a:prstGeom>
          <a:noFill/>
        </p:spPr>
        <p:txBody>
          <a:bodyPr wrap="square" rtlCol="0">
            <a:spAutoFit/>
          </a:bodyPr>
          <a:lstStyle/>
          <a:p>
            <a:r>
              <a:rPr lang="en-US" sz="2400" dirty="0"/>
              <a:t>1788, fieldtrip with James Hall (chemist) and John </a:t>
            </a:r>
            <a:r>
              <a:rPr lang="en-US" sz="2400" dirty="0" err="1"/>
              <a:t>Playfair</a:t>
            </a:r>
            <a:r>
              <a:rPr lang="en-US" sz="2400" dirty="0"/>
              <a:t> (mathematician)</a:t>
            </a:r>
          </a:p>
        </p:txBody>
      </p:sp>
      <p:sp>
        <p:nvSpPr>
          <p:cNvPr id="13" name="Rectangle 12"/>
          <p:cNvSpPr/>
          <p:nvPr/>
        </p:nvSpPr>
        <p:spPr>
          <a:xfrm>
            <a:off x="554279" y="2307591"/>
            <a:ext cx="4835041" cy="4524315"/>
          </a:xfrm>
          <a:prstGeom prst="rect">
            <a:avLst/>
          </a:prstGeom>
        </p:spPr>
        <p:txBody>
          <a:bodyPr wrap="square">
            <a:spAutoFit/>
          </a:bodyPr>
          <a:lstStyle/>
          <a:p>
            <a:r>
              <a:rPr lang="en-US" sz="2400" dirty="0"/>
              <a:t>“We felt necessarily carried back to a time when the </a:t>
            </a:r>
            <a:r>
              <a:rPr lang="en-US" sz="2400" dirty="0" err="1"/>
              <a:t>schistus</a:t>
            </a:r>
            <a:r>
              <a:rPr lang="en-US" sz="2400" dirty="0"/>
              <a:t> on which we stood was yet at the bottom of the sea, and when the sandstone before us was only beginning to be deposited, in the shape of sand or mud, from the waters of the supercontinent ocean... </a:t>
            </a:r>
            <a:br>
              <a:rPr lang="en-US" sz="2400" dirty="0"/>
            </a:br>
            <a:r>
              <a:rPr lang="en-US" sz="2400" dirty="0"/>
              <a:t>The mind seemed to grow giddy by looking so far back into the abyss of time.”</a:t>
            </a:r>
          </a:p>
          <a:p>
            <a:pPr algn="r"/>
            <a:r>
              <a:rPr lang="en-US" sz="2400" i="1" dirty="0"/>
              <a:t>John </a:t>
            </a:r>
            <a:r>
              <a:rPr lang="en-US" sz="2400" i="1" dirty="0" err="1"/>
              <a:t>Playfair</a:t>
            </a:r>
            <a:r>
              <a:rPr lang="en-US" sz="2400" i="1" dirty="0"/>
              <a:t>, 1805</a:t>
            </a:r>
            <a:r>
              <a:rPr lang="en-US" sz="2400" dirty="0"/>
              <a:t> </a:t>
            </a:r>
          </a:p>
        </p:txBody>
      </p:sp>
      <p:sp>
        <p:nvSpPr>
          <p:cNvPr id="14" name="TextBox 13"/>
          <p:cNvSpPr txBox="1"/>
          <p:nvPr/>
        </p:nvSpPr>
        <p:spPr>
          <a:xfrm>
            <a:off x="9833956" y="5727469"/>
            <a:ext cx="2044931" cy="830997"/>
          </a:xfrm>
          <a:prstGeom prst="rect">
            <a:avLst/>
          </a:prstGeom>
          <a:noFill/>
        </p:spPr>
        <p:txBody>
          <a:bodyPr wrap="square" rtlCol="0">
            <a:spAutoFit/>
          </a:bodyPr>
          <a:lstStyle/>
          <a:p>
            <a:r>
              <a:rPr lang="en-US" sz="1600" dirty="0"/>
              <a:t>Sketch of the unconformity by James Hall</a:t>
            </a:r>
          </a:p>
        </p:txBody>
      </p:sp>
      <p:sp>
        <p:nvSpPr>
          <p:cNvPr id="16" name="Freeform 15"/>
          <p:cNvSpPr/>
          <p:nvPr/>
        </p:nvSpPr>
        <p:spPr>
          <a:xfrm>
            <a:off x="5872514" y="1496291"/>
            <a:ext cx="3961442" cy="1215041"/>
          </a:xfrm>
          <a:custGeom>
            <a:avLst/>
            <a:gdLst>
              <a:gd name="connsiteX0" fmla="*/ 0 w 3932729"/>
              <a:gd name="connsiteY0" fmla="*/ 1262357 h 1262357"/>
              <a:gd name="connsiteX1" fmla="*/ 744467 w 3932729"/>
              <a:gd name="connsiteY1" fmla="*/ 1221897 h 1262357"/>
              <a:gd name="connsiteX2" fmla="*/ 1149069 w 3932729"/>
              <a:gd name="connsiteY2" fmla="*/ 1165253 h 1262357"/>
              <a:gd name="connsiteX3" fmla="*/ 1675051 w 3932729"/>
              <a:gd name="connsiteY3" fmla="*/ 1043872 h 1262357"/>
              <a:gd name="connsiteX4" fmla="*/ 1893536 w 3932729"/>
              <a:gd name="connsiteY4" fmla="*/ 914400 h 1262357"/>
              <a:gd name="connsiteX5" fmla="*/ 2063469 w 3932729"/>
              <a:gd name="connsiteY5" fmla="*/ 760651 h 1262357"/>
              <a:gd name="connsiteX6" fmla="*/ 2330506 w 3932729"/>
              <a:gd name="connsiteY6" fmla="*/ 623087 h 1262357"/>
              <a:gd name="connsiteX7" fmla="*/ 2524715 w 3932729"/>
              <a:gd name="connsiteY7" fmla="*/ 574534 h 1262357"/>
              <a:gd name="connsiteX8" fmla="*/ 2638003 w 3932729"/>
              <a:gd name="connsiteY8" fmla="*/ 453154 h 1262357"/>
              <a:gd name="connsiteX9" fmla="*/ 2727015 w 3932729"/>
              <a:gd name="connsiteY9" fmla="*/ 364141 h 1262357"/>
              <a:gd name="connsiteX10" fmla="*/ 2864580 w 3932729"/>
              <a:gd name="connsiteY10" fmla="*/ 404602 h 1262357"/>
              <a:gd name="connsiteX11" fmla="*/ 3163985 w 3932729"/>
              <a:gd name="connsiteY11" fmla="*/ 323681 h 1262357"/>
              <a:gd name="connsiteX12" fmla="*/ 3479575 w 3932729"/>
              <a:gd name="connsiteY12" fmla="*/ 218485 h 1262357"/>
              <a:gd name="connsiteX13" fmla="*/ 3932729 w 3932729"/>
              <a:gd name="connsiteY13" fmla="*/ 0 h 1262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32729" h="1262357">
                <a:moveTo>
                  <a:pt x="0" y="1262357"/>
                </a:moveTo>
                <a:cubicBezTo>
                  <a:pt x="276478" y="1250219"/>
                  <a:pt x="552956" y="1238081"/>
                  <a:pt x="744467" y="1221897"/>
                </a:cubicBezTo>
                <a:cubicBezTo>
                  <a:pt x="935979" y="1205713"/>
                  <a:pt x="993972" y="1194924"/>
                  <a:pt x="1149069" y="1165253"/>
                </a:cubicBezTo>
                <a:cubicBezTo>
                  <a:pt x="1304166" y="1135582"/>
                  <a:pt x="1550973" y="1085681"/>
                  <a:pt x="1675051" y="1043872"/>
                </a:cubicBezTo>
                <a:cubicBezTo>
                  <a:pt x="1799129" y="1002063"/>
                  <a:pt x="1828800" y="961603"/>
                  <a:pt x="1893536" y="914400"/>
                </a:cubicBezTo>
                <a:cubicBezTo>
                  <a:pt x="1958272" y="867197"/>
                  <a:pt x="1990641" y="809203"/>
                  <a:pt x="2063469" y="760651"/>
                </a:cubicBezTo>
                <a:cubicBezTo>
                  <a:pt x="2136297" y="712099"/>
                  <a:pt x="2253632" y="654106"/>
                  <a:pt x="2330506" y="623087"/>
                </a:cubicBezTo>
                <a:cubicBezTo>
                  <a:pt x="2407380" y="592068"/>
                  <a:pt x="2473466" y="602856"/>
                  <a:pt x="2524715" y="574534"/>
                </a:cubicBezTo>
                <a:cubicBezTo>
                  <a:pt x="2575964" y="546212"/>
                  <a:pt x="2604287" y="488219"/>
                  <a:pt x="2638003" y="453154"/>
                </a:cubicBezTo>
                <a:cubicBezTo>
                  <a:pt x="2671719" y="418089"/>
                  <a:pt x="2689252" y="372233"/>
                  <a:pt x="2727015" y="364141"/>
                </a:cubicBezTo>
                <a:cubicBezTo>
                  <a:pt x="2764778" y="356049"/>
                  <a:pt x="2791752" y="411345"/>
                  <a:pt x="2864580" y="404602"/>
                </a:cubicBezTo>
                <a:cubicBezTo>
                  <a:pt x="2937408" y="397859"/>
                  <a:pt x="3061486" y="354700"/>
                  <a:pt x="3163985" y="323681"/>
                </a:cubicBezTo>
                <a:cubicBezTo>
                  <a:pt x="3266484" y="292661"/>
                  <a:pt x="3351451" y="272432"/>
                  <a:pt x="3479575" y="218485"/>
                </a:cubicBezTo>
                <a:cubicBezTo>
                  <a:pt x="3607699" y="164538"/>
                  <a:pt x="3770214" y="82269"/>
                  <a:pt x="3932729" y="0"/>
                </a:cubicBezTo>
              </a:path>
            </a:pathLst>
          </a:cu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1121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DF2E6-DD4F-47AE-9662-BD3CEBC7F34F}"/>
              </a:ext>
            </a:extLst>
          </p:cNvPr>
          <p:cNvSpPr>
            <a:spLocks noGrp="1"/>
          </p:cNvSpPr>
          <p:nvPr>
            <p:ph type="title"/>
          </p:nvPr>
        </p:nvSpPr>
        <p:spPr/>
        <p:txBody>
          <a:bodyPr/>
          <a:lstStyle/>
          <a:p>
            <a:r>
              <a:rPr lang="en-US" dirty="0"/>
              <a:t>Catastrophism vs uniformitarianism</a:t>
            </a:r>
          </a:p>
        </p:txBody>
      </p:sp>
      <p:pic>
        <p:nvPicPr>
          <p:cNvPr id="8194" name="Picture 2" descr="https://catalogue.swanngalleries.com/full/082/775082.jpg">
            <a:extLst>
              <a:ext uri="{FF2B5EF4-FFF2-40B4-BE49-F238E27FC236}">
                <a16:creationId xmlns:a16="http://schemas.microsoft.com/office/drawing/2014/main" id="{C8D087E7-2616-430E-AF5B-00433418F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930193"/>
            <a:ext cx="6019040" cy="511151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upload.wikimedia.org/wikipedia/commons/8/8d/Pozzuoli_2010-by-RaBoe-15.jpg">
            <a:extLst>
              <a:ext uri="{FF2B5EF4-FFF2-40B4-BE49-F238E27FC236}">
                <a16:creationId xmlns:a16="http://schemas.microsoft.com/office/drawing/2014/main" id="{358B496E-5858-4BEE-AAA6-F59D4FD321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064" r="17995"/>
          <a:stretch/>
        </p:blipFill>
        <p:spPr bwMode="auto">
          <a:xfrm>
            <a:off x="6094959" y="1924059"/>
            <a:ext cx="4892040" cy="4928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2299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423949" y="4953000"/>
            <a:ext cx="11430000" cy="1631216"/>
          </a:xfrm>
          <a:prstGeom prst="rect">
            <a:avLst/>
          </a:prstGeom>
        </p:spPr>
        <p:txBody>
          <a:bodyPr wrap="square">
            <a:spAutoFit/>
          </a:bodyPr>
          <a:lstStyle/>
          <a:p>
            <a:r>
              <a:rPr lang="en-US" sz="2000" dirty="0"/>
              <a:t>Roderick Murchison, a stringent critic of Lyell, wrote to the De la </a:t>
            </a:r>
            <a:r>
              <a:rPr lang="en-US" sz="2000" dirty="0" err="1"/>
              <a:t>Beche</a:t>
            </a:r>
            <a:r>
              <a:rPr lang="en-US" sz="2000" dirty="0"/>
              <a:t> about his book, The Geological Observer: “</a:t>
            </a:r>
            <a:r>
              <a:rPr lang="en-US" sz="2000" i="1" dirty="0"/>
              <a:t>I could only have wished that it did not seem to me that you </a:t>
            </a:r>
            <a:r>
              <a:rPr lang="en-US" sz="2000" i="1" dirty="0" err="1"/>
              <a:t>favoured</a:t>
            </a:r>
            <a:r>
              <a:rPr lang="en-US" sz="2000" i="1" dirty="0"/>
              <a:t> the ‘</a:t>
            </a:r>
            <a:r>
              <a:rPr lang="en-US" sz="2000" b="1" i="1" dirty="0"/>
              <a:t>piddling</a:t>
            </a:r>
            <a:r>
              <a:rPr lang="en-US" sz="2000" i="1" dirty="0"/>
              <a:t>’ school more than of old, when you drew Frank Buckland as a baby denuding a valley. We shall hear a good deal more made of the book [The Geological Observer] tomorrow night; so I reserve my say except to hope that you have not actually become an </a:t>
            </a:r>
            <a:r>
              <a:rPr lang="en-US" sz="2000" b="1" i="1" dirty="0"/>
              <a:t>inch by inch geologist</a:t>
            </a:r>
            <a:r>
              <a:rPr lang="en-US" sz="2000" i="1" dirty="0"/>
              <a:t>”											from Haile, 1997</a:t>
            </a:r>
          </a:p>
        </p:txBody>
      </p:sp>
      <p:pic>
        <p:nvPicPr>
          <p:cNvPr id="2050" name="Picture 2" descr="http://3.bp.blogspot.com/_tGHzOEp3UKA/TLdO59qCT7I/AAAAAAAAB6w/6FV4y9ridlE/s1600/BECHE_1830_Cause_Effec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9888" y="152400"/>
            <a:ext cx="8912225" cy="46578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553200" y="609601"/>
            <a:ext cx="3886200" cy="1200329"/>
          </a:xfrm>
          <a:prstGeom prst="rect">
            <a:avLst/>
          </a:prstGeom>
        </p:spPr>
        <p:txBody>
          <a:bodyPr wrap="square">
            <a:spAutoFit/>
          </a:bodyPr>
          <a:lstStyle/>
          <a:p>
            <a:r>
              <a:rPr lang="en-US" i="1" dirty="0">
                <a:solidFill>
                  <a:srgbClr val="222222"/>
                </a:solidFill>
                <a:latin typeface="arial" panose="020B0604020202020204" pitchFamily="34" charset="0"/>
              </a:rPr>
              <a:t>“Cause and Effect</a:t>
            </a:r>
            <a:r>
              <a:rPr lang="en-US" dirty="0">
                <a:solidFill>
                  <a:srgbClr val="222222"/>
                </a:solidFill>
                <a:latin typeface="arial" panose="020B0604020202020204" pitchFamily="34" charset="0"/>
              </a:rPr>
              <a:t>" 1830-1833. The caption on top notes: "</a:t>
            </a:r>
            <a:r>
              <a:rPr lang="en-US" i="1" dirty="0">
                <a:solidFill>
                  <a:srgbClr val="222222"/>
                </a:solidFill>
                <a:latin typeface="arial" panose="020B0604020202020204" pitchFamily="34" charset="0"/>
              </a:rPr>
              <a:t>Bless the baby! What a valley he have a-made!!!</a:t>
            </a:r>
            <a:r>
              <a:rPr lang="en-US" dirty="0">
                <a:solidFill>
                  <a:srgbClr val="222222"/>
                </a:solidFill>
                <a:latin typeface="arial" panose="020B0604020202020204" pitchFamily="34" charset="0"/>
              </a:rPr>
              <a:t>",</a:t>
            </a:r>
            <a:endParaRPr lang="en-US" dirty="0"/>
          </a:p>
        </p:txBody>
      </p:sp>
    </p:spTree>
    <p:extLst>
      <p:ext uri="{BB962C8B-B14F-4D97-AF65-F5344CB8AC3E}">
        <p14:creationId xmlns:p14="http://schemas.microsoft.com/office/powerpoint/2010/main" val="3399661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Rectangle 3"/>
          <p:cNvSpPr>
            <a:spLocks noChangeArrowheads="1"/>
          </p:cNvSpPr>
          <p:nvPr/>
        </p:nvSpPr>
        <p:spPr bwMode="auto">
          <a:xfrm>
            <a:off x="315645" y="2173368"/>
            <a:ext cx="1921318"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1" hangingPunct="1"/>
            <a:r>
              <a:rPr lang="en-US" sz="2400" dirty="0"/>
              <a:t>North-western United States: Distinctive landscape (Channeled Scablands)</a:t>
            </a:r>
          </a:p>
        </p:txBody>
      </p:sp>
      <p:sp>
        <p:nvSpPr>
          <p:cNvPr id="9" name="Text Box 7"/>
          <p:cNvSpPr txBox="1">
            <a:spLocks noChangeArrowheads="1"/>
          </p:cNvSpPr>
          <p:nvPr/>
        </p:nvSpPr>
        <p:spPr bwMode="auto">
          <a:xfrm>
            <a:off x="1363286" y="314205"/>
            <a:ext cx="940169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4000" dirty="0">
                <a:solidFill>
                  <a:schemeClr val="bg1"/>
                </a:solidFill>
                <a:latin typeface="+mj-lt"/>
              </a:rPr>
              <a:t>Neocatastrophism: </a:t>
            </a:r>
            <a:r>
              <a:rPr lang="en-US" sz="4000" dirty="0" err="1">
                <a:solidFill>
                  <a:schemeClr val="bg1"/>
                </a:solidFill>
                <a:latin typeface="+mj-lt"/>
              </a:rPr>
              <a:t>Bretz</a:t>
            </a:r>
            <a:r>
              <a:rPr lang="en-US" sz="4000" dirty="0">
                <a:solidFill>
                  <a:schemeClr val="bg1"/>
                </a:solidFill>
                <a:latin typeface="+mj-lt"/>
              </a:rPr>
              <a:t>, the Channeled Scablands and </a:t>
            </a:r>
            <a:r>
              <a:rPr lang="en-US" sz="4000" dirty="0" err="1">
                <a:solidFill>
                  <a:schemeClr val="bg1"/>
                </a:solidFill>
                <a:latin typeface="+mj-lt"/>
              </a:rPr>
              <a:t>Megafloods</a:t>
            </a:r>
            <a:r>
              <a:rPr lang="en-US" sz="4000" dirty="0">
                <a:solidFill>
                  <a:schemeClr val="bg1"/>
                </a:solidFill>
                <a:latin typeface="+mj-lt"/>
              </a:rPr>
              <a:t> </a:t>
            </a:r>
            <a:r>
              <a:rPr lang="en-US" sz="4000" dirty="0">
                <a:latin typeface="+mj-lt"/>
              </a:rPr>
              <a:t> </a:t>
            </a:r>
          </a:p>
        </p:txBody>
      </p:sp>
      <p:pic>
        <p:nvPicPr>
          <p:cNvPr id="10" name="Picture 9"/>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0237" t="18527" r="8085" b="9126"/>
          <a:stretch/>
        </p:blipFill>
        <p:spPr>
          <a:xfrm>
            <a:off x="2436497" y="1810202"/>
            <a:ext cx="7198499" cy="5047797"/>
          </a:xfrm>
          <a:prstGeom prst="rect">
            <a:avLst/>
          </a:prstGeom>
        </p:spPr>
      </p:pic>
      <p:sp>
        <p:nvSpPr>
          <p:cNvPr id="11" name="Text Box 4"/>
          <p:cNvSpPr txBox="1">
            <a:spLocks noChangeArrowheads="1"/>
          </p:cNvSpPr>
          <p:nvPr/>
        </p:nvSpPr>
        <p:spPr bwMode="auto">
          <a:xfrm>
            <a:off x="6753340" y="5952365"/>
            <a:ext cx="2761245" cy="667247"/>
          </a:xfrm>
          <a:prstGeom prst="rect">
            <a:avLst/>
          </a:prstGeom>
          <a:gradFill flip="none" rotWithShape="1">
            <a:gsLst>
              <a:gs pos="0">
                <a:srgbClr val="DDEBCF">
                  <a:alpha val="0"/>
                  <a:lumMod val="76000"/>
                  <a:lumOff val="24000"/>
                </a:srgbClr>
              </a:gs>
              <a:gs pos="50000">
                <a:srgbClr val="9CB86E"/>
              </a:gs>
              <a:gs pos="100000">
                <a:srgbClr val="156B13"/>
              </a:gs>
            </a:gsLst>
            <a:lin ang="2700000" scaled="1"/>
            <a:tileRect/>
          </a:gradFill>
          <a:ln>
            <a:noFill/>
          </a:ln>
          <a:effectLst/>
          <a:extLst/>
        </p:spPr>
        <p:txBody>
          <a:bodyPr wrap="square">
            <a:spAutoFit/>
          </a:bodyPr>
          <a:lstStyle/>
          <a:p>
            <a:pPr algn="r" defTabSz="457200">
              <a:lnSpc>
                <a:spcPct val="120000"/>
              </a:lnSpc>
            </a:pPr>
            <a:r>
              <a:rPr lang="en-US" sz="1600" i="1" dirty="0">
                <a:solidFill>
                  <a:schemeClr val="bg1">
                    <a:lumMod val="95000"/>
                  </a:schemeClr>
                </a:solidFill>
                <a:effectLst>
                  <a:outerShdw blurRad="38100" dist="38100" dir="2700000" algn="tl">
                    <a:srgbClr val="000000">
                      <a:alpha val="43137"/>
                    </a:srgbClr>
                  </a:outerShdw>
                </a:effectLst>
                <a:latin typeface="+mj-lt"/>
                <a:ea typeface="ＭＳ Ｐゴシック" pitchFamily="34" charset="-128"/>
              </a:rPr>
              <a:t>Courtesy of NASA</a:t>
            </a:r>
          </a:p>
          <a:p>
            <a:pPr algn="r" defTabSz="457200">
              <a:lnSpc>
                <a:spcPct val="120000"/>
              </a:lnSpc>
            </a:pPr>
            <a:r>
              <a:rPr lang="en-US" sz="1600" i="1" dirty="0">
                <a:solidFill>
                  <a:schemeClr val="bg1">
                    <a:lumMod val="95000"/>
                  </a:schemeClr>
                </a:solidFill>
                <a:effectLst>
                  <a:outerShdw blurRad="38100" dist="38100" dir="2700000" algn="tl">
                    <a:srgbClr val="000000">
                      <a:alpha val="43137"/>
                    </a:srgbClr>
                  </a:outerShdw>
                </a:effectLst>
                <a:latin typeface="+mj-lt"/>
                <a:ea typeface="ＭＳ Ｐゴシック" pitchFamily="34" charset="-128"/>
              </a:rPr>
              <a:t>http://visibleearth.nasa.gov</a:t>
            </a:r>
            <a:endParaRPr lang="en-US" sz="1600" dirty="0">
              <a:solidFill>
                <a:schemeClr val="bg1">
                  <a:lumMod val="95000"/>
                </a:schemeClr>
              </a:solidFill>
              <a:effectLst>
                <a:outerShdw blurRad="38100" dist="38100" dir="2700000" algn="tl">
                  <a:srgbClr val="000000">
                    <a:alpha val="43137"/>
                  </a:srgbClr>
                </a:outerShdw>
              </a:effectLst>
              <a:latin typeface="+mj-lt"/>
              <a:ea typeface="ＭＳ Ｐゴシック" pitchFamily="34" charset="-128"/>
            </a:endParaRPr>
          </a:p>
        </p:txBody>
      </p:sp>
      <p:sp>
        <p:nvSpPr>
          <p:cNvPr id="12" name="Oval 11"/>
          <p:cNvSpPr/>
          <p:nvPr/>
        </p:nvSpPr>
        <p:spPr>
          <a:xfrm>
            <a:off x="5071264" y="3130428"/>
            <a:ext cx="1840830" cy="1472450"/>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781167" y="1832373"/>
            <a:ext cx="2410833" cy="2459477"/>
          </a:xfrm>
          <a:prstGeom prst="rect">
            <a:avLst/>
          </a:prstGeom>
        </p:spPr>
      </p:pic>
      <p:sp>
        <p:nvSpPr>
          <p:cNvPr id="2" name="Oval 1"/>
          <p:cNvSpPr/>
          <p:nvPr/>
        </p:nvSpPr>
        <p:spPr bwMode="auto">
          <a:xfrm>
            <a:off x="10180236" y="3161358"/>
            <a:ext cx="384170" cy="223110"/>
          </a:xfrm>
          <a:prstGeom prst="ellipse">
            <a:avLst/>
          </a:prstGeom>
          <a:noFill/>
          <a:ln w="1905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30838929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1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Rectangle 3"/>
          <p:cNvSpPr>
            <a:spLocks noChangeArrowheads="1"/>
          </p:cNvSpPr>
          <p:nvPr/>
        </p:nvSpPr>
        <p:spPr bwMode="auto">
          <a:xfrm>
            <a:off x="237068" y="1772896"/>
            <a:ext cx="4758266"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1" hangingPunct="1"/>
            <a:r>
              <a:rPr lang="es-ES" sz="2400" dirty="0"/>
              <a:t>In 1923 </a:t>
            </a:r>
            <a:r>
              <a:rPr lang="es-ES" sz="2400" dirty="0" err="1"/>
              <a:t>Harlen</a:t>
            </a:r>
            <a:r>
              <a:rPr lang="es-ES" sz="2400" dirty="0"/>
              <a:t> </a:t>
            </a:r>
            <a:r>
              <a:rPr lang="es-ES" sz="2400" dirty="0" err="1"/>
              <a:t>Bretz</a:t>
            </a:r>
            <a:r>
              <a:rPr lang="es-ES" sz="2400" dirty="0"/>
              <a:t> </a:t>
            </a:r>
            <a:r>
              <a:rPr lang="es-ES" sz="2400" dirty="0" err="1"/>
              <a:t>proposes</a:t>
            </a:r>
            <a:r>
              <a:rPr lang="es-ES" sz="2400" dirty="0"/>
              <a:t> a </a:t>
            </a:r>
            <a:r>
              <a:rPr lang="es-ES" sz="2400" dirty="0" err="1"/>
              <a:t>catastrophic</a:t>
            </a:r>
            <a:r>
              <a:rPr lang="es-ES" sz="2400" dirty="0"/>
              <a:t> </a:t>
            </a:r>
            <a:r>
              <a:rPr lang="es-ES" sz="2400" dirty="0" err="1"/>
              <a:t>flood</a:t>
            </a:r>
            <a:r>
              <a:rPr lang="es-ES" sz="2400" dirty="0"/>
              <a:t> as </a:t>
            </a:r>
            <a:r>
              <a:rPr lang="es-ES" sz="2400" dirty="0" err="1"/>
              <a:t>genetic</a:t>
            </a:r>
            <a:r>
              <a:rPr lang="es-ES" sz="2400" dirty="0"/>
              <a:t> </a:t>
            </a:r>
            <a:r>
              <a:rPr lang="es-ES" sz="2400" dirty="0" err="1"/>
              <a:t>mechanism</a:t>
            </a:r>
            <a:endParaRPr lang="es-ES" sz="2400" dirty="0"/>
          </a:p>
          <a:p>
            <a:pPr eaLnBrk="1" hangingPunct="1"/>
            <a:endParaRPr lang="es-ES" sz="2400" dirty="0"/>
          </a:p>
          <a:p>
            <a:pPr eaLnBrk="1" hangingPunct="1"/>
            <a:r>
              <a:rPr lang="es-ES" sz="2400" dirty="0" err="1"/>
              <a:t>Initially</a:t>
            </a:r>
            <a:r>
              <a:rPr lang="es-ES" sz="2400" dirty="0"/>
              <a:t> </a:t>
            </a:r>
            <a:r>
              <a:rPr lang="es-ES" sz="2400" dirty="0" err="1"/>
              <a:t>rejected</a:t>
            </a:r>
            <a:r>
              <a:rPr lang="es-ES" sz="2400" dirty="0"/>
              <a:t>, </a:t>
            </a:r>
            <a:r>
              <a:rPr lang="es-ES" sz="2400" dirty="0" err="1"/>
              <a:t>his</a:t>
            </a:r>
            <a:r>
              <a:rPr lang="es-ES" sz="2400" dirty="0"/>
              <a:t> </a:t>
            </a:r>
            <a:r>
              <a:rPr lang="es-ES" sz="2400" dirty="0" err="1"/>
              <a:t>hypothesis</a:t>
            </a:r>
            <a:r>
              <a:rPr lang="es-ES" sz="2400" dirty="0"/>
              <a:t> </a:t>
            </a:r>
            <a:r>
              <a:rPr lang="es-ES" sz="2400" dirty="0" err="1"/>
              <a:t>is</a:t>
            </a:r>
            <a:r>
              <a:rPr lang="es-ES" sz="2400" dirty="0"/>
              <a:t> </a:t>
            </a:r>
            <a:r>
              <a:rPr lang="es-ES" sz="2400" dirty="0" err="1"/>
              <a:t>finally</a:t>
            </a:r>
            <a:r>
              <a:rPr lang="es-ES" sz="2400" dirty="0"/>
              <a:t> </a:t>
            </a:r>
            <a:r>
              <a:rPr lang="es-ES" sz="2400" dirty="0" err="1"/>
              <a:t>accepted</a:t>
            </a:r>
            <a:r>
              <a:rPr lang="es-ES" sz="2400" dirty="0"/>
              <a:t> in 1965</a:t>
            </a:r>
          </a:p>
        </p:txBody>
      </p:sp>
      <p:pic>
        <p:nvPicPr>
          <p:cNvPr id="131086" name="Picture 14" descr="map scabland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1913" y="1882915"/>
            <a:ext cx="6960087" cy="4537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87" name="Rectangle 15"/>
          <p:cNvSpPr>
            <a:spLocks noChangeArrowheads="1"/>
          </p:cNvSpPr>
          <p:nvPr/>
        </p:nvSpPr>
        <p:spPr bwMode="auto">
          <a:xfrm>
            <a:off x="5508227" y="6420693"/>
            <a:ext cx="660841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dirty="0"/>
              <a:t>From http://www.guboards.spokesmanreview.com/showthread.php?t=3086</a:t>
            </a:r>
          </a:p>
        </p:txBody>
      </p:sp>
      <p:sp>
        <p:nvSpPr>
          <p:cNvPr id="131088" name="Text Box 16"/>
          <p:cNvSpPr txBox="1">
            <a:spLocks noChangeArrowheads="1"/>
          </p:cNvSpPr>
          <p:nvPr/>
        </p:nvSpPr>
        <p:spPr bwMode="auto">
          <a:xfrm>
            <a:off x="237067" y="4239706"/>
            <a:ext cx="4758266"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400" dirty="0">
                <a:latin typeface="+mj-lt"/>
              </a:rPr>
              <a:t>Catastrophic floods (more than one?) related to glacial discharge</a:t>
            </a:r>
          </a:p>
          <a:p>
            <a:pPr>
              <a:spcBef>
                <a:spcPct val="50000"/>
              </a:spcBef>
            </a:pPr>
            <a:r>
              <a:rPr lang="en-US" sz="2400" dirty="0">
                <a:latin typeface="+mj-lt"/>
              </a:rPr>
              <a:t>Largest: Missoula flood, breaking of ice dam and draining of glacial lake; flow speed up to 120 km/h, lake drained in estimated 48 h</a:t>
            </a:r>
          </a:p>
        </p:txBody>
      </p:sp>
      <p:sp>
        <p:nvSpPr>
          <p:cNvPr id="9" name="Text Box 7"/>
          <p:cNvSpPr txBox="1">
            <a:spLocks noChangeArrowheads="1"/>
          </p:cNvSpPr>
          <p:nvPr/>
        </p:nvSpPr>
        <p:spPr bwMode="auto">
          <a:xfrm>
            <a:off x="1774669" y="129530"/>
            <a:ext cx="870119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000" dirty="0"/>
              <a:t>Catastrophic processes and no uniformity of rates (Neocatastrophism)</a:t>
            </a:r>
          </a:p>
        </p:txBody>
      </p:sp>
      <p:sp>
        <p:nvSpPr>
          <p:cNvPr id="10" name="Text Box 7">
            <a:extLst>
              <a:ext uri="{FF2B5EF4-FFF2-40B4-BE49-F238E27FC236}">
                <a16:creationId xmlns:a16="http://schemas.microsoft.com/office/drawing/2014/main" id="{0A42BE21-0CF1-431B-BCC9-326B1113CE62}"/>
              </a:ext>
            </a:extLst>
          </p:cNvPr>
          <p:cNvSpPr txBox="1">
            <a:spLocks noChangeArrowheads="1"/>
          </p:cNvSpPr>
          <p:nvPr/>
        </p:nvSpPr>
        <p:spPr bwMode="auto">
          <a:xfrm>
            <a:off x="1363286" y="314205"/>
            <a:ext cx="940169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4000" dirty="0">
                <a:solidFill>
                  <a:schemeClr val="bg1"/>
                </a:solidFill>
                <a:latin typeface="+mj-lt"/>
              </a:rPr>
              <a:t>Neocatastrophism: </a:t>
            </a:r>
            <a:r>
              <a:rPr lang="en-US" sz="4000" dirty="0" err="1">
                <a:solidFill>
                  <a:schemeClr val="bg1"/>
                </a:solidFill>
                <a:latin typeface="+mj-lt"/>
              </a:rPr>
              <a:t>Bretz</a:t>
            </a:r>
            <a:r>
              <a:rPr lang="en-US" sz="4000" dirty="0">
                <a:solidFill>
                  <a:schemeClr val="bg1"/>
                </a:solidFill>
                <a:latin typeface="+mj-lt"/>
              </a:rPr>
              <a:t>, the Channeled Scablands and </a:t>
            </a:r>
            <a:r>
              <a:rPr lang="en-US" sz="4000" dirty="0" err="1">
                <a:solidFill>
                  <a:schemeClr val="bg1"/>
                </a:solidFill>
                <a:latin typeface="+mj-lt"/>
              </a:rPr>
              <a:t>Megafloods</a:t>
            </a:r>
            <a:r>
              <a:rPr lang="en-US" sz="4000" dirty="0">
                <a:solidFill>
                  <a:schemeClr val="bg1"/>
                </a:solidFill>
                <a:latin typeface="+mj-lt"/>
              </a:rPr>
              <a:t> </a:t>
            </a:r>
            <a:r>
              <a:rPr lang="en-US" sz="4000" dirty="0">
                <a:latin typeface="+mj-lt"/>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0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8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ChangeArrowheads="1"/>
          </p:cNvSpPr>
          <p:nvPr/>
        </p:nvSpPr>
        <p:spPr bwMode="auto">
          <a:xfrm>
            <a:off x="494507" y="1872714"/>
            <a:ext cx="626373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1" hangingPunct="1"/>
            <a:r>
              <a:rPr lang="en-US" sz="2400" dirty="0"/>
              <a:t>Dramatic impact on the landscape:</a:t>
            </a:r>
          </a:p>
          <a:p>
            <a:pPr eaLnBrk="1" hangingPunct="1"/>
            <a:endParaRPr lang="en-US" sz="2400" dirty="0"/>
          </a:p>
          <a:p>
            <a:pPr eaLnBrk="1" hangingPunct="1"/>
            <a:r>
              <a:rPr lang="en-US" sz="2400" dirty="0"/>
              <a:t>Substantial erosion (canyons, dry falls) and deposition (</a:t>
            </a:r>
            <a:r>
              <a:rPr lang="en-US" sz="2400" dirty="0" err="1"/>
              <a:t>megaripples</a:t>
            </a:r>
            <a:r>
              <a:rPr lang="en-US" sz="2400" dirty="0"/>
              <a:t>, gravel bars)</a:t>
            </a:r>
            <a:endParaRPr lang="es-ES" sz="2000" dirty="0"/>
          </a:p>
        </p:txBody>
      </p:sp>
      <p:sp>
        <p:nvSpPr>
          <p:cNvPr id="33798" name="Rectangle 6"/>
          <p:cNvSpPr>
            <a:spLocks noChangeArrowheads="1"/>
          </p:cNvSpPr>
          <p:nvPr/>
        </p:nvSpPr>
        <p:spPr bwMode="auto">
          <a:xfrm>
            <a:off x="7212164" y="3121223"/>
            <a:ext cx="486498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dirty="0"/>
              <a:t>From: http://www.pbs.org/wgbh/nova/megaflood/scab-07.html</a:t>
            </a:r>
          </a:p>
        </p:txBody>
      </p:sp>
      <p:pic>
        <p:nvPicPr>
          <p:cNvPr id="33802" name="Picture 12" descr="Palouse river canyo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268" b="5546"/>
          <a:stretch/>
        </p:blipFill>
        <p:spPr bwMode="auto">
          <a:xfrm>
            <a:off x="7097317" y="0"/>
            <a:ext cx="5094683" cy="3166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7316" y="3540774"/>
            <a:ext cx="5094683" cy="3317226"/>
          </a:xfrm>
          <a:prstGeom prst="rect">
            <a:avLst/>
          </a:prstGeom>
        </p:spPr>
      </p:pic>
      <p:pic>
        <p:nvPicPr>
          <p:cNvPr id="13" name="Picture 12"/>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62378" y="3540774"/>
            <a:ext cx="5316091" cy="3297784"/>
          </a:xfrm>
          <a:prstGeom prst="rect">
            <a:avLst/>
          </a:prstGeom>
        </p:spPr>
      </p:pic>
      <p:sp>
        <p:nvSpPr>
          <p:cNvPr id="14" name="Text Box 7"/>
          <p:cNvSpPr txBox="1">
            <a:spLocks noChangeArrowheads="1"/>
          </p:cNvSpPr>
          <p:nvPr/>
        </p:nvSpPr>
        <p:spPr bwMode="auto">
          <a:xfrm>
            <a:off x="1794471" y="549275"/>
            <a:ext cx="673893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000"/>
              <a:t>Megafloods</a:t>
            </a:r>
          </a:p>
        </p:txBody>
      </p:sp>
      <p:sp>
        <p:nvSpPr>
          <p:cNvPr id="9" name="Text Box 7">
            <a:extLst>
              <a:ext uri="{FF2B5EF4-FFF2-40B4-BE49-F238E27FC236}">
                <a16:creationId xmlns:a16="http://schemas.microsoft.com/office/drawing/2014/main" id="{D65A120C-D066-4E24-8D85-C02F33857676}"/>
              </a:ext>
            </a:extLst>
          </p:cNvPr>
          <p:cNvSpPr txBox="1">
            <a:spLocks noChangeArrowheads="1"/>
          </p:cNvSpPr>
          <p:nvPr/>
        </p:nvSpPr>
        <p:spPr bwMode="auto">
          <a:xfrm>
            <a:off x="731520" y="314205"/>
            <a:ext cx="536448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4000" dirty="0">
                <a:solidFill>
                  <a:schemeClr val="bg1"/>
                </a:solidFill>
                <a:latin typeface="+mj-lt"/>
              </a:rPr>
              <a:t>Channeled Scablands </a:t>
            </a:r>
            <a:r>
              <a:rPr lang="en-US" sz="4000" dirty="0" err="1">
                <a:solidFill>
                  <a:schemeClr val="bg1"/>
                </a:solidFill>
                <a:latin typeface="+mj-lt"/>
              </a:rPr>
              <a:t>Megafloods</a:t>
            </a:r>
            <a:r>
              <a:rPr lang="en-US" sz="4000" dirty="0">
                <a:solidFill>
                  <a:schemeClr val="bg1"/>
                </a:solidFill>
                <a:latin typeface="+mj-lt"/>
              </a:rPr>
              <a:t> </a:t>
            </a:r>
            <a:r>
              <a:rPr lang="en-US" sz="4000" dirty="0">
                <a:latin typeface="+mj-lt"/>
              </a:rPr>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p:cNvSpPr>
            <a:spLocks noChangeArrowheads="1"/>
          </p:cNvSpPr>
          <p:nvPr/>
        </p:nvSpPr>
        <p:spPr bwMode="auto">
          <a:xfrm>
            <a:off x="748145" y="1402165"/>
            <a:ext cx="9194635"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ctr">
            <a:spAutoFit/>
          </a:bodyPr>
          <a:lstStyle/>
          <a:p>
            <a:pPr eaLnBrk="1" hangingPunct="1"/>
            <a:r>
              <a:rPr lang="en-US" sz="2800" dirty="0"/>
              <a:t>Meteoritic</a:t>
            </a:r>
            <a:r>
              <a:rPr lang="en-US" sz="2400" dirty="0"/>
              <a:t> </a:t>
            </a:r>
            <a:r>
              <a:rPr lang="en-US" sz="2800" dirty="0"/>
              <a:t>impacts</a:t>
            </a:r>
            <a:endParaRPr lang="en-US" sz="2000" dirty="0">
              <a:latin typeface="Adobe Garamond Pro" pitchFamily="18" charset="0"/>
            </a:endParaRPr>
          </a:p>
        </p:txBody>
      </p:sp>
      <p:sp>
        <p:nvSpPr>
          <p:cNvPr id="11" name="Rectangle 2"/>
          <p:cNvSpPr txBox="1">
            <a:spLocks noChangeArrowheads="1"/>
          </p:cNvSpPr>
          <p:nvPr/>
        </p:nvSpPr>
        <p:spPr>
          <a:xfrm>
            <a:off x="623455" y="320095"/>
            <a:ext cx="11205556" cy="59372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3600" kern="0" dirty="0"/>
              <a:t>Neocatastrophism: Alvarez and the Impact Hypothesis</a:t>
            </a:r>
          </a:p>
        </p:txBody>
      </p:sp>
      <p:sp>
        <p:nvSpPr>
          <p:cNvPr id="2" name="Rectangle 1"/>
          <p:cNvSpPr/>
          <p:nvPr/>
        </p:nvSpPr>
        <p:spPr>
          <a:xfrm>
            <a:off x="748145" y="2018418"/>
            <a:ext cx="5478088" cy="3416320"/>
          </a:xfrm>
          <a:prstGeom prst="rect">
            <a:avLst/>
          </a:prstGeom>
        </p:spPr>
        <p:txBody>
          <a:bodyPr wrap="square">
            <a:spAutoFit/>
          </a:bodyPr>
          <a:lstStyle/>
          <a:p>
            <a:r>
              <a:rPr lang="en-US" sz="2400" dirty="0">
                <a:latin typeface="Advm1046a"/>
              </a:rPr>
              <a:t>“Ever since the acceptance of the </a:t>
            </a:r>
            <a:r>
              <a:rPr lang="en-US" sz="2400" dirty="0" err="1">
                <a:latin typeface="Advm1046a"/>
              </a:rPr>
              <a:t>Huttonian</a:t>
            </a:r>
            <a:r>
              <a:rPr lang="en-US" sz="2400" dirty="0">
                <a:latin typeface="Advm1046a"/>
              </a:rPr>
              <a:t> principle of uniformitarianism, it has been difficult for Earth scientists to accept any explanation </a:t>
            </a:r>
            <a:r>
              <a:rPr lang="en-US" sz="2400" dirty="0"/>
              <a:t>of a geological event that relies on a catastrophic mechanism. This problem is </a:t>
            </a:r>
            <a:r>
              <a:rPr lang="en-US" sz="2400" dirty="0" err="1"/>
              <a:t>epitomised</a:t>
            </a:r>
            <a:r>
              <a:rPr lang="en-US" sz="2400" dirty="0"/>
              <a:t> by the time that was taken to </a:t>
            </a:r>
            <a:r>
              <a:rPr lang="en-US" sz="2400" dirty="0" err="1"/>
              <a:t>recognise</a:t>
            </a:r>
            <a:r>
              <a:rPr lang="en-US" sz="2400" dirty="0"/>
              <a:t> the importance of meteoritic impacts in planetary evolution.”</a:t>
            </a:r>
          </a:p>
        </p:txBody>
      </p:sp>
      <p:sp>
        <p:nvSpPr>
          <p:cNvPr id="3" name="Rectangle 2"/>
          <p:cNvSpPr/>
          <p:nvPr/>
        </p:nvSpPr>
        <p:spPr>
          <a:xfrm>
            <a:off x="1474501" y="5527771"/>
            <a:ext cx="4621499" cy="584775"/>
          </a:xfrm>
          <a:prstGeom prst="rect">
            <a:avLst/>
          </a:prstGeom>
        </p:spPr>
        <p:txBody>
          <a:bodyPr wrap="square">
            <a:spAutoFit/>
          </a:bodyPr>
          <a:lstStyle/>
          <a:p>
            <a:pPr algn="r"/>
            <a:r>
              <a:rPr lang="en-US" sz="1600" i="1" dirty="0">
                <a:latin typeface="Advm1046c"/>
              </a:rPr>
              <a:t>Jones, A.P., et al. (2002). Earth and Planetary Science Letters 202:551-561</a:t>
            </a:r>
            <a:endParaRPr lang="en-US" sz="1600" i="1" dirty="0"/>
          </a:p>
        </p:txBody>
      </p:sp>
      <p:pic>
        <p:nvPicPr>
          <p:cNvPr id="9218" name="Picture 2" descr="Meteor Crater - Arizona.jpg">
            <a:extLst>
              <a:ext uri="{FF2B5EF4-FFF2-40B4-BE49-F238E27FC236}">
                <a16:creationId xmlns:a16="http://schemas.microsoft.com/office/drawing/2014/main" id="{149D52DF-B560-4FFE-AFA8-F712E8A03D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130" t="8726" r="23693" b="10425"/>
          <a:stretch/>
        </p:blipFill>
        <p:spPr bwMode="auto">
          <a:xfrm>
            <a:off x="6406606" y="1250084"/>
            <a:ext cx="5564480" cy="5435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559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687514" y="409683"/>
            <a:ext cx="8859837" cy="1143000"/>
          </a:xfrm>
        </p:spPr>
        <p:txBody>
          <a:bodyPr>
            <a:normAutofit/>
          </a:bodyPr>
          <a:lstStyle/>
          <a:p>
            <a:pPr eaLnBrk="1" hangingPunct="1"/>
            <a:r>
              <a:rPr lang="en-US" dirty="0"/>
              <a:t>Goals of the presentation</a:t>
            </a:r>
            <a:endParaRPr lang="en-US" sz="2000" dirty="0"/>
          </a:p>
        </p:txBody>
      </p:sp>
      <p:sp>
        <p:nvSpPr>
          <p:cNvPr id="4099" name="Rectangle 3"/>
          <p:cNvSpPr>
            <a:spLocks noChangeArrowheads="1"/>
          </p:cNvSpPr>
          <p:nvPr/>
        </p:nvSpPr>
        <p:spPr bwMode="auto">
          <a:xfrm>
            <a:off x="1981200" y="2255838"/>
            <a:ext cx="82296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pPr>
            <a:endParaRPr lang="en-US" sz="2400">
              <a:solidFill>
                <a:srgbClr val="00CC00"/>
              </a:solidFill>
            </a:endParaRPr>
          </a:p>
        </p:txBody>
      </p:sp>
      <p:sp>
        <p:nvSpPr>
          <p:cNvPr id="116750" name="Rectangle 14"/>
          <p:cNvSpPr>
            <a:spLocks noChangeArrowheads="1"/>
          </p:cNvSpPr>
          <p:nvPr/>
        </p:nvSpPr>
        <p:spPr bwMode="auto">
          <a:xfrm>
            <a:off x="680483" y="2299847"/>
            <a:ext cx="10831033"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457200" indent="-457200" eaLnBrk="1" hangingPunct="1">
              <a:buAutoNum type="arabicParenR"/>
            </a:pPr>
            <a:r>
              <a:rPr lang="en-US" sz="2800" dirty="0"/>
              <a:t>Philosophical assumptions in historical sciences</a:t>
            </a:r>
          </a:p>
          <a:p>
            <a:pPr marL="457200" indent="-457200" eaLnBrk="1" hangingPunct="1">
              <a:buAutoNum type="arabicParenR"/>
            </a:pPr>
            <a:r>
              <a:rPr lang="en-US" sz="2800" dirty="0"/>
              <a:t>How these assumptions influence geology (catastrophism and uniformitarianism)</a:t>
            </a:r>
          </a:p>
          <a:p>
            <a:pPr marL="457200" indent="-457200" eaLnBrk="1" hangingPunct="1">
              <a:buAutoNum type="arabicParenR"/>
            </a:pPr>
            <a:r>
              <a:rPr lang="en-US" sz="2800" dirty="0"/>
              <a:t>Biblical perspective on the validity of these assumptions </a:t>
            </a:r>
          </a:p>
          <a:p>
            <a:pPr marL="342900" indent="-342900" eaLnBrk="1" hangingPunct="1">
              <a:buAutoNum type="arabicParenR"/>
            </a:pPr>
            <a:endParaRPr lang="en-US" sz="1600" dirty="0"/>
          </a:p>
        </p:txBody>
      </p:sp>
      <p:sp>
        <p:nvSpPr>
          <p:cNvPr id="2" name="TextBox 1">
            <a:extLst>
              <a:ext uri="{FF2B5EF4-FFF2-40B4-BE49-F238E27FC236}">
                <a16:creationId xmlns:a16="http://schemas.microsoft.com/office/drawing/2014/main" id="{9FF2A426-A5CA-4988-85B7-2CDB196F7B32}"/>
              </a:ext>
            </a:extLst>
          </p:cNvPr>
          <p:cNvSpPr txBox="1"/>
          <p:nvPr/>
        </p:nvSpPr>
        <p:spPr>
          <a:xfrm>
            <a:off x="680483" y="4713767"/>
            <a:ext cx="10831033" cy="954107"/>
          </a:xfrm>
          <a:prstGeom prst="rect">
            <a:avLst/>
          </a:prstGeom>
          <a:noFill/>
        </p:spPr>
        <p:txBody>
          <a:bodyPr wrap="square" rtlCol="0">
            <a:spAutoFit/>
          </a:bodyPr>
          <a:lstStyle/>
          <a:p>
            <a:r>
              <a:rPr lang="en-US" sz="2800" b="1" dirty="0"/>
              <a:t>Why should we care?</a:t>
            </a:r>
          </a:p>
          <a:p>
            <a:r>
              <a:rPr lang="en-US" sz="2800" dirty="0"/>
              <a:t>What we ask and how we search affect the kind of answers we get</a:t>
            </a:r>
          </a:p>
        </p:txBody>
      </p:sp>
    </p:spTree>
    <p:extLst>
      <p:ext uri="{BB962C8B-B14F-4D97-AF65-F5344CB8AC3E}">
        <p14:creationId xmlns:p14="http://schemas.microsoft.com/office/powerpoint/2010/main" val="217422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p:cNvSpPr>
            <a:spLocks noChangeArrowheads="1"/>
          </p:cNvSpPr>
          <p:nvPr/>
        </p:nvSpPr>
        <p:spPr bwMode="auto">
          <a:xfrm>
            <a:off x="2608997" y="1418787"/>
            <a:ext cx="656627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ctr">
            <a:spAutoFit/>
          </a:bodyPr>
          <a:lstStyle/>
          <a:p>
            <a:pPr eaLnBrk="1" hangingPunct="1"/>
            <a:r>
              <a:rPr lang="en-US" sz="2400" dirty="0"/>
              <a:t>Iridium anomaly in thin clay at K-Pg boundary</a:t>
            </a:r>
            <a:endParaRPr lang="en-US" sz="2000" dirty="0">
              <a:latin typeface="Adobe Garamond Pro"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1384" y="1418787"/>
            <a:ext cx="3437273" cy="460702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9493" y="2037511"/>
            <a:ext cx="3721345" cy="4217524"/>
          </a:xfrm>
          <a:prstGeom prst="rect">
            <a:avLst/>
          </a:prstGeom>
        </p:spPr>
      </p:pic>
      <p:sp>
        <p:nvSpPr>
          <p:cNvPr id="6" name="Rectangle 5"/>
          <p:cNvSpPr/>
          <p:nvPr/>
        </p:nvSpPr>
        <p:spPr>
          <a:xfrm>
            <a:off x="3389493" y="6296485"/>
            <a:ext cx="3721345" cy="461665"/>
          </a:xfrm>
          <a:prstGeom prst="rect">
            <a:avLst/>
          </a:prstGeom>
        </p:spPr>
        <p:txBody>
          <a:bodyPr wrap="square">
            <a:spAutoFit/>
          </a:bodyPr>
          <a:lstStyle/>
          <a:p>
            <a:r>
              <a:rPr lang="en-US" sz="1200" dirty="0">
                <a:hlinkClick r:id="rId4"/>
              </a:rPr>
              <a:t>http://eesc.columbia.edu/courses/ees/life/lectures/lect08.html</a:t>
            </a:r>
            <a:r>
              <a:rPr lang="en-US" sz="1200" dirty="0"/>
              <a:t>, adapted from Alvarez et al., 1980</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215" y="1039091"/>
            <a:ext cx="1741733" cy="5744783"/>
          </a:xfrm>
          <a:prstGeom prst="rect">
            <a:avLst/>
          </a:prstGeom>
        </p:spPr>
      </p:pic>
      <p:cxnSp>
        <p:nvCxnSpPr>
          <p:cNvPr id="8" name="Straight Arrow Connector 7"/>
          <p:cNvCxnSpPr/>
          <p:nvPr/>
        </p:nvCxnSpPr>
        <p:spPr bwMode="auto">
          <a:xfrm flipH="1">
            <a:off x="2034230" y="1659066"/>
            <a:ext cx="574766" cy="0"/>
          </a:xfrm>
          <a:prstGeom prst="straightConnector1">
            <a:avLst/>
          </a:prstGeom>
          <a:solidFill>
            <a:schemeClr val="accent1"/>
          </a:solidFill>
          <a:ln w="539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Rectangle 12"/>
          <p:cNvSpPr/>
          <p:nvPr/>
        </p:nvSpPr>
        <p:spPr>
          <a:xfrm>
            <a:off x="8435827" y="6019486"/>
            <a:ext cx="3437273" cy="738664"/>
          </a:xfrm>
          <a:prstGeom prst="rect">
            <a:avLst/>
          </a:prstGeom>
        </p:spPr>
        <p:txBody>
          <a:bodyPr wrap="square">
            <a:spAutoFit/>
          </a:bodyPr>
          <a:lstStyle/>
          <a:p>
            <a:r>
              <a:rPr lang="en-US" sz="1400" dirty="0"/>
              <a:t>Image courtesy of Berkeley Lab available at https://c2.staticflickr.com/4/3641/3523006823_3b7cd2aed7_b.jpg (CC BY-NC-ND 2.0)</a:t>
            </a:r>
          </a:p>
        </p:txBody>
      </p:sp>
      <p:sp>
        <p:nvSpPr>
          <p:cNvPr id="14" name="Rectangle 2">
            <a:extLst>
              <a:ext uri="{FF2B5EF4-FFF2-40B4-BE49-F238E27FC236}">
                <a16:creationId xmlns:a16="http://schemas.microsoft.com/office/drawing/2014/main" id="{94E10C2B-6646-4D97-901C-53F7CCAA9B40}"/>
              </a:ext>
            </a:extLst>
          </p:cNvPr>
          <p:cNvSpPr txBox="1">
            <a:spLocks noChangeArrowheads="1"/>
          </p:cNvSpPr>
          <p:nvPr/>
        </p:nvSpPr>
        <p:spPr>
          <a:xfrm>
            <a:off x="623455" y="320095"/>
            <a:ext cx="11205556" cy="59372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3600" kern="0" dirty="0"/>
              <a:t>Neocatastrophism: Alvarez and the Impact Hypothesis</a:t>
            </a:r>
          </a:p>
        </p:txBody>
      </p:sp>
    </p:spTree>
    <p:extLst>
      <p:ext uri="{BB962C8B-B14F-4D97-AF65-F5344CB8AC3E}">
        <p14:creationId xmlns:p14="http://schemas.microsoft.com/office/powerpoint/2010/main" val="104460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p:cNvSpPr>
            <a:spLocks noChangeArrowheads="1"/>
          </p:cNvSpPr>
          <p:nvPr/>
        </p:nvSpPr>
        <p:spPr bwMode="auto">
          <a:xfrm>
            <a:off x="5785659" y="1228642"/>
            <a:ext cx="5827220" cy="13849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ctr">
            <a:spAutoFit/>
          </a:bodyPr>
          <a:lstStyle/>
          <a:p>
            <a:pPr eaLnBrk="1" hangingPunct="1"/>
            <a:r>
              <a:rPr lang="en-US" sz="2400" dirty="0"/>
              <a:t>Impact spherules</a:t>
            </a:r>
          </a:p>
          <a:p>
            <a:pPr eaLnBrk="1" hangingPunct="1"/>
            <a:r>
              <a:rPr lang="en-US" sz="2000" dirty="0">
                <a:latin typeface="+mn-lt"/>
              </a:rPr>
              <a:t>Vaporized and melted rock, ejected through the atmosphere after an impact, and rapidly solidified with cooling; forms layers settling during fallout </a:t>
            </a:r>
            <a:endParaRPr lang="en-US" dirty="0">
              <a:latin typeface="+mn-lt"/>
            </a:endParaRPr>
          </a:p>
        </p:txBody>
      </p:sp>
      <p:cxnSp>
        <p:nvCxnSpPr>
          <p:cNvPr id="8" name="Straight Arrow Connector 7"/>
          <p:cNvCxnSpPr/>
          <p:nvPr/>
        </p:nvCxnSpPr>
        <p:spPr bwMode="auto">
          <a:xfrm flipH="1">
            <a:off x="3422456" y="1341120"/>
            <a:ext cx="574766" cy="0"/>
          </a:xfrm>
          <a:prstGeom prst="straightConnector1">
            <a:avLst/>
          </a:prstGeom>
          <a:solidFill>
            <a:schemeClr val="accent1"/>
          </a:solidFill>
          <a:ln w="539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Rectangle 12"/>
          <p:cNvSpPr/>
          <p:nvPr/>
        </p:nvSpPr>
        <p:spPr>
          <a:xfrm>
            <a:off x="363298" y="6420381"/>
            <a:ext cx="5230388" cy="307777"/>
          </a:xfrm>
          <a:prstGeom prst="rect">
            <a:avLst/>
          </a:prstGeom>
        </p:spPr>
        <p:txBody>
          <a:bodyPr wrap="square">
            <a:spAutoFit/>
          </a:bodyPr>
          <a:lstStyle/>
          <a:p>
            <a:r>
              <a:rPr lang="en-US" sz="1400" dirty="0"/>
              <a:t>From </a:t>
            </a:r>
            <a:r>
              <a:rPr lang="en-US" sz="1400" dirty="0" err="1"/>
              <a:t>Bermúdez</a:t>
            </a:r>
            <a:r>
              <a:rPr lang="en-US" sz="1400" dirty="0"/>
              <a:t> et al. (2016) </a:t>
            </a:r>
            <a:r>
              <a:rPr lang="en-US" sz="1400" i="1" dirty="0"/>
              <a:t>Terra Nova</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704" y="995885"/>
            <a:ext cx="5162982" cy="5434716"/>
          </a:xfrm>
          <a:prstGeom prst="rect">
            <a:avLst/>
          </a:prstGeom>
        </p:spPr>
      </p:pic>
      <p:sp>
        <p:nvSpPr>
          <p:cNvPr id="7" name="Rectangle 2">
            <a:extLst>
              <a:ext uri="{FF2B5EF4-FFF2-40B4-BE49-F238E27FC236}">
                <a16:creationId xmlns:a16="http://schemas.microsoft.com/office/drawing/2014/main" id="{9EEA0B72-61E6-4C4A-8BB3-F8790DAD1632}"/>
              </a:ext>
            </a:extLst>
          </p:cNvPr>
          <p:cNvSpPr txBox="1">
            <a:spLocks noChangeArrowheads="1"/>
          </p:cNvSpPr>
          <p:nvPr/>
        </p:nvSpPr>
        <p:spPr>
          <a:xfrm>
            <a:off x="623455" y="320095"/>
            <a:ext cx="11205556" cy="59372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3600" kern="0" dirty="0"/>
              <a:t>Neocatastrophism: Alvarez and the Impact Hypothesis</a:t>
            </a:r>
          </a:p>
        </p:txBody>
      </p:sp>
      <p:sp>
        <p:nvSpPr>
          <p:cNvPr id="9" name="Rectangle 14">
            <a:extLst>
              <a:ext uri="{FF2B5EF4-FFF2-40B4-BE49-F238E27FC236}">
                <a16:creationId xmlns:a16="http://schemas.microsoft.com/office/drawing/2014/main" id="{916541B9-2C49-4883-8714-410D02E60CEF}"/>
              </a:ext>
            </a:extLst>
          </p:cNvPr>
          <p:cNvSpPr>
            <a:spLocks noChangeArrowheads="1"/>
          </p:cNvSpPr>
          <p:nvPr/>
        </p:nvSpPr>
        <p:spPr bwMode="auto">
          <a:xfrm>
            <a:off x="8475051" y="3609900"/>
            <a:ext cx="3478652" cy="17543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ctr">
            <a:spAutoFit/>
          </a:bodyPr>
          <a:lstStyle/>
          <a:p>
            <a:pPr eaLnBrk="1" hangingPunct="1"/>
            <a:r>
              <a:rPr lang="en-US" sz="2400" dirty="0"/>
              <a:t>Shocked quartz and mineral grains</a:t>
            </a:r>
          </a:p>
          <a:p>
            <a:pPr eaLnBrk="1" hangingPunct="1"/>
            <a:r>
              <a:rPr lang="en-US" sz="2000" dirty="0">
                <a:latin typeface="+mn-lt"/>
              </a:rPr>
              <a:t>Deformation structures induced by high P and T generated by shock wave</a:t>
            </a:r>
            <a:endParaRPr lang="en-US" dirty="0">
              <a:latin typeface="+mn-lt"/>
            </a:endParaRPr>
          </a:p>
        </p:txBody>
      </p:sp>
      <p:pic>
        <p:nvPicPr>
          <p:cNvPr id="12" name="Picture 11">
            <a:extLst>
              <a:ext uri="{FF2B5EF4-FFF2-40B4-BE49-F238E27FC236}">
                <a16:creationId xmlns:a16="http://schemas.microsoft.com/office/drawing/2014/main" id="{3AB5A869-DBBF-4C28-A113-3BF084E7C8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5481" y="3429000"/>
            <a:ext cx="2608958" cy="2068503"/>
          </a:xfrm>
          <a:prstGeom prst="rect">
            <a:avLst/>
          </a:prstGeom>
        </p:spPr>
      </p:pic>
      <p:sp>
        <p:nvSpPr>
          <p:cNvPr id="14" name="Rectangle 13">
            <a:extLst>
              <a:ext uri="{FF2B5EF4-FFF2-40B4-BE49-F238E27FC236}">
                <a16:creationId xmlns:a16="http://schemas.microsoft.com/office/drawing/2014/main" id="{51B28409-6865-4109-95F6-5D7ED6B7B022}"/>
              </a:ext>
            </a:extLst>
          </p:cNvPr>
          <p:cNvSpPr/>
          <p:nvPr/>
        </p:nvSpPr>
        <p:spPr>
          <a:xfrm>
            <a:off x="5785659" y="5509407"/>
            <a:ext cx="2538088" cy="307777"/>
          </a:xfrm>
          <a:prstGeom prst="rect">
            <a:avLst/>
          </a:prstGeom>
        </p:spPr>
        <p:txBody>
          <a:bodyPr wrap="square">
            <a:spAutoFit/>
          </a:bodyPr>
          <a:lstStyle/>
          <a:p>
            <a:r>
              <a:rPr lang="en-US" sz="1400" dirty="0"/>
              <a:t>From </a:t>
            </a:r>
            <a:r>
              <a:rPr lang="en-US" sz="1400" dirty="0" err="1"/>
              <a:t>Bohor</a:t>
            </a:r>
            <a:r>
              <a:rPr lang="en-US" sz="1400" dirty="0"/>
              <a:t> et al. (1984) </a:t>
            </a:r>
            <a:r>
              <a:rPr lang="en-US" sz="1400" i="1" dirty="0"/>
              <a:t>Science</a:t>
            </a:r>
          </a:p>
        </p:txBody>
      </p:sp>
    </p:spTree>
    <p:extLst>
      <p:ext uri="{BB962C8B-B14F-4D97-AF65-F5344CB8AC3E}">
        <p14:creationId xmlns:p14="http://schemas.microsoft.com/office/powerpoint/2010/main" val="5529075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0" y="75123"/>
            <a:ext cx="5643946" cy="6707754"/>
          </a:xfrm>
          <a:prstGeom prst="rect">
            <a:avLst/>
          </a:prstGeom>
        </p:spPr>
      </p:pic>
      <p:sp>
        <p:nvSpPr>
          <p:cNvPr id="10" name="Rectangle 14"/>
          <p:cNvSpPr>
            <a:spLocks noChangeArrowheads="1"/>
          </p:cNvSpPr>
          <p:nvPr/>
        </p:nvSpPr>
        <p:spPr bwMode="auto">
          <a:xfrm>
            <a:off x="6096000" y="934712"/>
            <a:ext cx="5643945" cy="13849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ctr">
            <a:spAutoFit/>
          </a:bodyPr>
          <a:lstStyle/>
          <a:p>
            <a:pPr eaLnBrk="1" hangingPunct="1"/>
            <a:r>
              <a:rPr lang="en-US" sz="2800" dirty="0"/>
              <a:t>Global distribution of deposits at the K-Pg boundary with some of these characteristics</a:t>
            </a:r>
            <a:endParaRPr lang="en-US" sz="2000" dirty="0">
              <a:latin typeface="+mn-lt"/>
            </a:endParaRPr>
          </a:p>
        </p:txBody>
      </p:sp>
      <p:sp>
        <p:nvSpPr>
          <p:cNvPr id="12" name="Rectangle 11"/>
          <p:cNvSpPr/>
          <p:nvPr/>
        </p:nvSpPr>
        <p:spPr>
          <a:xfrm>
            <a:off x="5813856" y="6475100"/>
            <a:ext cx="3305206" cy="307777"/>
          </a:xfrm>
          <a:prstGeom prst="rect">
            <a:avLst/>
          </a:prstGeom>
        </p:spPr>
        <p:txBody>
          <a:bodyPr wrap="square">
            <a:spAutoFit/>
          </a:bodyPr>
          <a:lstStyle/>
          <a:p>
            <a:r>
              <a:rPr lang="en-US" sz="1400" dirty="0"/>
              <a:t>From Schulte et al. (2010) </a:t>
            </a:r>
            <a:r>
              <a:rPr lang="en-US" sz="1400" i="1" dirty="0"/>
              <a:t>Science</a:t>
            </a:r>
          </a:p>
        </p:txBody>
      </p:sp>
      <p:sp>
        <p:nvSpPr>
          <p:cNvPr id="15" name="Rectangle 14"/>
          <p:cNvSpPr>
            <a:spLocks noChangeArrowheads="1"/>
          </p:cNvSpPr>
          <p:nvPr/>
        </p:nvSpPr>
        <p:spPr bwMode="auto">
          <a:xfrm>
            <a:off x="6096000" y="2397382"/>
            <a:ext cx="5643945" cy="954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ctr">
            <a:spAutoFit/>
          </a:bodyPr>
          <a:lstStyle/>
          <a:p>
            <a:pPr eaLnBrk="1" hangingPunct="1"/>
            <a:r>
              <a:rPr lang="en-US" sz="2800" dirty="0">
                <a:latin typeface="+mn-lt"/>
              </a:rPr>
              <a:t>Differences in thickness and type of deposits</a:t>
            </a:r>
            <a:endParaRPr lang="en-US" sz="2400" dirty="0">
              <a:latin typeface="+mn-lt"/>
            </a:endParaRPr>
          </a:p>
        </p:txBody>
      </p:sp>
      <p:sp>
        <p:nvSpPr>
          <p:cNvPr id="16" name="Rectangle 15"/>
          <p:cNvSpPr>
            <a:spLocks noChangeArrowheads="1"/>
          </p:cNvSpPr>
          <p:nvPr/>
        </p:nvSpPr>
        <p:spPr bwMode="auto">
          <a:xfrm>
            <a:off x="6095999" y="3649843"/>
            <a:ext cx="5643945" cy="954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ctr">
            <a:spAutoFit/>
          </a:bodyPr>
          <a:lstStyle/>
          <a:p>
            <a:pPr eaLnBrk="1" hangingPunct="1"/>
            <a:r>
              <a:rPr lang="en-US" sz="2800" dirty="0">
                <a:latin typeface="+mn-lt"/>
              </a:rPr>
              <a:t>Impact site somewhere between North and South America</a:t>
            </a:r>
            <a:endParaRPr lang="en-US" sz="2400" dirty="0">
              <a:latin typeface="+mn-lt"/>
            </a:endParaRPr>
          </a:p>
        </p:txBody>
      </p:sp>
      <p:sp>
        <p:nvSpPr>
          <p:cNvPr id="17" name="Rectangle 16"/>
          <p:cNvSpPr>
            <a:spLocks noChangeArrowheads="1"/>
          </p:cNvSpPr>
          <p:nvPr/>
        </p:nvSpPr>
        <p:spPr bwMode="auto">
          <a:xfrm>
            <a:off x="6095999" y="4802425"/>
            <a:ext cx="5643945" cy="954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ctr">
            <a:spAutoFit/>
          </a:bodyPr>
          <a:lstStyle/>
          <a:p>
            <a:pPr eaLnBrk="1" hangingPunct="1"/>
            <a:r>
              <a:rPr lang="en-US" sz="2800" dirty="0">
                <a:latin typeface="+mn-lt"/>
              </a:rPr>
              <a:t>Estimates of crater diameter: ~ 200 km</a:t>
            </a:r>
            <a:endParaRPr lang="en-US" sz="2400" dirty="0">
              <a:latin typeface="+mn-lt"/>
            </a:endParaRPr>
          </a:p>
        </p:txBody>
      </p:sp>
    </p:spTree>
    <p:extLst>
      <p:ext uri="{BB962C8B-B14F-4D97-AF65-F5344CB8AC3E}">
        <p14:creationId xmlns:p14="http://schemas.microsoft.com/office/powerpoint/2010/main" val="214130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p:cNvSpPr>
            <a:spLocks noChangeArrowheads="1"/>
          </p:cNvSpPr>
          <p:nvPr/>
        </p:nvSpPr>
        <p:spPr bwMode="auto">
          <a:xfrm>
            <a:off x="6026332" y="158909"/>
            <a:ext cx="6042560" cy="18158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ctr">
            <a:spAutoFit/>
          </a:bodyPr>
          <a:lstStyle/>
          <a:p>
            <a:pPr eaLnBrk="1" hangingPunct="1"/>
            <a:r>
              <a:rPr lang="en-US" sz="2800" dirty="0"/>
              <a:t>1991: Circular structure in the subsurface of Yucatán Peninsula (Mexico) suggested as the impact site </a:t>
            </a:r>
            <a:r>
              <a:rPr lang="en-US" sz="2800" b="1" dirty="0"/>
              <a:t>Chicxulub Crater</a:t>
            </a:r>
            <a:endParaRPr lang="en-US" sz="2000" b="1" dirty="0">
              <a:latin typeface="+mn-lt"/>
            </a:endParaRPr>
          </a:p>
        </p:txBody>
      </p:sp>
      <p:sp>
        <p:nvSpPr>
          <p:cNvPr id="12" name="Rectangle 11"/>
          <p:cNvSpPr/>
          <p:nvPr/>
        </p:nvSpPr>
        <p:spPr>
          <a:xfrm>
            <a:off x="889463" y="3811460"/>
            <a:ext cx="4782919" cy="553998"/>
          </a:xfrm>
          <a:prstGeom prst="rect">
            <a:avLst/>
          </a:prstGeom>
        </p:spPr>
        <p:txBody>
          <a:bodyPr wrap="square">
            <a:spAutoFit/>
          </a:bodyPr>
          <a:lstStyle/>
          <a:p>
            <a:r>
              <a:rPr lang="en-US" sz="1000" dirty="0"/>
              <a:t>From http://i.dailymail.co.uk/i/pix/2016/03/07/10/31F361BC00000578-0-The_researcher_will_sail_18_miles_off_the_coast_of_Mexico_s_Yuca-a-4_1457347981349.jpg</a:t>
            </a:r>
            <a:endParaRPr lang="en-US" sz="1000" i="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463" y="126503"/>
            <a:ext cx="4782918" cy="369657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857" y="4385381"/>
            <a:ext cx="4372494" cy="2164601"/>
          </a:xfrm>
          <a:prstGeom prst="rect">
            <a:avLst/>
          </a:prstGeom>
        </p:spPr>
      </p:pic>
      <p:sp>
        <p:nvSpPr>
          <p:cNvPr id="13" name="Rectangle 12"/>
          <p:cNvSpPr/>
          <p:nvPr/>
        </p:nvSpPr>
        <p:spPr>
          <a:xfrm>
            <a:off x="886858" y="6532909"/>
            <a:ext cx="3632417" cy="261610"/>
          </a:xfrm>
          <a:prstGeom prst="rect">
            <a:avLst/>
          </a:prstGeom>
        </p:spPr>
        <p:txBody>
          <a:bodyPr wrap="square">
            <a:spAutoFit/>
          </a:bodyPr>
          <a:lstStyle/>
          <a:p>
            <a:r>
              <a:rPr lang="en-US" sz="1100" dirty="0"/>
              <a:t>From Gulick et al. (2013) </a:t>
            </a:r>
            <a:r>
              <a:rPr lang="en-US" sz="1100" i="1" dirty="0"/>
              <a:t>Review of Geophysics</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026332" y="2079785"/>
            <a:ext cx="5387043" cy="4236241"/>
          </a:xfrm>
          <a:prstGeom prst="rect">
            <a:avLst/>
          </a:prstGeom>
        </p:spPr>
      </p:pic>
      <p:sp>
        <p:nvSpPr>
          <p:cNvPr id="6" name="Rectangle 5"/>
          <p:cNvSpPr/>
          <p:nvPr/>
        </p:nvSpPr>
        <p:spPr>
          <a:xfrm>
            <a:off x="6026332" y="6319150"/>
            <a:ext cx="5387042" cy="400110"/>
          </a:xfrm>
          <a:prstGeom prst="rect">
            <a:avLst/>
          </a:prstGeom>
        </p:spPr>
        <p:txBody>
          <a:bodyPr wrap="square">
            <a:spAutoFit/>
          </a:bodyPr>
          <a:lstStyle/>
          <a:p>
            <a:r>
              <a:rPr lang="en-US" sz="1000" dirty="0"/>
              <a:t>From http://2.bp.blogspot.com/-8qxyDMtRZb4/VNjoPqBXypI/AAAAAAAAiJM/U70z8LhYhUk/s1600/ring%2Bof%2BCenotes.jpg</a:t>
            </a:r>
          </a:p>
        </p:txBody>
      </p:sp>
    </p:spTree>
    <p:extLst>
      <p:ext uri="{BB962C8B-B14F-4D97-AF65-F5344CB8AC3E}">
        <p14:creationId xmlns:p14="http://schemas.microsoft.com/office/powerpoint/2010/main" val="101813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p:cNvSpPr>
            <a:spLocks noChangeArrowheads="1"/>
          </p:cNvSpPr>
          <p:nvPr/>
        </p:nvSpPr>
        <p:spPr bwMode="auto">
          <a:xfrm>
            <a:off x="6378201" y="890015"/>
            <a:ext cx="3941457"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ctr">
            <a:spAutoFit/>
          </a:bodyPr>
          <a:lstStyle/>
          <a:p>
            <a:pPr eaLnBrk="1" hangingPunct="1"/>
            <a:r>
              <a:rPr lang="en-US" sz="2800" dirty="0"/>
              <a:t>Drilling of the structure:</a:t>
            </a:r>
            <a:br>
              <a:rPr lang="en-US" sz="2800" dirty="0"/>
            </a:br>
            <a:endParaRPr lang="en-US" sz="2000" b="1" dirty="0">
              <a:latin typeface="+mn-lt"/>
            </a:endParaRPr>
          </a:p>
        </p:txBody>
      </p:sp>
      <p:sp>
        <p:nvSpPr>
          <p:cNvPr id="11" name="Rectangle 2"/>
          <p:cNvSpPr txBox="1">
            <a:spLocks noChangeArrowheads="1"/>
          </p:cNvSpPr>
          <p:nvPr/>
        </p:nvSpPr>
        <p:spPr>
          <a:xfrm>
            <a:off x="1981200" y="154796"/>
            <a:ext cx="8229600" cy="59372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2800" kern="0" dirty="0"/>
              <a:t>Neocatastrophism: Alvarez and the Impact Hypothesis</a:t>
            </a:r>
          </a:p>
        </p:txBody>
      </p:sp>
      <p:sp>
        <p:nvSpPr>
          <p:cNvPr id="12" name="Rectangle 11"/>
          <p:cNvSpPr/>
          <p:nvPr/>
        </p:nvSpPr>
        <p:spPr>
          <a:xfrm>
            <a:off x="519264" y="3163697"/>
            <a:ext cx="4029692" cy="369332"/>
          </a:xfrm>
          <a:prstGeom prst="rect">
            <a:avLst/>
          </a:prstGeom>
        </p:spPr>
        <p:txBody>
          <a:bodyPr wrap="square">
            <a:spAutoFit/>
          </a:bodyPr>
          <a:lstStyle/>
          <a:p>
            <a:r>
              <a:rPr lang="en-US" sz="900" dirty="0"/>
              <a:t>From http://www.lpi.usra.edu/science/kring/Chicxulub/images/hi-res/ChicxulubGravityandBoreholes.jpg</a:t>
            </a:r>
            <a:endParaRPr lang="en-US" sz="900" i="1" dirty="0"/>
          </a:p>
        </p:txBody>
      </p:sp>
      <p:sp>
        <p:nvSpPr>
          <p:cNvPr id="13" name="Rectangle 12"/>
          <p:cNvSpPr/>
          <p:nvPr/>
        </p:nvSpPr>
        <p:spPr>
          <a:xfrm>
            <a:off x="586814" y="6368052"/>
            <a:ext cx="2887906" cy="369332"/>
          </a:xfrm>
          <a:prstGeom prst="rect">
            <a:avLst/>
          </a:prstGeom>
        </p:spPr>
        <p:txBody>
          <a:bodyPr wrap="square">
            <a:spAutoFit/>
          </a:bodyPr>
          <a:lstStyle/>
          <a:p>
            <a:r>
              <a:rPr lang="en-US" sz="900" dirty="0"/>
              <a:t>From https://arstechnica.com/science/2016/11/how-the-dino-killing-asteroid-put-a-ring-on-its-crater/</a:t>
            </a:r>
            <a:endParaRPr lang="en-US" sz="900" i="1" dirty="0"/>
          </a:p>
        </p:txBody>
      </p:sp>
      <p:sp>
        <p:nvSpPr>
          <p:cNvPr id="6" name="Rectangle 5"/>
          <p:cNvSpPr/>
          <p:nvPr/>
        </p:nvSpPr>
        <p:spPr>
          <a:xfrm>
            <a:off x="10317648" y="1821575"/>
            <a:ext cx="1726124" cy="553998"/>
          </a:xfrm>
          <a:prstGeom prst="rect">
            <a:avLst/>
          </a:prstGeom>
        </p:spPr>
        <p:txBody>
          <a:bodyPr wrap="square">
            <a:spAutoFit/>
          </a:bodyPr>
          <a:lstStyle/>
          <a:p>
            <a:r>
              <a:rPr lang="en-US" sz="1000" dirty="0"/>
              <a:t>From http://www.b14643.de/Chicxulub_event/Chicx-03A.htm</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86813" y="3577068"/>
            <a:ext cx="2887906" cy="2830072"/>
          </a:xfrm>
          <a:prstGeom prst="rect">
            <a:avLst/>
          </a:prstGeom>
        </p:spPr>
      </p:pic>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86813" y="882093"/>
            <a:ext cx="2887907" cy="2314856"/>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0450" y="890015"/>
            <a:ext cx="1995208" cy="5853901"/>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444857" y="1869646"/>
            <a:ext cx="3850350" cy="1950548"/>
          </a:xfrm>
          <a:prstGeom prst="rect">
            <a:avLst/>
          </a:prstGeom>
        </p:spPr>
      </p:pic>
      <p:sp>
        <p:nvSpPr>
          <p:cNvPr id="15" name="Rectangle 14"/>
          <p:cNvSpPr/>
          <p:nvPr/>
        </p:nvSpPr>
        <p:spPr>
          <a:xfrm>
            <a:off x="5788429" y="6537120"/>
            <a:ext cx="2597172" cy="230832"/>
          </a:xfrm>
          <a:prstGeom prst="rect">
            <a:avLst/>
          </a:prstGeom>
        </p:spPr>
        <p:txBody>
          <a:bodyPr wrap="square">
            <a:spAutoFit/>
          </a:bodyPr>
          <a:lstStyle/>
          <a:p>
            <a:r>
              <a:rPr lang="en-US" sz="900" dirty="0"/>
              <a:t>From Morgan et al (2016) </a:t>
            </a:r>
            <a:r>
              <a:rPr lang="en-US" sz="900" i="1" dirty="0"/>
              <a:t>Science</a:t>
            </a:r>
          </a:p>
        </p:txBody>
      </p:sp>
      <p:sp>
        <p:nvSpPr>
          <p:cNvPr id="4" name="Rectangle 3"/>
          <p:cNvSpPr/>
          <p:nvPr/>
        </p:nvSpPr>
        <p:spPr>
          <a:xfrm>
            <a:off x="6353750" y="1452243"/>
            <a:ext cx="3620798" cy="369332"/>
          </a:xfrm>
          <a:prstGeom prst="rect">
            <a:avLst/>
          </a:prstGeom>
        </p:spPr>
        <p:txBody>
          <a:bodyPr wrap="square">
            <a:spAutoFit/>
          </a:bodyPr>
          <a:lstStyle/>
          <a:p>
            <a:pPr eaLnBrk="1" hangingPunct="1"/>
            <a:r>
              <a:rPr lang="en-US" dirty="0"/>
              <a:t>Impact </a:t>
            </a:r>
            <a:r>
              <a:rPr lang="en-US" dirty="0" err="1"/>
              <a:t>Breccias</a:t>
            </a:r>
            <a:endParaRPr lang="en-US" sz="1400" b="1" dirty="0"/>
          </a:p>
        </p:txBody>
      </p:sp>
      <p:sp>
        <p:nvSpPr>
          <p:cNvPr id="17" name="Rectangle 16">
            <a:extLst>
              <a:ext uri="{FF2B5EF4-FFF2-40B4-BE49-F238E27FC236}">
                <a16:creationId xmlns:a16="http://schemas.microsoft.com/office/drawing/2014/main" id="{0B721439-43CF-4F93-9E4E-C6BB8EA33F38}"/>
              </a:ext>
            </a:extLst>
          </p:cNvPr>
          <p:cNvSpPr/>
          <p:nvPr/>
        </p:nvSpPr>
        <p:spPr>
          <a:xfrm>
            <a:off x="10317648" y="4428346"/>
            <a:ext cx="1726124" cy="646331"/>
          </a:xfrm>
          <a:prstGeom prst="rect">
            <a:avLst/>
          </a:prstGeom>
        </p:spPr>
        <p:txBody>
          <a:bodyPr wrap="square">
            <a:spAutoFit/>
          </a:bodyPr>
          <a:lstStyle/>
          <a:p>
            <a:r>
              <a:rPr lang="en-US" sz="900" dirty="0"/>
              <a:t>From https://www.nytimes.com/2016/11/18/science/chicxulub-crater-dinosaur-extinction.html?_r=0</a:t>
            </a:r>
          </a:p>
        </p:txBody>
      </p:sp>
      <p:pic>
        <p:nvPicPr>
          <p:cNvPr id="19" name="Picture 18">
            <a:extLst>
              <a:ext uri="{FF2B5EF4-FFF2-40B4-BE49-F238E27FC236}">
                <a16:creationId xmlns:a16="http://schemas.microsoft.com/office/drawing/2014/main" id="{9D40B672-2AE0-495E-B6C8-1AE701C5AE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5960" y="4288184"/>
            <a:ext cx="3829247" cy="2235145"/>
          </a:xfrm>
          <a:prstGeom prst="rect">
            <a:avLst/>
          </a:prstGeom>
        </p:spPr>
      </p:pic>
      <p:sp>
        <p:nvSpPr>
          <p:cNvPr id="2" name="Rectangle 1">
            <a:extLst>
              <a:ext uri="{FF2B5EF4-FFF2-40B4-BE49-F238E27FC236}">
                <a16:creationId xmlns:a16="http://schemas.microsoft.com/office/drawing/2014/main" id="{104963A3-780B-453C-9FEE-B4E394BACD61}"/>
              </a:ext>
            </a:extLst>
          </p:cNvPr>
          <p:cNvSpPr/>
          <p:nvPr/>
        </p:nvSpPr>
        <p:spPr>
          <a:xfrm>
            <a:off x="6406344" y="3924727"/>
            <a:ext cx="3515706" cy="369332"/>
          </a:xfrm>
          <a:prstGeom prst="rect">
            <a:avLst/>
          </a:prstGeom>
        </p:spPr>
        <p:txBody>
          <a:bodyPr wrap="none">
            <a:spAutoFit/>
          </a:bodyPr>
          <a:lstStyle/>
          <a:p>
            <a:r>
              <a:rPr lang="en-US" dirty="0"/>
              <a:t>Impact melt and granite basement </a:t>
            </a:r>
          </a:p>
        </p:txBody>
      </p:sp>
    </p:spTree>
    <p:extLst>
      <p:ext uri="{BB962C8B-B14F-4D97-AF65-F5344CB8AC3E}">
        <p14:creationId xmlns:p14="http://schemas.microsoft.com/office/powerpoint/2010/main" val="1237774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a:xfrm>
            <a:off x="199505" y="172380"/>
            <a:ext cx="9762160" cy="59372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3200" kern="0" dirty="0"/>
              <a:t>New trends in modern geology</a:t>
            </a:r>
          </a:p>
        </p:txBody>
      </p:sp>
      <p:sp>
        <p:nvSpPr>
          <p:cNvPr id="2" name="Rectangle 1"/>
          <p:cNvSpPr/>
          <p:nvPr/>
        </p:nvSpPr>
        <p:spPr>
          <a:xfrm>
            <a:off x="332509" y="5341125"/>
            <a:ext cx="11479876" cy="1323439"/>
          </a:xfrm>
          <a:prstGeom prst="rect">
            <a:avLst/>
          </a:prstGeom>
        </p:spPr>
        <p:txBody>
          <a:bodyPr wrap="square">
            <a:spAutoFit/>
          </a:bodyPr>
          <a:lstStyle/>
          <a:p>
            <a:r>
              <a:rPr lang="en-US" sz="2000" dirty="0"/>
              <a:t>“For the period 1950–2009, the bibliographic data show an exponential rise in catastrophic literature after 1990. […] The neocatastrophist mode came to prominence in North America during the 1960s and 1970s before being more widely espoused in Europe, essentially after 1980.”  </a:t>
            </a:r>
          </a:p>
          <a:p>
            <a:pPr algn="r"/>
            <a:r>
              <a:rPr lang="en-US" i="1" dirty="0" err="1"/>
              <a:t>Marriner</a:t>
            </a:r>
            <a:r>
              <a:rPr lang="en-US" i="1" dirty="0"/>
              <a:t> et al., (2010) Global and Planetary Change 74:43-48</a:t>
            </a:r>
            <a:r>
              <a:rPr lang="en-US" dirty="0"/>
              <a:t>.</a:t>
            </a:r>
          </a:p>
        </p:txBody>
      </p:sp>
      <p:sp>
        <p:nvSpPr>
          <p:cNvPr id="3" name="Rectangle 2"/>
          <p:cNvSpPr/>
          <p:nvPr/>
        </p:nvSpPr>
        <p:spPr>
          <a:xfrm>
            <a:off x="3144054" y="7008558"/>
            <a:ext cx="6992982" cy="338554"/>
          </a:xfrm>
          <a:prstGeom prst="rect">
            <a:avLst/>
          </a:prstGeom>
        </p:spPr>
        <p:txBody>
          <a:bodyPr wrap="square">
            <a:spAutoFit/>
          </a:bodyPr>
          <a:lstStyle/>
          <a:p>
            <a:r>
              <a:rPr lang="en-US" sz="1600" i="1" dirty="0">
                <a:latin typeface="Advm1046c"/>
              </a:rPr>
              <a:t>Jones, A.P., et al. (2002). Earth and Planetary Science Letters 202:551-561</a:t>
            </a:r>
            <a:endParaRPr lang="en-US" sz="1600" i="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3163" y="1360535"/>
            <a:ext cx="6197570" cy="3974837"/>
          </a:xfrm>
          <a:prstGeom prst="rect">
            <a:avLst/>
          </a:prstGeom>
        </p:spPr>
      </p:pic>
      <p:sp>
        <p:nvSpPr>
          <p:cNvPr id="7" name="Text Box 7"/>
          <p:cNvSpPr txBox="1">
            <a:spLocks noChangeArrowheads="1"/>
          </p:cNvSpPr>
          <p:nvPr/>
        </p:nvSpPr>
        <p:spPr bwMode="auto">
          <a:xfrm>
            <a:off x="199505" y="816486"/>
            <a:ext cx="113967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400" dirty="0">
                <a:latin typeface="+mj-lt"/>
              </a:rPr>
              <a:t>Recognition of catastrophic processes and no uniformity of rates (Neocatastrophism)</a:t>
            </a:r>
          </a:p>
        </p:txBody>
      </p:sp>
    </p:spTree>
    <p:extLst>
      <p:ext uri="{BB962C8B-B14F-4D97-AF65-F5344CB8AC3E}">
        <p14:creationId xmlns:p14="http://schemas.microsoft.com/office/powerpoint/2010/main" val="42599991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515389" y="710484"/>
            <a:ext cx="11172306"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r>
              <a:rPr lang="en-US" sz="3200" dirty="0">
                <a:solidFill>
                  <a:schemeClr val="tx2"/>
                </a:solidFill>
              </a:rPr>
              <a:t>Uniformitarianism in Geology and Biblical Worldview: </a:t>
            </a:r>
            <a:br>
              <a:rPr lang="en-US" sz="3200" dirty="0">
                <a:solidFill>
                  <a:schemeClr val="tx2"/>
                </a:solidFill>
              </a:rPr>
            </a:br>
            <a:r>
              <a:rPr lang="en-US" sz="3200" dirty="0">
                <a:solidFill>
                  <a:schemeClr val="tx2"/>
                </a:solidFill>
              </a:rPr>
              <a:t>Potential for tension </a:t>
            </a:r>
            <a:br>
              <a:rPr lang="en-US" sz="3200" dirty="0">
                <a:solidFill>
                  <a:schemeClr val="tx2"/>
                </a:solidFill>
              </a:rPr>
            </a:br>
            <a:r>
              <a:rPr lang="en-US" sz="3200" dirty="0">
                <a:solidFill>
                  <a:schemeClr val="tx2"/>
                </a:solidFill>
              </a:rPr>
              <a:t>at the methodological/philosophical level</a:t>
            </a:r>
          </a:p>
        </p:txBody>
      </p:sp>
      <p:graphicFrame>
        <p:nvGraphicFramePr>
          <p:cNvPr id="138267" name="Group 27"/>
          <p:cNvGraphicFramePr>
            <a:graphicFrameLocks noGrp="1"/>
          </p:cNvGraphicFramePr>
          <p:nvPr>
            <p:extLst>
              <p:ext uri="{D42A27DB-BD31-4B8C-83A1-F6EECF244321}">
                <p14:modId xmlns:p14="http://schemas.microsoft.com/office/powerpoint/2010/main" val="3487590361"/>
              </p:ext>
            </p:extLst>
          </p:nvPr>
        </p:nvGraphicFramePr>
        <p:xfrm>
          <a:off x="1524000" y="2181509"/>
          <a:ext cx="9144000" cy="3061650"/>
        </p:xfrm>
        <a:graphic>
          <a:graphicData uri="http://schemas.openxmlformats.org/drawingml/2006/table">
            <a:tbl>
              <a:tblPr/>
              <a:tblGrid>
                <a:gridCol w="4129803">
                  <a:extLst>
                    <a:ext uri="{9D8B030D-6E8A-4147-A177-3AD203B41FA5}">
                      <a16:colId xmlns:a16="http://schemas.microsoft.com/office/drawing/2014/main" val="20000"/>
                    </a:ext>
                  </a:extLst>
                </a:gridCol>
                <a:gridCol w="1284827">
                  <a:extLst>
                    <a:ext uri="{9D8B030D-6E8A-4147-A177-3AD203B41FA5}">
                      <a16:colId xmlns:a16="http://schemas.microsoft.com/office/drawing/2014/main" val="20001"/>
                    </a:ext>
                  </a:extLst>
                </a:gridCol>
                <a:gridCol w="3729370">
                  <a:extLst>
                    <a:ext uri="{9D8B030D-6E8A-4147-A177-3AD203B41FA5}">
                      <a16:colId xmlns:a16="http://schemas.microsoft.com/office/drawing/2014/main" val="20002"/>
                    </a:ext>
                  </a:extLst>
                </a:gridCol>
              </a:tblGrid>
              <a:tr h="9100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mj-lt"/>
                        </a:rPr>
                        <a:t>Uniformity of rates </a:t>
                      </a:r>
                    </a:p>
                  </a:txBody>
                  <a:tcPr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mj-lt"/>
                        </a:rPr>
                        <a:t>high</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mj-lt"/>
                        </a:rPr>
                        <a:t>Short</a:t>
                      </a:r>
                      <a:r>
                        <a:rPr kumimoji="0" lang="en-US" sz="2000" b="0" i="0" u="none" strike="noStrike" cap="none" normalizeH="0" baseline="0" dirty="0">
                          <a:ln>
                            <a:noFill/>
                          </a:ln>
                          <a:solidFill>
                            <a:schemeClr val="tx1"/>
                          </a:solidFill>
                          <a:effectLst/>
                          <a:latin typeface="+mj-lt"/>
                        </a:rPr>
                        <a:t> </a:t>
                      </a:r>
                      <a:r>
                        <a:rPr kumimoji="0" lang="en-US" sz="2400" b="0" i="0" u="none" strike="noStrike" cap="none" normalizeH="0" baseline="0" dirty="0">
                          <a:ln>
                            <a:noFill/>
                          </a:ln>
                          <a:solidFill>
                            <a:schemeClr val="tx1"/>
                          </a:solidFill>
                          <a:effectLst/>
                          <a:latin typeface="+mj-lt"/>
                        </a:rPr>
                        <a:t>duration, cataclysmic</a:t>
                      </a:r>
                      <a:endParaRPr kumimoji="0" lang="en-US" sz="2000" b="0" i="0" u="none" strike="noStrike" cap="none" normalizeH="0" baseline="0" dirty="0">
                        <a:ln>
                          <a:noFill/>
                        </a:ln>
                        <a:solidFill>
                          <a:schemeClr val="tx1"/>
                        </a:solidFill>
                        <a:effectLst/>
                        <a:latin typeface="+mj-lt"/>
                      </a:endParaRPr>
                    </a:p>
                  </a:txBody>
                  <a:tcPr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2364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mj-lt"/>
                        </a:rPr>
                        <a:t>Uniformity of conditions </a:t>
                      </a:r>
                    </a:p>
                  </a:txBody>
                  <a:tcPr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mj-lt"/>
                        </a:rPr>
                        <a:t>high</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mj-lt"/>
                        </a:rPr>
                        <a:t>Global flooding</a:t>
                      </a:r>
                    </a:p>
                  </a:txBody>
                  <a:tcPr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5198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mj-lt"/>
                        </a:rPr>
                        <a:t>Uniformity of process</a:t>
                      </a:r>
                    </a:p>
                  </a:txBody>
                  <a:tcPr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mj-lt"/>
                        </a:rPr>
                        <a:t>High to moderate</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mj-lt"/>
                        </a:rPr>
                        <a:t>Processes involved</a:t>
                      </a:r>
                    </a:p>
                  </a:txBody>
                  <a:tcPr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7594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mj-lt"/>
                        </a:rPr>
                        <a:t>Uniformity of laws</a:t>
                      </a:r>
                    </a:p>
                  </a:txBody>
                  <a:tcPr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mj-lt"/>
                        </a:rPr>
                        <a:t>High, if strict naturalism</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mj-lt"/>
                        </a:rPr>
                        <a:t>Divine agency</a:t>
                      </a:r>
                    </a:p>
                  </a:txBody>
                  <a:tcPr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5349552"/>
            <a:ext cx="9144000" cy="1308129"/>
          </a:xfrm>
          <a:prstGeom prst="rect">
            <a:avLst/>
          </a:prstGeom>
        </p:spPr>
      </p:pic>
      <p:grpSp>
        <p:nvGrpSpPr>
          <p:cNvPr id="5" name="Group 4"/>
          <p:cNvGrpSpPr/>
          <p:nvPr/>
        </p:nvGrpSpPr>
        <p:grpSpPr>
          <a:xfrm>
            <a:off x="1524000" y="2023564"/>
            <a:ext cx="9143999" cy="1740887"/>
            <a:chOff x="-17093" y="1732999"/>
            <a:chExt cx="9143999" cy="1740887"/>
          </a:xfrm>
        </p:grpSpPr>
        <p:sp>
          <p:nvSpPr>
            <p:cNvPr id="6" name="Rectangle 5"/>
            <p:cNvSpPr/>
            <p:nvPr/>
          </p:nvSpPr>
          <p:spPr bwMode="auto">
            <a:xfrm>
              <a:off x="-17093" y="1890944"/>
              <a:ext cx="9143999" cy="1531390"/>
            </a:xfrm>
            <a:prstGeom prst="rect">
              <a:avLst/>
            </a:prstGeom>
            <a:solidFill>
              <a:srgbClr val="FFFF00">
                <a:alpha val="5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a:p>
          </p:txBody>
        </p:sp>
        <p:sp>
          <p:nvSpPr>
            <p:cNvPr id="7" name="TextBox 6"/>
            <p:cNvSpPr txBox="1"/>
            <p:nvPr/>
          </p:nvSpPr>
          <p:spPr>
            <a:xfrm rot="18566262">
              <a:off x="3965317" y="2372610"/>
              <a:ext cx="1740887" cy="461665"/>
            </a:xfrm>
            <a:prstGeom prst="rect">
              <a:avLst/>
            </a:prstGeom>
            <a:noFill/>
          </p:spPr>
          <p:txBody>
            <a:bodyPr wrap="square" rtlCol="0">
              <a:spAutoFit/>
            </a:bodyPr>
            <a:lstStyle/>
            <a:p>
              <a:r>
                <a:rPr lang="en-US" sz="2400" dirty="0">
                  <a:solidFill>
                    <a:schemeClr val="bg1"/>
                  </a:solidFill>
                </a:rPr>
                <a:t>moderate?</a:t>
              </a:r>
            </a:p>
          </p:txBody>
        </p:sp>
      </p:grpSp>
    </p:spTree>
    <p:extLst>
      <p:ext uri="{BB962C8B-B14F-4D97-AF65-F5344CB8AC3E}">
        <p14:creationId xmlns:p14="http://schemas.microsoft.com/office/powerpoint/2010/main" val="141077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does “supernatural” mean?</a:t>
            </a:r>
          </a:p>
        </p:txBody>
      </p:sp>
      <p:sp>
        <p:nvSpPr>
          <p:cNvPr id="3" name="Content Placeholder 2"/>
          <p:cNvSpPr>
            <a:spLocks noGrp="1"/>
          </p:cNvSpPr>
          <p:nvPr>
            <p:ph idx="1"/>
          </p:nvPr>
        </p:nvSpPr>
        <p:spPr>
          <a:xfrm>
            <a:off x="1202919" y="2011680"/>
            <a:ext cx="9784080" cy="4663440"/>
          </a:xfrm>
        </p:spPr>
        <p:txBody>
          <a:bodyPr>
            <a:normAutofit/>
          </a:bodyPr>
          <a:lstStyle/>
          <a:p>
            <a:r>
              <a:rPr lang="en-US" sz="3200" dirty="0"/>
              <a:t>Are miracles violations of the laws of nature or a reflection of our limited understanding of God's action in the cosmos?</a:t>
            </a:r>
          </a:p>
          <a:p>
            <a:r>
              <a:rPr lang="en-US" sz="3200" dirty="0"/>
              <a:t>"God does not annul His laws or work contrary to them, but He is continually using them as His instruments." [Patriarchs and Prophets, p. 114]</a:t>
            </a:r>
          </a:p>
          <a:p>
            <a:r>
              <a:rPr lang="en-US" sz="3200" dirty="0"/>
              <a:t>“How vast the field in which the Creator can work in harmony with His own laws and yet wholly beyond the comprehension of finite beings!" [PP, p. 114]</a:t>
            </a:r>
          </a:p>
          <a:p>
            <a:endParaRPr lang="en-US" sz="3200" dirty="0"/>
          </a:p>
          <a:p>
            <a:endParaRPr lang="en-US" sz="3200" dirty="0"/>
          </a:p>
        </p:txBody>
      </p:sp>
    </p:spTree>
    <p:extLst>
      <p:ext uri="{BB962C8B-B14F-4D97-AF65-F5344CB8AC3E}">
        <p14:creationId xmlns:p14="http://schemas.microsoft.com/office/powerpoint/2010/main" val="40323376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does “supernatural” mean?</a:t>
            </a:r>
          </a:p>
        </p:txBody>
      </p:sp>
      <p:sp>
        <p:nvSpPr>
          <p:cNvPr id="3" name="Content Placeholder 2"/>
          <p:cNvSpPr>
            <a:spLocks noGrp="1"/>
          </p:cNvSpPr>
          <p:nvPr>
            <p:ph idx="1"/>
          </p:nvPr>
        </p:nvSpPr>
        <p:spPr>
          <a:xfrm>
            <a:off x="1202919" y="2019993"/>
            <a:ext cx="10193830" cy="4236803"/>
          </a:xfrm>
        </p:spPr>
        <p:txBody>
          <a:bodyPr>
            <a:normAutofit lnSpcReduction="10000"/>
          </a:bodyPr>
          <a:lstStyle/>
          <a:p>
            <a:r>
              <a:rPr lang="en-US" sz="3200" dirty="0"/>
              <a:t>However, careful in placing nature above God:</a:t>
            </a:r>
          </a:p>
          <a:p>
            <a:r>
              <a:rPr lang="en-US" sz="3200" dirty="0"/>
              <a:t>"The Lawgiver is greater than the laws of nature, […] Omnipotence is at no loss for means to accomplish His purposes" (PP 103.3); </a:t>
            </a:r>
          </a:p>
          <a:p>
            <a:r>
              <a:rPr lang="en-US" sz="3200" dirty="0"/>
              <a:t>In speaking of the unwarranted assumptions of antediluvians, "They reasoned, as many reason now, that nature is above the God of nature, and that her laws are so firmly established that God Himself could not change them" (PP 97.1).</a:t>
            </a:r>
          </a:p>
        </p:txBody>
      </p:sp>
    </p:spTree>
    <p:extLst>
      <p:ext uri="{BB962C8B-B14F-4D97-AF65-F5344CB8AC3E}">
        <p14:creationId xmlns:p14="http://schemas.microsoft.com/office/powerpoint/2010/main" val="16573872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92966" y="-185527"/>
            <a:ext cx="7484165" cy="2308324"/>
          </a:xfrm>
          <a:prstGeom prst="rect">
            <a:avLst/>
          </a:prstGeom>
          <a:noFill/>
        </p:spPr>
        <p:txBody>
          <a:bodyPr wrap="square" rtlCol="0">
            <a:spAutoFit/>
          </a:bodyPr>
          <a:lstStyle/>
          <a:p>
            <a:pPr algn="ctr"/>
            <a:endParaRPr lang="en-US" sz="3600" dirty="0">
              <a:latin typeface="Arial" panose="020B0604020202020204" pitchFamily="34" charset="0"/>
              <a:cs typeface="Arial" panose="020B0604020202020204" pitchFamily="34" charset="0"/>
            </a:endParaRPr>
          </a:p>
          <a:p>
            <a:pPr algn="ctr"/>
            <a:r>
              <a:rPr lang="en-US" sz="3600" dirty="0">
                <a:latin typeface="Arial" panose="020B0604020202020204" pitchFamily="34" charset="0"/>
                <a:cs typeface="Arial" panose="020B0604020202020204" pitchFamily="34" charset="0"/>
              </a:rPr>
              <a:t>A commitment to consistency, stability, reliability </a:t>
            </a:r>
          </a:p>
          <a:p>
            <a:pPr algn="ctr"/>
            <a:endParaRPr lang="en-US" sz="3600" dirty="0">
              <a:latin typeface="Arial" panose="020B0604020202020204" pitchFamily="34" charset="0"/>
              <a:cs typeface="Arial" panose="020B0604020202020204" pitchFamily="34" charset="0"/>
            </a:endParaRPr>
          </a:p>
        </p:txBody>
      </p:sp>
      <p:sp>
        <p:nvSpPr>
          <p:cNvPr id="7" name="Rectangle 6"/>
          <p:cNvSpPr/>
          <p:nvPr/>
        </p:nvSpPr>
        <p:spPr>
          <a:xfrm>
            <a:off x="1417022" y="173004"/>
            <a:ext cx="9539153" cy="1569660"/>
          </a:xfrm>
          <a:prstGeom prst="rect">
            <a:avLst/>
          </a:prstGeom>
        </p:spPr>
        <p:txBody>
          <a:bodyPr wrap="square">
            <a:spAutoFit/>
          </a:bodyPr>
          <a:lstStyle/>
          <a:p>
            <a:pPr algn="ctr"/>
            <a:r>
              <a:rPr lang="en-US" sz="4800" dirty="0">
                <a:solidFill>
                  <a:schemeClr val="bg1"/>
                </a:solidFill>
                <a:latin typeface="+mj-lt"/>
                <a:cs typeface="Arial" panose="020B0604020202020204" pitchFamily="34" charset="0"/>
              </a:rPr>
              <a:t>Continuity and discontinuity: </a:t>
            </a:r>
            <a:br>
              <a:rPr lang="en-US" sz="4800" dirty="0">
                <a:solidFill>
                  <a:schemeClr val="bg1"/>
                </a:solidFill>
                <a:latin typeface="+mj-lt"/>
                <a:cs typeface="Arial" panose="020B0604020202020204" pitchFamily="34" charset="0"/>
              </a:rPr>
            </a:br>
            <a:r>
              <a:rPr lang="en-US" sz="4800" dirty="0">
                <a:solidFill>
                  <a:schemeClr val="bg1"/>
                </a:solidFill>
                <a:latin typeface="+mj-lt"/>
                <a:cs typeface="Arial" panose="020B0604020202020204" pitchFamily="34" charset="0"/>
              </a:rPr>
              <a:t>Is God’s action arbitrary?</a:t>
            </a:r>
          </a:p>
        </p:txBody>
      </p:sp>
      <p:sp>
        <p:nvSpPr>
          <p:cNvPr id="8" name="Rectangle 7">
            <a:extLst>
              <a:ext uri="{FF2B5EF4-FFF2-40B4-BE49-F238E27FC236}">
                <a16:creationId xmlns:a16="http://schemas.microsoft.com/office/drawing/2014/main" id="{3D0BE59E-4CCB-41B4-BA14-2686CC0E0999}"/>
              </a:ext>
            </a:extLst>
          </p:cNvPr>
          <p:cNvSpPr/>
          <p:nvPr/>
        </p:nvSpPr>
        <p:spPr>
          <a:xfrm>
            <a:off x="654477" y="2259137"/>
            <a:ext cx="11080865" cy="3970318"/>
          </a:xfrm>
          <a:prstGeom prst="rect">
            <a:avLst/>
          </a:prstGeom>
        </p:spPr>
        <p:txBody>
          <a:bodyPr wrap="square">
            <a:spAutoFit/>
          </a:bodyPr>
          <a:lstStyle/>
          <a:p>
            <a:r>
              <a:rPr lang="en-US" sz="2800" dirty="0">
                <a:latin typeface="+mj-lt"/>
              </a:rPr>
              <a:t>Scoffers will come in the last days, walking according to their own lusts, and saying, “Where is the promise of His coming? For since the fathers fell asleep, all things continue as they were from the beginning of creation.”  For this they willfully forget: that by the word of God the heavens were of old, and the earth standing out of water and in the water, by which the world that then existed perished, being flooded with water. But the heavens and the earth which are now preserved by the same word, are reserved for fire until the day of judgment and perdition of ungodly men. 																			</a:t>
            </a:r>
            <a:r>
              <a:rPr lang="en-US" sz="2800" i="1" dirty="0">
                <a:latin typeface="+mj-lt"/>
              </a:rPr>
              <a:t>	2 Pet 3:3-7</a:t>
            </a:r>
          </a:p>
        </p:txBody>
      </p:sp>
    </p:spTree>
    <p:extLst>
      <p:ext uri="{BB962C8B-B14F-4D97-AF65-F5344CB8AC3E}">
        <p14:creationId xmlns:p14="http://schemas.microsoft.com/office/powerpoint/2010/main" val="2988022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879440" y="409439"/>
            <a:ext cx="5370462" cy="1143000"/>
          </a:xfrm>
        </p:spPr>
        <p:txBody>
          <a:bodyPr>
            <a:normAutofit/>
          </a:bodyPr>
          <a:lstStyle/>
          <a:p>
            <a:pPr eaLnBrk="1" hangingPunct="1"/>
            <a:r>
              <a:rPr lang="en-US" dirty="0"/>
              <a:t>Historical sciences</a:t>
            </a:r>
            <a:endParaRPr lang="en-US" sz="2000" dirty="0"/>
          </a:p>
        </p:txBody>
      </p:sp>
      <p:sp>
        <p:nvSpPr>
          <p:cNvPr id="4099" name="Rectangle 3"/>
          <p:cNvSpPr>
            <a:spLocks noChangeArrowheads="1"/>
          </p:cNvSpPr>
          <p:nvPr/>
        </p:nvSpPr>
        <p:spPr bwMode="auto">
          <a:xfrm>
            <a:off x="1981200" y="2255838"/>
            <a:ext cx="82296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pPr>
            <a:endParaRPr lang="en-US" sz="2400">
              <a:solidFill>
                <a:srgbClr val="00CC00"/>
              </a:solidFill>
            </a:endParaRPr>
          </a:p>
        </p:txBody>
      </p:sp>
      <p:sp>
        <p:nvSpPr>
          <p:cNvPr id="116750" name="Rectangle 14"/>
          <p:cNvSpPr>
            <a:spLocks noChangeArrowheads="1"/>
          </p:cNvSpPr>
          <p:nvPr/>
        </p:nvSpPr>
        <p:spPr bwMode="auto">
          <a:xfrm>
            <a:off x="879440" y="2946178"/>
            <a:ext cx="608891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1" hangingPunct="1"/>
            <a:r>
              <a:rPr lang="en-US" sz="2800" dirty="0"/>
              <a:t>Stephen C. Meyer</a:t>
            </a:r>
          </a:p>
          <a:p>
            <a:pPr marL="342900" indent="-342900" eaLnBrk="1" hangingPunct="1">
              <a:buAutoNum type="arabicParenR"/>
            </a:pPr>
            <a:endParaRPr lang="en-US" sz="1600" dirty="0"/>
          </a:p>
        </p:txBody>
      </p:sp>
      <p:sp>
        <p:nvSpPr>
          <p:cNvPr id="2" name="TextBox 1">
            <a:extLst>
              <a:ext uri="{FF2B5EF4-FFF2-40B4-BE49-F238E27FC236}">
                <a16:creationId xmlns:a16="http://schemas.microsoft.com/office/drawing/2014/main" id="{9FF2A426-A5CA-4988-85B7-2CDB196F7B32}"/>
              </a:ext>
            </a:extLst>
          </p:cNvPr>
          <p:cNvSpPr txBox="1"/>
          <p:nvPr/>
        </p:nvSpPr>
        <p:spPr>
          <a:xfrm>
            <a:off x="250615" y="5325714"/>
            <a:ext cx="6620540" cy="1200329"/>
          </a:xfrm>
          <a:prstGeom prst="rect">
            <a:avLst/>
          </a:prstGeom>
          <a:noFill/>
        </p:spPr>
        <p:txBody>
          <a:bodyPr wrap="square" rtlCol="0">
            <a:spAutoFit/>
          </a:bodyPr>
          <a:lstStyle/>
          <a:p>
            <a:r>
              <a:rPr lang="en-US" sz="2400" dirty="0"/>
              <a:t>https://stephencmeyer.org/2008/10/07/a-scientific-history-and-philosophical-defense-of-the-theory-of-intelligent-design/#</a:t>
            </a:r>
          </a:p>
        </p:txBody>
      </p:sp>
      <p:pic>
        <p:nvPicPr>
          <p:cNvPr id="4" name="Picture 3">
            <a:extLst>
              <a:ext uri="{FF2B5EF4-FFF2-40B4-BE49-F238E27FC236}">
                <a16:creationId xmlns:a16="http://schemas.microsoft.com/office/drawing/2014/main" id="{5EFCB17F-746B-4B0F-8E9E-520B4C459B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0698"/>
          <a:stretch/>
        </p:blipFill>
        <p:spPr>
          <a:xfrm>
            <a:off x="7057976" y="751367"/>
            <a:ext cx="5134023" cy="1063257"/>
          </a:xfrm>
          <a:prstGeom prst="rect">
            <a:avLst/>
          </a:prstGeom>
        </p:spPr>
      </p:pic>
      <p:pic>
        <p:nvPicPr>
          <p:cNvPr id="6" name="Picture 5">
            <a:extLst>
              <a:ext uri="{FF2B5EF4-FFF2-40B4-BE49-F238E27FC236}">
                <a16:creationId xmlns:a16="http://schemas.microsoft.com/office/drawing/2014/main" id="{622A6702-8F9C-469B-B985-439329AF67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056" b="19391"/>
          <a:stretch/>
        </p:blipFill>
        <p:spPr>
          <a:xfrm>
            <a:off x="7057975" y="4993758"/>
            <a:ext cx="5134024" cy="1864242"/>
          </a:xfrm>
          <a:prstGeom prst="rect">
            <a:avLst/>
          </a:prstGeom>
        </p:spPr>
      </p:pic>
      <p:pic>
        <p:nvPicPr>
          <p:cNvPr id="8" name="Picture 7">
            <a:extLst>
              <a:ext uri="{FF2B5EF4-FFF2-40B4-BE49-F238E27FC236}">
                <a16:creationId xmlns:a16="http://schemas.microsoft.com/office/drawing/2014/main" id="{C2872E0B-94C8-4F3D-80ED-2C65966DC6D2}"/>
              </a:ext>
            </a:extLst>
          </p:cNvPr>
          <p:cNvPicPr>
            <a:picLocks noChangeAspect="1"/>
          </p:cNvPicPr>
          <p:nvPr/>
        </p:nvPicPr>
        <p:blipFill rotWithShape="1">
          <a:blip r:embed="rId4">
            <a:extLst>
              <a:ext uri="{28A0092B-C50C-407E-A947-70E740481C1C}">
                <a14:useLocalDpi xmlns:a14="http://schemas.microsoft.com/office/drawing/2010/main" val="0"/>
              </a:ext>
            </a:extLst>
          </a:blip>
          <a:srcRect t="10350" b="4733"/>
          <a:stretch/>
        </p:blipFill>
        <p:spPr>
          <a:xfrm>
            <a:off x="7057975" y="1918254"/>
            <a:ext cx="5134024" cy="2994874"/>
          </a:xfrm>
          <a:prstGeom prst="rect">
            <a:avLst/>
          </a:prstGeom>
        </p:spPr>
      </p:pic>
      <p:pic>
        <p:nvPicPr>
          <p:cNvPr id="1026" name="Picture 2" descr="606. Stephen Meyer - Buddha at the Gas Pump">
            <a:extLst>
              <a:ext uri="{FF2B5EF4-FFF2-40B4-BE49-F238E27FC236}">
                <a16:creationId xmlns:a16="http://schemas.microsoft.com/office/drawing/2014/main" id="{CCE23B82-DD55-4E1A-8DAA-757206DF5D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5775" y="1890023"/>
            <a:ext cx="2258560" cy="3394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44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7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50"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4821" y="2299281"/>
            <a:ext cx="11371419" cy="3539430"/>
          </a:xfrm>
          <a:prstGeom prst="rect">
            <a:avLst/>
          </a:prstGeom>
        </p:spPr>
        <p:txBody>
          <a:bodyPr wrap="square">
            <a:spAutoFit/>
          </a:bodyPr>
          <a:lstStyle/>
          <a:p>
            <a:pPr lvl="0"/>
            <a:r>
              <a:rPr lang="en-US" sz="3200" dirty="0">
                <a:latin typeface="+mj-lt"/>
              </a:rPr>
              <a:t>For this they willfully forget: that by the word of God the heavens were of old, and the earth standing out of water and in the water, by which the world that then existed perished, being flooded with water. But the heavens and the earth which are now preserved by the same word, are reserved for fire until the day of judgment and perdition of ungodly men. 																																			</a:t>
            </a:r>
            <a:r>
              <a:rPr lang="en-US" sz="3200" i="1" dirty="0">
                <a:latin typeface="+mj-lt"/>
              </a:rPr>
              <a:t>2 Pet 3:4-7</a:t>
            </a:r>
          </a:p>
        </p:txBody>
      </p:sp>
      <p:sp>
        <p:nvSpPr>
          <p:cNvPr id="3" name="TextBox 2"/>
          <p:cNvSpPr txBox="1"/>
          <p:nvPr/>
        </p:nvSpPr>
        <p:spPr>
          <a:xfrm>
            <a:off x="1692966" y="-185527"/>
            <a:ext cx="7484165" cy="1754326"/>
          </a:xfrm>
          <a:prstGeom prst="rect">
            <a:avLst/>
          </a:prstGeom>
          <a:noFill/>
        </p:spPr>
        <p:txBody>
          <a:bodyPr wrap="square" rtlCol="0">
            <a:spAutoFit/>
          </a:bodyPr>
          <a:lstStyle/>
          <a:p>
            <a:pPr algn="ctr"/>
            <a:endParaRPr lang="en-US" sz="3600" dirty="0">
              <a:latin typeface="Arial" panose="020B0604020202020204" pitchFamily="34" charset="0"/>
              <a:cs typeface="Arial" panose="020B0604020202020204" pitchFamily="34" charset="0"/>
            </a:endParaRPr>
          </a:p>
          <a:p>
            <a:pPr algn="ctr"/>
            <a:r>
              <a:rPr lang="en-US" sz="3600" dirty="0">
                <a:latin typeface="Arial" panose="020B0604020202020204" pitchFamily="34" charset="0"/>
                <a:cs typeface="Arial" panose="020B0604020202020204" pitchFamily="34" charset="0"/>
              </a:rPr>
              <a:t>Peter’s argument</a:t>
            </a:r>
          </a:p>
          <a:p>
            <a:pPr algn="ctr"/>
            <a:endParaRPr lang="en-US" sz="3600" dirty="0">
              <a:latin typeface="Arial" panose="020B0604020202020204" pitchFamily="34" charset="0"/>
              <a:cs typeface="Arial" panose="020B0604020202020204" pitchFamily="34" charset="0"/>
            </a:endParaRPr>
          </a:p>
        </p:txBody>
      </p:sp>
      <p:sp>
        <p:nvSpPr>
          <p:cNvPr id="4" name="Rectangle 3"/>
          <p:cNvSpPr/>
          <p:nvPr/>
        </p:nvSpPr>
        <p:spPr>
          <a:xfrm>
            <a:off x="454821" y="544955"/>
            <a:ext cx="9736583" cy="769441"/>
          </a:xfrm>
          <a:prstGeom prst="rect">
            <a:avLst/>
          </a:prstGeom>
        </p:spPr>
        <p:txBody>
          <a:bodyPr wrap="square">
            <a:spAutoFit/>
          </a:bodyPr>
          <a:lstStyle/>
          <a:p>
            <a:r>
              <a:rPr lang="en-US" sz="4400" dirty="0">
                <a:solidFill>
                  <a:schemeClr val="bg1"/>
                </a:solidFill>
                <a:latin typeface="+mj-lt"/>
                <a:cs typeface="Arial" panose="020B0604020202020204" pitchFamily="34" charset="0"/>
              </a:rPr>
              <a:t>1) “Willfully” [</a:t>
            </a:r>
            <a:r>
              <a:rPr lang="el-GR" sz="4400" dirty="0">
                <a:solidFill>
                  <a:schemeClr val="bg1"/>
                </a:solidFill>
                <a:latin typeface="+mj-lt"/>
                <a:cs typeface="Arial" panose="020B0604020202020204" pitchFamily="34" charset="0"/>
              </a:rPr>
              <a:t>θέλοντας </a:t>
            </a:r>
            <a:r>
              <a:rPr lang="en-US" sz="4400" dirty="0" err="1">
                <a:solidFill>
                  <a:schemeClr val="bg1"/>
                </a:solidFill>
                <a:latin typeface="+mj-lt"/>
                <a:cs typeface="Arial" panose="020B0604020202020204" pitchFamily="34" charset="0"/>
              </a:rPr>
              <a:t>thelontas</a:t>
            </a:r>
            <a:r>
              <a:rPr lang="en-US" sz="4400" dirty="0">
                <a:solidFill>
                  <a:schemeClr val="bg1"/>
                </a:solidFill>
                <a:latin typeface="+mj-lt"/>
                <a:cs typeface="Arial" panose="020B0604020202020204" pitchFamily="34" charset="0"/>
              </a:rPr>
              <a:t>] </a:t>
            </a:r>
          </a:p>
        </p:txBody>
      </p:sp>
    </p:spTree>
    <p:extLst>
      <p:ext uri="{BB962C8B-B14F-4D97-AF65-F5344CB8AC3E}">
        <p14:creationId xmlns:p14="http://schemas.microsoft.com/office/powerpoint/2010/main" val="15011699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8073" y="2238690"/>
            <a:ext cx="11207934" cy="3539430"/>
          </a:xfrm>
          <a:prstGeom prst="rect">
            <a:avLst/>
          </a:prstGeom>
        </p:spPr>
        <p:txBody>
          <a:bodyPr wrap="square">
            <a:spAutoFit/>
          </a:bodyPr>
          <a:lstStyle/>
          <a:p>
            <a:pPr lvl="0"/>
            <a:r>
              <a:rPr lang="en-US" sz="3200" dirty="0">
                <a:latin typeface="+mj-lt"/>
              </a:rPr>
              <a:t>For this they willfully forget: that</a:t>
            </a:r>
            <a:r>
              <a:rPr lang="en-US" sz="3200" b="1" dirty="0">
                <a:latin typeface="+mj-lt"/>
              </a:rPr>
              <a:t> by the word of God </a:t>
            </a:r>
            <a:r>
              <a:rPr lang="en-US" sz="3200" dirty="0">
                <a:latin typeface="+mj-lt"/>
              </a:rPr>
              <a:t>the heavens were of old, and the earth standing out of water and in the water, </a:t>
            </a:r>
            <a:r>
              <a:rPr lang="en-US" sz="3200" b="1" dirty="0">
                <a:latin typeface="+mj-lt"/>
              </a:rPr>
              <a:t>by which </a:t>
            </a:r>
            <a:r>
              <a:rPr lang="en-US" sz="3200" dirty="0">
                <a:latin typeface="+mj-lt"/>
              </a:rPr>
              <a:t>the world that then existed perished, being flooded with water. But the heavens and the earth which are now preserved </a:t>
            </a:r>
            <a:r>
              <a:rPr lang="en-US" sz="3200" b="1" dirty="0">
                <a:latin typeface="+mj-lt"/>
              </a:rPr>
              <a:t>by the same word</a:t>
            </a:r>
            <a:r>
              <a:rPr lang="en-US" sz="3200" dirty="0">
                <a:latin typeface="+mj-lt"/>
              </a:rPr>
              <a:t>, are reserved for fire until the day of judgment and perdition of ungodly men. 																																	</a:t>
            </a:r>
            <a:r>
              <a:rPr lang="en-US" sz="3200" i="1" dirty="0">
                <a:latin typeface="+mj-lt"/>
              </a:rPr>
              <a:t>2 Pet 3:4-7</a:t>
            </a:r>
          </a:p>
        </p:txBody>
      </p:sp>
      <p:sp>
        <p:nvSpPr>
          <p:cNvPr id="4" name="Rectangle 3"/>
          <p:cNvSpPr/>
          <p:nvPr/>
        </p:nvSpPr>
        <p:spPr>
          <a:xfrm>
            <a:off x="488073" y="601227"/>
            <a:ext cx="11207934" cy="769441"/>
          </a:xfrm>
          <a:prstGeom prst="rect">
            <a:avLst/>
          </a:prstGeom>
        </p:spPr>
        <p:txBody>
          <a:bodyPr wrap="square">
            <a:spAutoFit/>
          </a:bodyPr>
          <a:lstStyle/>
          <a:p>
            <a:r>
              <a:rPr lang="en-US" sz="4400" dirty="0">
                <a:solidFill>
                  <a:schemeClr val="bg1"/>
                </a:solidFill>
                <a:latin typeface="+mj-lt"/>
                <a:cs typeface="Arial" panose="020B0604020202020204" pitchFamily="34" charset="0"/>
              </a:rPr>
              <a:t>2) “By the word of God:” rejection of naturalism</a:t>
            </a:r>
          </a:p>
        </p:txBody>
      </p:sp>
    </p:spTree>
    <p:extLst>
      <p:ext uri="{BB962C8B-B14F-4D97-AF65-F5344CB8AC3E}">
        <p14:creationId xmlns:p14="http://schemas.microsoft.com/office/powerpoint/2010/main" val="5297587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92966" y="-185527"/>
            <a:ext cx="7484165" cy="1754326"/>
          </a:xfrm>
          <a:prstGeom prst="rect">
            <a:avLst/>
          </a:prstGeom>
          <a:noFill/>
        </p:spPr>
        <p:txBody>
          <a:bodyPr wrap="square" rtlCol="0">
            <a:spAutoFit/>
          </a:bodyPr>
          <a:lstStyle/>
          <a:p>
            <a:pPr algn="ctr"/>
            <a:endParaRPr lang="en-US" sz="3600" dirty="0">
              <a:latin typeface="Arial" panose="020B0604020202020204" pitchFamily="34" charset="0"/>
              <a:cs typeface="Arial" panose="020B0604020202020204" pitchFamily="34" charset="0"/>
            </a:endParaRPr>
          </a:p>
          <a:p>
            <a:pPr algn="ctr"/>
            <a:r>
              <a:rPr lang="en-US" sz="3600" dirty="0">
                <a:latin typeface="Arial" panose="020B0604020202020204" pitchFamily="34" charset="0"/>
                <a:cs typeface="Arial" panose="020B0604020202020204" pitchFamily="34" charset="0"/>
              </a:rPr>
              <a:t>Peter’s argument</a:t>
            </a:r>
          </a:p>
          <a:p>
            <a:pPr algn="ctr"/>
            <a:endParaRPr lang="en-US" sz="3600" dirty="0">
              <a:latin typeface="Arial" panose="020B0604020202020204" pitchFamily="34" charset="0"/>
              <a:cs typeface="Arial" panose="020B0604020202020204" pitchFamily="34" charset="0"/>
            </a:endParaRPr>
          </a:p>
        </p:txBody>
      </p:sp>
      <p:sp>
        <p:nvSpPr>
          <p:cNvPr id="4" name="Rectangle 3"/>
          <p:cNvSpPr/>
          <p:nvPr/>
        </p:nvSpPr>
        <p:spPr>
          <a:xfrm>
            <a:off x="421570" y="368470"/>
            <a:ext cx="11191310" cy="1323439"/>
          </a:xfrm>
          <a:prstGeom prst="rect">
            <a:avLst/>
          </a:prstGeom>
        </p:spPr>
        <p:txBody>
          <a:bodyPr wrap="square">
            <a:spAutoFit/>
          </a:bodyPr>
          <a:lstStyle/>
          <a:p>
            <a:r>
              <a:rPr lang="en-US" sz="4000" dirty="0">
                <a:solidFill>
                  <a:schemeClr val="bg1"/>
                </a:solidFill>
                <a:latin typeface="+mj-lt"/>
                <a:cs typeface="Arial" panose="020B0604020202020204" pitchFamily="34" charset="0"/>
              </a:rPr>
              <a:t>3) There have been discontinuities: rejection of strict  uniformitarianism</a:t>
            </a:r>
          </a:p>
        </p:txBody>
      </p:sp>
      <p:sp>
        <p:nvSpPr>
          <p:cNvPr id="5" name="Rectangle 4">
            <a:extLst>
              <a:ext uri="{FF2B5EF4-FFF2-40B4-BE49-F238E27FC236}">
                <a16:creationId xmlns:a16="http://schemas.microsoft.com/office/drawing/2014/main" id="{BDE79BDF-8DAE-4CBD-A3D4-5FBFD6238AA0}"/>
              </a:ext>
            </a:extLst>
          </p:cNvPr>
          <p:cNvSpPr/>
          <p:nvPr/>
        </p:nvSpPr>
        <p:spPr>
          <a:xfrm>
            <a:off x="454821" y="2299281"/>
            <a:ext cx="11371419" cy="3539430"/>
          </a:xfrm>
          <a:prstGeom prst="rect">
            <a:avLst/>
          </a:prstGeom>
        </p:spPr>
        <p:txBody>
          <a:bodyPr wrap="square">
            <a:spAutoFit/>
          </a:bodyPr>
          <a:lstStyle/>
          <a:p>
            <a:pPr lvl="0"/>
            <a:r>
              <a:rPr lang="en-US" sz="3200" dirty="0">
                <a:latin typeface="+mj-lt"/>
              </a:rPr>
              <a:t>For this they willfully forget: that by the word of God the heavens were of old, and the earth standing out of water and in the water, by which the world that then existed perished, being flooded with water. But the heavens and the earth which are now preserved by the same word, are reserved for fire until the day of judgment and perdition of ungodly men. 																																			</a:t>
            </a:r>
            <a:r>
              <a:rPr lang="en-US" sz="3200" i="1" dirty="0">
                <a:latin typeface="+mj-lt"/>
              </a:rPr>
              <a:t>2 Pet 3:4-7</a:t>
            </a:r>
          </a:p>
        </p:txBody>
      </p:sp>
    </p:spTree>
    <p:extLst>
      <p:ext uri="{BB962C8B-B14F-4D97-AF65-F5344CB8AC3E}">
        <p14:creationId xmlns:p14="http://schemas.microsoft.com/office/powerpoint/2010/main" val="9216740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5760" y="2174382"/>
            <a:ext cx="11313622" cy="5016758"/>
          </a:xfrm>
          <a:prstGeom prst="rect">
            <a:avLst/>
          </a:prstGeom>
          <a:noFill/>
        </p:spPr>
        <p:txBody>
          <a:bodyPr wrap="square" rtlCol="0">
            <a:spAutoFit/>
          </a:bodyPr>
          <a:lstStyle/>
          <a:p>
            <a:pPr defTabSz="914400" eaLnBrk="0" fontAlgn="base" hangingPunct="0">
              <a:spcBef>
                <a:spcPct val="0"/>
              </a:spcBef>
              <a:spcAft>
                <a:spcPct val="0"/>
              </a:spcAft>
            </a:pPr>
            <a:r>
              <a:rPr lang="en-US" sz="3200" b="1" dirty="0">
                <a:latin typeface="+mj-lt"/>
              </a:rPr>
              <a:t>Discontinuity 1: The creation</a:t>
            </a:r>
          </a:p>
          <a:p>
            <a:pPr defTabSz="914400" eaLnBrk="0" fontAlgn="base" hangingPunct="0">
              <a:spcBef>
                <a:spcPct val="0"/>
              </a:spcBef>
              <a:spcAft>
                <a:spcPct val="0"/>
              </a:spcAft>
            </a:pPr>
            <a:r>
              <a:rPr lang="en-US" sz="3200" dirty="0">
                <a:latin typeface="+mj-lt"/>
              </a:rPr>
              <a:t>“by the word of God the heavens were of old, and the earth standing out of water and in the water”</a:t>
            </a:r>
          </a:p>
          <a:p>
            <a:pPr defTabSz="914400" eaLnBrk="0" fontAlgn="base" hangingPunct="0">
              <a:spcBef>
                <a:spcPct val="0"/>
              </a:spcBef>
              <a:spcAft>
                <a:spcPct val="0"/>
              </a:spcAft>
            </a:pPr>
            <a:endParaRPr lang="en-US" sz="3200" dirty="0">
              <a:latin typeface="+mj-lt"/>
            </a:endParaRPr>
          </a:p>
          <a:p>
            <a:pPr defTabSz="914400" eaLnBrk="0" fontAlgn="base" hangingPunct="0">
              <a:spcBef>
                <a:spcPct val="0"/>
              </a:spcBef>
              <a:spcAft>
                <a:spcPct val="0"/>
              </a:spcAft>
            </a:pPr>
            <a:r>
              <a:rPr lang="en-US" sz="3200" dirty="0">
                <a:latin typeface="+mj-lt"/>
              </a:rPr>
              <a:t>Continuity/Certainty:</a:t>
            </a:r>
          </a:p>
          <a:p>
            <a:pPr defTabSz="914400" eaLnBrk="0" fontAlgn="base" hangingPunct="0">
              <a:spcBef>
                <a:spcPct val="0"/>
              </a:spcBef>
              <a:spcAft>
                <a:spcPct val="0"/>
              </a:spcAft>
            </a:pPr>
            <a:r>
              <a:rPr lang="en-US" sz="3200" dirty="0">
                <a:latin typeface="+mj-lt"/>
              </a:rPr>
              <a:t>“of the tree of the knowledge of good and evil you shall not eat, for in the day that you eat of it you shall surely die” (Gen 2:17, NKJV). </a:t>
            </a:r>
          </a:p>
          <a:p>
            <a:pPr defTabSz="914400" eaLnBrk="0" fontAlgn="base" hangingPunct="0">
              <a:spcBef>
                <a:spcPct val="0"/>
              </a:spcBef>
              <a:spcAft>
                <a:spcPct val="0"/>
              </a:spcAft>
            </a:pPr>
            <a:endParaRPr lang="en-US" sz="3200" dirty="0">
              <a:latin typeface="+mj-lt"/>
            </a:endParaRPr>
          </a:p>
          <a:p>
            <a:pPr defTabSz="914400" eaLnBrk="0" fontAlgn="base" hangingPunct="0">
              <a:spcBef>
                <a:spcPct val="0"/>
              </a:spcBef>
              <a:spcAft>
                <a:spcPct val="0"/>
              </a:spcAft>
            </a:pPr>
            <a:endParaRPr lang="en-US" sz="3200" dirty="0">
              <a:latin typeface="+mj-lt"/>
            </a:endParaRPr>
          </a:p>
        </p:txBody>
      </p:sp>
      <p:sp>
        <p:nvSpPr>
          <p:cNvPr id="7" name="TextBox 6"/>
          <p:cNvSpPr txBox="1"/>
          <p:nvPr/>
        </p:nvSpPr>
        <p:spPr>
          <a:xfrm>
            <a:off x="365760" y="595264"/>
            <a:ext cx="6082747" cy="769441"/>
          </a:xfrm>
          <a:prstGeom prst="rect">
            <a:avLst/>
          </a:prstGeom>
          <a:noFill/>
        </p:spPr>
        <p:txBody>
          <a:bodyPr wrap="square" rtlCol="0">
            <a:spAutoFit/>
          </a:bodyPr>
          <a:lstStyle/>
          <a:p>
            <a:r>
              <a:rPr lang="en-US" sz="4400" dirty="0">
                <a:solidFill>
                  <a:schemeClr val="bg1"/>
                </a:solidFill>
                <a:latin typeface="+mj-lt"/>
                <a:cs typeface="Arial" panose="020B0604020202020204" pitchFamily="34" charset="0"/>
              </a:rPr>
              <a:t>Punctuated equilibria</a:t>
            </a:r>
          </a:p>
        </p:txBody>
      </p:sp>
    </p:spTree>
    <p:extLst>
      <p:ext uri="{BB962C8B-B14F-4D97-AF65-F5344CB8AC3E}">
        <p14:creationId xmlns:p14="http://schemas.microsoft.com/office/powerpoint/2010/main" val="15657123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2634" y="2086406"/>
            <a:ext cx="11543606" cy="4247317"/>
          </a:xfrm>
          <a:prstGeom prst="rect">
            <a:avLst/>
          </a:prstGeom>
          <a:noFill/>
        </p:spPr>
        <p:txBody>
          <a:bodyPr wrap="square" rtlCol="0">
            <a:spAutoFit/>
          </a:bodyPr>
          <a:lstStyle/>
          <a:p>
            <a:pPr defTabSz="914400" eaLnBrk="0" fontAlgn="base" hangingPunct="0">
              <a:spcBef>
                <a:spcPct val="0"/>
              </a:spcBef>
              <a:spcAft>
                <a:spcPct val="0"/>
              </a:spcAft>
            </a:pPr>
            <a:r>
              <a:rPr lang="en-US" sz="2800" b="1" dirty="0">
                <a:latin typeface="+mj-lt"/>
              </a:rPr>
              <a:t>Discontinuity 2: The Flood</a:t>
            </a:r>
          </a:p>
          <a:p>
            <a:pPr defTabSz="914400" eaLnBrk="0" fontAlgn="base" hangingPunct="0">
              <a:spcBef>
                <a:spcPct val="0"/>
              </a:spcBef>
              <a:spcAft>
                <a:spcPct val="0"/>
              </a:spcAft>
            </a:pPr>
            <a:r>
              <a:rPr lang="en-US" sz="2800" dirty="0">
                <a:latin typeface="+mj-lt"/>
              </a:rPr>
              <a:t>“by which the world that then existed perished, being flooded with water. ”</a:t>
            </a:r>
          </a:p>
          <a:p>
            <a:pPr defTabSz="914400" eaLnBrk="0" fontAlgn="base" hangingPunct="0">
              <a:spcBef>
                <a:spcPct val="0"/>
              </a:spcBef>
              <a:spcAft>
                <a:spcPct val="0"/>
              </a:spcAft>
            </a:pPr>
            <a:endParaRPr lang="en-US" sz="1400" dirty="0">
              <a:latin typeface="+mj-lt"/>
            </a:endParaRPr>
          </a:p>
          <a:p>
            <a:pPr defTabSz="914400" eaLnBrk="0" fontAlgn="base" hangingPunct="0">
              <a:spcBef>
                <a:spcPct val="0"/>
              </a:spcBef>
              <a:spcAft>
                <a:spcPct val="0"/>
              </a:spcAft>
            </a:pPr>
            <a:r>
              <a:rPr lang="en-US" sz="2800" dirty="0">
                <a:latin typeface="+mj-lt"/>
              </a:rPr>
              <a:t>Continuity/Certainty:</a:t>
            </a:r>
          </a:p>
          <a:p>
            <a:pPr defTabSz="914400" eaLnBrk="0" fontAlgn="base" hangingPunct="0">
              <a:spcBef>
                <a:spcPct val="0"/>
              </a:spcBef>
              <a:spcAft>
                <a:spcPct val="0"/>
              </a:spcAft>
            </a:pPr>
            <a:r>
              <a:rPr lang="en-US" sz="2800" dirty="0">
                <a:latin typeface="+mj-lt"/>
              </a:rPr>
              <a:t>“While the earth remains, seedtime and harvest, cold and heat, winter and summer, and day and night shall not cease” (Genesis 8:22). </a:t>
            </a:r>
            <a:br>
              <a:rPr lang="en-US" sz="2800" dirty="0">
                <a:latin typeface="+mj-lt"/>
              </a:rPr>
            </a:br>
            <a:r>
              <a:rPr lang="en-US" sz="2800" dirty="0">
                <a:latin typeface="+mj-lt"/>
              </a:rPr>
              <a:t>“He makes His sun rise on the evil and on the good, and sends rain on the just and on the unjust” (Mt. 5:45, NKJV).</a:t>
            </a:r>
          </a:p>
          <a:p>
            <a:pPr defTabSz="914400" eaLnBrk="0" fontAlgn="base" hangingPunct="0">
              <a:spcBef>
                <a:spcPct val="0"/>
              </a:spcBef>
              <a:spcAft>
                <a:spcPct val="0"/>
              </a:spcAft>
            </a:pPr>
            <a:r>
              <a:rPr lang="en-US" sz="2800" dirty="0">
                <a:latin typeface="+mj-lt"/>
              </a:rPr>
              <a:t>“the heavens and the earth which are now preserved by the same word […]”</a:t>
            </a:r>
          </a:p>
          <a:p>
            <a:pPr defTabSz="914400" eaLnBrk="0" fontAlgn="base" hangingPunct="0">
              <a:spcBef>
                <a:spcPct val="0"/>
              </a:spcBef>
              <a:spcAft>
                <a:spcPct val="0"/>
              </a:spcAft>
            </a:pPr>
            <a:endParaRPr lang="en-US" sz="3200" dirty="0">
              <a:latin typeface="+mj-lt"/>
            </a:endParaRPr>
          </a:p>
        </p:txBody>
      </p:sp>
      <p:sp>
        <p:nvSpPr>
          <p:cNvPr id="4" name="TextBox 3"/>
          <p:cNvSpPr txBox="1"/>
          <p:nvPr/>
        </p:nvSpPr>
        <p:spPr>
          <a:xfrm>
            <a:off x="2037523" y="208726"/>
            <a:ext cx="6082747"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Punctuated equilibria</a:t>
            </a:r>
          </a:p>
        </p:txBody>
      </p:sp>
      <p:sp>
        <p:nvSpPr>
          <p:cNvPr id="5" name="TextBox 4">
            <a:extLst>
              <a:ext uri="{FF2B5EF4-FFF2-40B4-BE49-F238E27FC236}">
                <a16:creationId xmlns:a16="http://schemas.microsoft.com/office/drawing/2014/main" id="{26466B6D-52C9-4CAC-AB65-7E96A5FE4494}"/>
              </a:ext>
            </a:extLst>
          </p:cNvPr>
          <p:cNvSpPr txBox="1"/>
          <p:nvPr/>
        </p:nvSpPr>
        <p:spPr>
          <a:xfrm>
            <a:off x="365760" y="595264"/>
            <a:ext cx="6082747" cy="769441"/>
          </a:xfrm>
          <a:prstGeom prst="rect">
            <a:avLst/>
          </a:prstGeom>
          <a:noFill/>
        </p:spPr>
        <p:txBody>
          <a:bodyPr wrap="square" rtlCol="0">
            <a:spAutoFit/>
          </a:bodyPr>
          <a:lstStyle/>
          <a:p>
            <a:r>
              <a:rPr lang="en-US" sz="4400" dirty="0">
                <a:solidFill>
                  <a:schemeClr val="bg1"/>
                </a:solidFill>
                <a:latin typeface="+mj-lt"/>
                <a:cs typeface="Arial" panose="020B0604020202020204" pitchFamily="34" charset="0"/>
              </a:rPr>
              <a:t>Punctuated equilibria</a:t>
            </a:r>
          </a:p>
        </p:txBody>
      </p:sp>
    </p:spTree>
    <p:extLst>
      <p:ext uri="{BB962C8B-B14F-4D97-AF65-F5344CB8AC3E}">
        <p14:creationId xmlns:p14="http://schemas.microsoft.com/office/powerpoint/2010/main" val="651090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 y="2056686"/>
            <a:ext cx="11460480" cy="4801314"/>
          </a:xfrm>
          <a:prstGeom prst="rect">
            <a:avLst/>
          </a:prstGeom>
          <a:noFill/>
        </p:spPr>
        <p:txBody>
          <a:bodyPr wrap="square" rtlCol="0">
            <a:spAutoFit/>
          </a:bodyPr>
          <a:lstStyle/>
          <a:p>
            <a:pPr defTabSz="914400" eaLnBrk="0" fontAlgn="base" hangingPunct="0">
              <a:spcBef>
                <a:spcPct val="0"/>
              </a:spcBef>
              <a:spcAft>
                <a:spcPct val="0"/>
              </a:spcAft>
            </a:pPr>
            <a:r>
              <a:rPr lang="en-US" sz="3200" b="1" dirty="0">
                <a:latin typeface="+mj-lt"/>
              </a:rPr>
              <a:t>Discontinuity 3: The Day of Judgment</a:t>
            </a:r>
          </a:p>
          <a:p>
            <a:pPr defTabSz="914400" eaLnBrk="0" fontAlgn="base" hangingPunct="0">
              <a:spcBef>
                <a:spcPct val="0"/>
              </a:spcBef>
              <a:spcAft>
                <a:spcPct val="0"/>
              </a:spcAft>
            </a:pPr>
            <a:r>
              <a:rPr lang="en-US" sz="3200" dirty="0">
                <a:latin typeface="+mj-lt"/>
              </a:rPr>
              <a:t>“the heavens and the earth which are now preserved by the same word, are reserved for fire until the day of judgment and perdition of ungodly men. ”</a:t>
            </a:r>
          </a:p>
          <a:p>
            <a:pPr defTabSz="914400" eaLnBrk="0" fontAlgn="base" hangingPunct="0">
              <a:spcBef>
                <a:spcPct val="0"/>
              </a:spcBef>
              <a:spcAft>
                <a:spcPct val="0"/>
              </a:spcAft>
            </a:pPr>
            <a:endParaRPr lang="en-US" dirty="0">
              <a:latin typeface="+mj-lt"/>
            </a:endParaRPr>
          </a:p>
          <a:p>
            <a:pPr defTabSz="914400" eaLnBrk="0" fontAlgn="base" hangingPunct="0">
              <a:spcBef>
                <a:spcPct val="0"/>
              </a:spcBef>
              <a:spcAft>
                <a:spcPct val="0"/>
              </a:spcAft>
            </a:pPr>
            <a:r>
              <a:rPr lang="en-US" sz="3200" dirty="0">
                <a:latin typeface="+mj-lt"/>
              </a:rPr>
              <a:t>Continuity/Certainty:</a:t>
            </a:r>
          </a:p>
          <a:p>
            <a:pPr defTabSz="914400" eaLnBrk="0" fontAlgn="base" hangingPunct="0">
              <a:spcBef>
                <a:spcPct val="0"/>
              </a:spcBef>
              <a:spcAft>
                <a:spcPct val="0"/>
              </a:spcAft>
            </a:pPr>
            <a:r>
              <a:rPr lang="en-US" sz="3200" dirty="0">
                <a:latin typeface="+mj-lt"/>
              </a:rPr>
              <a:t>“Death will be no more; mourning and crying and pain will be no more,” (Rev 21:4). </a:t>
            </a:r>
          </a:p>
          <a:p>
            <a:pPr defTabSz="914400" eaLnBrk="0" fontAlgn="base" hangingPunct="0">
              <a:spcBef>
                <a:spcPct val="0"/>
              </a:spcBef>
              <a:spcAft>
                <a:spcPct val="0"/>
              </a:spcAft>
            </a:pPr>
            <a:endParaRPr lang="en-US" sz="3200" dirty="0">
              <a:latin typeface="+mj-lt"/>
            </a:endParaRPr>
          </a:p>
          <a:p>
            <a:pPr defTabSz="914400" eaLnBrk="0" fontAlgn="base" hangingPunct="0">
              <a:spcBef>
                <a:spcPct val="0"/>
              </a:spcBef>
              <a:spcAft>
                <a:spcPct val="0"/>
              </a:spcAft>
            </a:pPr>
            <a:endParaRPr lang="en-US" sz="3200" dirty="0">
              <a:latin typeface="+mj-lt"/>
            </a:endParaRPr>
          </a:p>
        </p:txBody>
      </p:sp>
      <p:sp>
        <p:nvSpPr>
          <p:cNvPr id="3" name="TextBox 2"/>
          <p:cNvSpPr txBox="1"/>
          <p:nvPr/>
        </p:nvSpPr>
        <p:spPr>
          <a:xfrm>
            <a:off x="2011017" y="208726"/>
            <a:ext cx="6082747"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Punctuated equilibria</a:t>
            </a:r>
          </a:p>
        </p:txBody>
      </p:sp>
      <p:sp>
        <p:nvSpPr>
          <p:cNvPr id="4" name="TextBox 3">
            <a:extLst>
              <a:ext uri="{FF2B5EF4-FFF2-40B4-BE49-F238E27FC236}">
                <a16:creationId xmlns:a16="http://schemas.microsoft.com/office/drawing/2014/main" id="{B4C92648-3EB4-4C87-A507-7F74234E5005}"/>
              </a:ext>
            </a:extLst>
          </p:cNvPr>
          <p:cNvSpPr txBox="1"/>
          <p:nvPr/>
        </p:nvSpPr>
        <p:spPr>
          <a:xfrm>
            <a:off x="365760" y="595264"/>
            <a:ext cx="6082747" cy="769441"/>
          </a:xfrm>
          <a:prstGeom prst="rect">
            <a:avLst/>
          </a:prstGeom>
          <a:noFill/>
        </p:spPr>
        <p:txBody>
          <a:bodyPr wrap="square" rtlCol="0">
            <a:spAutoFit/>
          </a:bodyPr>
          <a:lstStyle/>
          <a:p>
            <a:r>
              <a:rPr lang="en-US" sz="4400" dirty="0">
                <a:solidFill>
                  <a:schemeClr val="bg1"/>
                </a:solidFill>
                <a:latin typeface="+mj-lt"/>
                <a:cs typeface="Arial" panose="020B0604020202020204" pitchFamily="34" charset="0"/>
              </a:rPr>
              <a:t>Punctuated equilibria</a:t>
            </a:r>
          </a:p>
        </p:txBody>
      </p:sp>
    </p:spTree>
    <p:extLst>
      <p:ext uri="{BB962C8B-B14F-4D97-AF65-F5344CB8AC3E}">
        <p14:creationId xmlns:p14="http://schemas.microsoft.com/office/powerpoint/2010/main" val="17853097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382385" y="274638"/>
            <a:ext cx="9828415"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r>
              <a:rPr lang="en-US" sz="4400" dirty="0">
                <a:solidFill>
                  <a:schemeClr val="tx2"/>
                </a:solidFill>
              </a:rPr>
              <a:t>Conclusions</a:t>
            </a:r>
          </a:p>
        </p:txBody>
      </p:sp>
      <p:sp>
        <p:nvSpPr>
          <p:cNvPr id="45059" name="Text Box 3"/>
          <p:cNvSpPr txBox="1">
            <a:spLocks noChangeArrowheads="1"/>
          </p:cNvSpPr>
          <p:nvPr/>
        </p:nvSpPr>
        <p:spPr bwMode="auto">
          <a:xfrm>
            <a:off x="516775" y="1041655"/>
            <a:ext cx="114300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400" dirty="0">
                <a:latin typeface="+mj-lt"/>
              </a:rPr>
              <a:t>Historical sciences use abductive reasoning: limitations related to the possibility that multiple processed lead to the same effects </a:t>
            </a:r>
          </a:p>
          <a:p>
            <a:pPr>
              <a:spcBef>
                <a:spcPct val="50000"/>
              </a:spcBef>
            </a:pPr>
            <a:r>
              <a:rPr lang="en-US" sz="2400" dirty="0">
                <a:latin typeface="+mj-lt"/>
              </a:rPr>
              <a:t>The best cause is typically considered one that can be observed in the present (</a:t>
            </a:r>
            <a:r>
              <a:rPr lang="en-US" sz="2400" dirty="0" err="1">
                <a:latin typeface="+mj-lt"/>
              </a:rPr>
              <a:t>uniformitarianistic</a:t>
            </a:r>
            <a:r>
              <a:rPr lang="en-US" sz="2400" dirty="0">
                <a:latin typeface="+mj-lt"/>
              </a:rPr>
              <a:t> approach)</a:t>
            </a:r>
          </a:p>
          <a:p>
            <a:pPr>
              <a:spcBef>
                <a:spcPct val="50000"/>
              </a:spcBef>
            </a:pPr>
            <a:r>
              <a:rPr lang="en-US" sz="2400" dirty="0" err="1">
                <a:latin typeface="+mj-lt"/>
              </a:rPr>
              <a:t>Uniformitarianistic</a:t>
            </a:r>
            <a:r>
              <a:rPr lang="en-US" sz="2400" dirty="0">
                <a:latin typeface="+mj-lt"/>
              </a:rPr>
              <a:t> approach has led to the exclusion of a catastrophist perspective. However, the geologic record preserves trace of processes, rates and conditions very different from those observed today. Reappraisal in modern geological literature, creating opportunities for creationist thinking.</a:t>
            </a:r>
            <a:endParaRPr lang="en-US" sz="2000" dirty="0">
              <a:latin typeface="+mj-lt"/>
            </a:endParaRPr>
          </a:p>
        </p:txBody>
      </p:sp>
      <p:sp>
        <p:nvSpPr>
          <p:cNvPr id="115717" name="Text Box 5"/>
          <p:cNvSpPr txBox="1">
            <a:spLocks noChangeArrowheads="1"/>
          </p:cNvSpPr>
          <p:nvPr/>
        </p:nvSpPr>
        <p:spPr bwMode="auto">
          <a:xfrm>
            <a:off x="516775" y="4511934"/>
            <a:ext cx="11238807"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400" dirty="0">
                <a:latin typeface="+mj-lt"/>
              </a:rPr>
              <a:t>How natural processes and divine action are related remains a complex issue in the study of the geologic record. Science might not be the best tool to explore divine intervention. </a:t>
            </a:r>
          </a:p>
          <a:p>
            <a:pPr>
              <a:spcBef>
                <a:spcPct val="50000"/>
              </a:spcBef>
            </a:pPr>
            <a:r>
              <a:rPr lang="en-US" sz="2400" dirty="0">
                <a:latin typeface="+mj-lt"/>
              </a:rPr>
              <a:t>Scripture clearly indicates the existence of discontinuities and divine intervention in the past, also affirming the value of regularities.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7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ext Box 3"/>
          <p:cNvSpPr txBox="1">
            <a:spLocks noChangeArrowheads="1"/>
          </p:cNvSpPr>
          <p:nvPr/>
        </p:nvSpPr>
        <p:spPr bwMode="auto">
          <a:xfrm>
            <a:off x="2057400" y="2168613"/>
            <a:ext cx="8077200" cy="312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457200">
              <a:spcBef>
                <a:spcPct val="50000"/>
              </a:spcBef>
            </a:pPr>
            <a:r>
              <a:rPr lang="en-US" sz="3200" dirty="0">
                <a:solidFill>
                  <a:srgbClr val="000000"/>
                </a:solidFill>
                <a:latin typeface="Arial"/>
                <a:ea typeface="ＭＳ Ｐゴシック" pitchFamily="34" charset="-128"/>
              </a:rPr>
              <a:t>Resources</a:t>
            </a:r>
            <a:endParaRPr lang="en-US" sz="1200" dirty="0">
              <a:solidFill>
                <a:srgbClr val="000000"/>
              </a:solidFill>
              <a:latin typeface="Baskerville Old Face" pitchFamily="18" charset="0"/>
              <a:ea typeface="ＭＳ Ｐゴシック" pitchFamily="34" charset="-128"/>
            </a:endParaRPr>
          </a:p>
          <a:p>
            <a:pPr defTabSz="457200">
              <a:spcBef>
                <a:spcPct val="50000"/>
              </a:spcBef>
            </a:pPr>
            <a:endParaRPr lang="en-US" sz="1400" dirty="0">
              <a:solidFill>
                <a:srgbClr val="000000"/>
              </a:solidFill>
              <a:latin typeface="Baskerville Old Face" pitchFamily="18" charset="0"/>
              <a:ea typeface="ＭＳ Ｐゴシック" pitchFamily="34" charset="-128"/>
            </a:endParaRPr>
          </a:p>
          <a:p>
            <a:pPr defTabSz="457200">
              <a:spcBef>
                <a:spcPct val="50000"/>
              </a:spcBef>
            </a:pPr>
            <a:r>
              <a:rPr lang="en-US" sz="2400" i="1" dirty="0">
                <a:latin typeface="Arial"/>
                <a:ea typeface="ＭＳ Ｐゴシック" pitchFamily="34" charset="-128"/>
              </a:rPr>
              <a:t>Various articles on catastrophism (including </a:t>
            </a:r>
            <a:r>
              <a:rPr lang="en-US" sz="2400" i="1" dirty="0" err="1">
                <a:latin typeface="Arial"/>
                <a:ea typeface="ＭＳ Ｐゴシック" pitchFamily="34" charset="-128"/>
              </a:rPr>
              <a:t>Bretz’s</a:t>
            </a:r>
            <a:r>
              <a:rPr lang="en-US" sz="2400" i="1" dirty="0">
                <a:latin typeface="Arial"/>
                <a:ea typeface="ＭＳ Ｐゴシック" pitchFamily="34" charset="-128"/>
              </a:rPr>
              <a:t> Missoula </a:t>
            </a:r>
            <a:r>
              <a:rPr lang="en-US" sz="2400" i="1" dirty="0" err="1">
                <a:latin typeface="Arial"/>
                <a:ea typeface="ＭＳ Ｐゴシック" pitchFamily="34" charset="-128"/>
              </a:rPr>
              <a:t>megaflood</a:t>
            </a:r>
            <a:r>
              <a:rPr lang="en-US" sz="2400" i="1" dirty="0">
                <a:latin typeface="Arial"/>
                <a:ea typeface="ＭＳ Ｐゴシック" pitchFamily="34" charset="-128"/>
              </a:rPr>
              <a:t> and the K-Pg impact) in GRI blog: </a:t>
            </a:r>
            <a:r>
              <a:rPr lang="en-US" sz="2400" i="1" dirty="0">
                <a:solidFill>
                  <a:srgbClr val="000000"/>
                </a:solidFill>
                <a:latin typeface="Arial"/>
                <a:ea typeface="ＭＳ Ｐゴシック" pitchFamily="34" charset="-128"/>
                <a:hlinkClick r:id="rId3"/>
              </a:rPr>
              <a:t>http://grisda.wordpress.com/</a:t>
            </a:r>
            <a:endParaRPr lang="en-US" sz="2400" i="1" dirty="0">
              <a:solidFill>
                <a:srgbClr val="000000"/>
              </a:solidFill>
              <a:latin typeface="Arial"/>
              <a:ea typeface="ＭＳ Ｐゴシック" pitchFamily="34" charset="-128"/>
            </a:endParaRPr>
          </a:p>
          <a:p>
            <a:pPr defTabSz="457200">
              <a:spcBef>
                <a:spcPct val="50000"/>
              </a:spcBef>
            </a:pPr>
            <a:endParaRPr lang="en-US" sz="2000" i="1" dirty="0">
              <a:solidFill>
                <a:srgbClr val="000000"/>
              </a:solidFill>
              <a:latin typeface="Arial"/>
              <a:ea typeface="ＭＳ Ｐゴシック" pitchFamily="34" charset="-128"/>
            </a:endParaRPr>
          </a:p>
          <a:p>
            <a:pPr defTabSz="457200">
              <a:spcBef>
                <a:spcPct val="50000"/>
              </a:spcBef>
            </a:pPr>
            <a:endParaRPr lang="en-US" sz="2000" i="1" dirty="0">
              <a:solidFill>
                <a:srgbClr val="000000"/>
              </a:solidFill>
              <a:latin typeface="Arial"/>
              <a:ea typeface="ＭＳ Ｐゴシック" pitchFamily="34" charset="-128"/>
            </a:endParaRPr>
          </a:p>
        </p:txBody>
      </p:sp>
      <p:pic>
        <p:nvPicPr>
          <p:cNvPr id="1026" name="Picture 2" descr="http://grisda.files.wordpress.com/2012/09/cropped-gri-logo-crop-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15414"/>
            <a:ext cx="8953500"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4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879440" y="409439"/>
            <a:ext cx="5370462" cy="1143000"/>
          </a:xfrm>
        </p:spPr>
        <p:txBody>
          <a:bodyPr>
            <a:normAutofit/>
          </a:bodyPr>
          <a:lstStyle/>
          <a:p>
            <a:pPr eaLnBrk="1" hangingPunct="1"/>
            <a:r>
              <a:rPr lang="en-US" dirty="0"/>
              <a:t>Historical sciences</a:t>
            </a:r>
            <a:endParaRPr lang="en-US" sz="2000" dirty="0"/>
          </a:p>
        </p:txBody>
      </p:sp>
      <p:sp>
        <p:nvSpPr>
          <p:cNvPr id="4099" name="Rectangle 3"/>
          <p:cNvSpPr>
            <a:spLocks noChangeArrowheads="1"/>
          </p:cNvSpPr>
          <p:nvPr/>
        </p:nvSpPr>
        <p:spPr bwMode="auto">
          <a:xfrm>
            <a:off x="1981200" y="2255838"/>
            <a:ext cx="82296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pPr>
            <a:endParaRPr lang="en-US" sz="2400">
              <a:solidFill>
                <a:srgbClr val="00CC00"/>
              </a:solidFill>
            </a:endParaRPr>
          </a:p>
        </p:txBody>
      </p:sp>
      <p:sp>
        <p:nvSpPr>
          <p:cNvPr id="116750" name="Rectangle 14"/>
          <p:cNvSpPr>
            <a:spLocks noChangeArrowheads="1"/>
          </p:cNvSpPr>
          <p:nvPr/>
        </p:nvSpPr>
        <p:spPr bwMode="auto">
          <a:xfrm>
            <a:off x="516429" y="1926461"/>
            <a:ext cx="6088912"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1" hangingPunct="1"/>
            <a:r>
              <a:rPr lang="en-US" sz="2800" dirty="0"/>
              <a:t>Paleontology</a:t>
            </a:r>
            <a:br>
              <a:rPr lang="en-US" sz="2800" dirty="0"/>
            </a:br>
            <a:r>
              <a:rPr lang="en-US" sz="2800" dirty="0"/>
              <a:t>Geology</a:t>
            </a:r>
            <a:br>
              <a:rPr lang="en-US" sz="2800" dirty="0"/>
            </a:br>
            <a:r>
              <a:rPr lang="en-US" sz="2800" dirty="0"/>
              <a:t>Archeology</a:t>
            </a:r>
            <a:br>
              <a:rPr lang="en-US" sz="2800" dirty="0"/>
            </a:br>
            <a:r>
              <a:rPr lang="en-US" sz="2800" dirty="0"/>
              <a:t>Evolutionary Biology</a:t>
            </a:r>
          </a:p>
          <a:p>
            <a:pPr eaLnBrk="1" hangingPunct="1"/>
            <a:r>
              <a:rPr lang="en-US" sz="2800" dirty="0"/>
              <a:t>Cosmology</a:t>
            </a:r>
          </a:p>
          <a:p>
            <a:pPr marL="342900" indent="-342900" eaLnBrk="1" hangingPunct="1">
              <a:buAutoNum type="arabicParenR"/>
            </a:pPr>
            <a:endParaRPr lang="en-US" sz="1600" dirty="0"/>
          </a:p>
        </p:txBody>
      </p:sp>
      <p:sp>
        <p:nvSpPr>
          <p:cNvPr id="2" name="TextBox 1">
            <a:extLst>
              <a:ext uri="{FF2B5EF4-FFF2-40B4-BE49-F238E27FC236}">
                <a16:creationId xmlns:a16="http://schemas.microsoft.com/office/drawing/2014/main" id="{9FF2A426-A5CA-4988-85B7-2CDB196F7B32}"/>
              </a:ext>
            </a:extLst>
          </p:cNvPr>
          <p:cNvSpPr txBox="1"/>
          <p:nvPr/>
        </p:nvSpPr>
        <p:spPr>
          <a:xfrm>
            <a:off x="516428" y="4419451"/>
            <a:ext cx="6315229" cy="1815882"/>
          </a:xfrm>
          <a:prstGeom prst="rect">
            <a:avLst/>
          </a:prstGeom>
          <a:noFill/>
        </p:spPr>
        <p:txBody>
          <a:bodyPr wrap="square" rtlCol="0">
            <a:spAutoFit/>
          </a:bodyPr>
          <a:lstStyle/>
          <a:p>
            <a:r>
              <a:rPr lang="en-US" sz="2800" dirty="0"/>
              <a:t>Distinctive goal:</a:t>
            </a:r>
          </a:p>
          <a:p>
            <a:r>
              <a:rPr lang="en-US" sz="2800" dirty="0"/>
              <a:t>Infer past causes from present results</a:t>
            </a:r>
          </a:p>
          <a:p>
            <a:r>
              <a:rPr lang="en-US" sz="2800" dirty="0"/>
              <a:t>(“</a:t>
            </a:r>
            <a:r>
              <a:rPr lang="en-US" sz="2800" i="1" dirty="0"/>
              <a:t>Infer history form its results</a:t>
            </a:r>
            <a:r>
              <a:rPr lang="en-US" sz="2800" dirty="0"/>
              <a:t>” S.J. Gould, 1986)</a:t>
            </a:r>
          </a:p>
        </p:txBody>
      </p:sp>
      <p:pic>
        <p:nvPicPr>
          <p:cNvPr id="4" name="Picture 3">
            <a:extLst>
              <a:ext uri="{FF2B5EF4-FFF2-40B4-BE49-F238E27FC236}">
                <a16:creationId xmlns:a16="http://schemas.microsoft.com/office/drawing/2014/main" id="{5EFCB17F-746B-4B0F-8E9E-520B4C459B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0698"/>
          <a:stretch/>
        </p:blipFill>
        <p:spPr>
          <a:xfrm>
            <a:off x="7057976" y="751367"/>
            <a:ext cx="5134023" cy="1063257"/>
          </a:xfrm>
          <a:prstGeom prst="rect">
            <a:avLst/>
          </a:prstGeom>
        </p:spPr>
      </p:pic>
      <p:pic>
        <p:nvPicPr>
          <p:cNvPr id="6" name="Picture 5">
            <a:extLst>
              <a:ext uri="{FF2B5EF4-FFF2-40B4-BE49-F238E27FC236}">
                <a16:creationId xmlns:a16="http://schemas.microsoft.com/office/drawing/2014/main" id="{622A6702-8F9C-469B-B985-439329AF67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056" b="19391"/>
          <a:stretch/>
        </p:blipFill>
        <p:spPr>
          <a:xfrm>
            <a:off x="7057975" y="4993758"/>
            <a:ext cx="5134024" cy="1864242"/>
          </a:xfrm>
          <a:prstGeom prst="rect">
            <a:avLst/>
          </a:prstGeom>
        </p:spPr>
      </p:pic>
      <p:pic>
        <p:nvPicPr>
          <p:cNvPr id="8" name="Picture 7">
            <a:extLst>
              <a:ext uri="{FF2B5EF4-FFF2-40B4-BE49-F238E27FC236}">
                <a16:creationId xmlns:a16="http://schemas.microsoft.com/office/drawing/2014/main" id="{C2872E0B-94C8-4F3D-80ED-2C65966DC6D2}"/>
              </a:ext>
            </a:extLst>
          </p:cNvPr>
          <p:cNvPicPr>
            <a:picLocks noChangeAspect="1"/>
          </p:cNvPicPr>
          <p:nvPr/>
        </p:nvPicPr>
        <p:blipFill rotWithShape="1">
          <a:blip r:embed="rId4">
            <a:extLst>
              <a:ext uri="{28A0092B-C50C-407E-A947-70E740481C1C}">
                <a14:useLocalDpi xmlns:a14="http://schemas.microsoft.com/office/drawing/2010/main" val="0"/>
              </a:ext>
            </a:extLst>
          </a:blip>
          <a:srcRect t="10350" b="4733"/>
          <a:stretch/>
        </p:blipFill>
        <p:spPr>
          <a:xfrm>
            <a:off x="7057975" y="1918254"/>
            <a:ext cx="5134024" cy="2994874"/>
          </a:xfrm>
          <a:prstGeom prst="rect">
            <a:avLst/>
          </a:prstGeom>
        </p:spPr>
      </p:pic>
    </p:spTree>
    <p:extLst>
      <p:ext uri="{BB962C8B-B14F-4D97-AF65-F5344CB8AC3E}">
        <p14:creationId xmlns:p14="http://schemas.microsoft.com/office/powerpoint/2010/main" val="261283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7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50"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48887" y="409439"/>
            <a:ext cx="11380123" cy="1143000"/>
          </a:xfrm>
        </p:spPr>
        <p:txBody>
          <a:bodyPr>
            <a:normAutofit/>
          </a:bodyPr>
          <a:lstStyle/>
          <a:p>
            <a:pPr eaLnBrk="1" hangingPunct="1"/>
            <a:r>
              <a:rPr lang="en-US" sz="3600" dirty="0"/>
              <a:t>Historical sciences and </a:t>
            </a:r>
            <a:r>
              <a:rPr lang="en-US" sz="3600" b="1" u="sng" dirty="0"/>
              <a:t>abductive</a:t>
            </a:r>
            <a:r>
              <a:rPr lang="en-US" sz="3600" dirty="0"/>
              <a:t> reasoning</a:t>
            </a:r>
            <a:endParaRPr lang="en-US" sz="1800" dirty="0"/>
          </a:p>
        </p:txBody>
      </p:sp>
      <p:sp>
        <p:nvSpPr>
          <p:cNvPr id="4099" name="Rectangle 3"/>
          <p:cNvSpPr>
            <a:spLocks noChangeArrowheads="1"/>
          </p:cNvSpPr>
          <p:nvPr/>
        </p:nvSpPr>
        <p:spPr bwMode="auto">
          <a:xfrm>
            <a:off x="1981200" y="2332038"/>
            <a:ext cx="82296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pPr>
            <a:endParaRPr lang="en-US" sz="2400">
              <a:solidFill>
                <a:srgbClr val="00CC00"/>
              </a:solidFill>
            </a:endParaRPr>
          </a:p>
        </p:txBody>
      </p:sp>
      <p:sp>
        <p:nvSpPr>
          <p:cNvPr id="116750" name="Rectangle 14"/>
          <p:cNvSpPr>
            <a:spLocks noChangeArrowheads="1"/>
          </p:cNvSpPr>
          <p:nvPr/>
        </p:nvSpPr>
        <p:spPr bwMode="auto">
          <a:xfrm>
            <a:off x="516428" y="2290159"/>
            <a:ext cx="833385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1" hangingPunct="1"/>
            <a:r>
              <a:rPr lang="en-US" sz="2800" b="1" dirty="0"/>
              <a:t>Inductive</a:t>
            </a:r>
            <a:r>
              <a:rPr lang="en-US" sz="2800" dirty="0"/>
              <a:t> reasoning: universal principle from repeated individual observations </a:t>
            </a:r>
            <a:br>
              <a:rPr lang="en-US" sz="2800" dirty="0"/>
            </a:br>
            <a:endParaRPr lang="en-US" sz="1600" dirty="0"/>
          </a:p>
        </p:txBody>
      </p:sp>
      <p:sp>
        <p:nvSpPr>
          <p:cNvPr id="2" name="TextBox 1">
            <a:extLst>
              <a:ext uri="{FF2B5EF4-FFF2-40B4-BE49-F238E27FC236}">
                <a16:creationId xmlns:a16="http://schemas.microsoft.com/office/drawing/2014/main" id="{9FF2A426-A5CA-4988-85B7-2CDB196F7B32}"/>
              </a:ext>
            </a:extLst>
          </p:cNvPr>
          <p:cNvSpPr txBox="1"/>
          <p:nvPr/>
        </p:nvSpPr>
        <p:spPr>
          <a:xfrm>
            <a:off x="516428" y="5242414"/>
            <a:ext cx="11667258" cy="1384995"/>
          </a:xfrm>
          <a:prstGeom prst="rect">
            <a:avLst/>
          </a:prstGeom>
          <a:noFill/>
        </p:spPr>
        <p:txBody>
          <a:bodyPr wrap="square" rtlCol="0">
            <a:spAutoFit/>
          </a:bodyPr>
          <a:lstStyle/>
          <a:p>
            <a:r>
              <a:rPr lang="en-US" sz="2800" b="1" dirty="0"/>
              <a:t>Abductive</a:t>
            </a:r>
            <a:r>
              <a:rPr lang="en-US" sz="2800" dirty="0"/>
              <a:t> reasoning (C.S. Peirce, 1932): time component;</a:t>
            </a:r>
          </a:p>
          <a:p>
            <a:r>
              <a:rPr lang="en-US" sz="2800" dirty="0"/>
              <a:t>Infer unseen facts, events or causes in the past from clues or facts in the present</a:t>
            </a:r>
            <a:endParaRPr lang="en-US" sz="4000" dirty="0"/>
          </a:p>
        </p:txBody>
      </p:sp>
      <p:pic>
        <p:nvPicPr>
          <p:cNvPr id="7" name="Picture 6">
            <a:extLst>
              <a:ext uri="{FF2B5EF4-FFF2-40B4-BE49-F238E27FC236}">
                <a16:creationId xmlns:a16="http://schemas.microsoft.com/office/drawing/2014/main" id="{17910F64-F923-4F62-A282-0E3267C72D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3663" y="1812176"/>
            <a:ext cx="3120023" cy="1560012"/>
          </a:xfrm>
          <a:prstGeom prst="rect">
            <a:avLst/>
          </a:prstGeom>
        </p:spPr>
      </p:pic>
      <p:sp>
        <p:nvSpPr>
          <p:cNvPr id="12" name="Rectangle 14">
            <a:extLst>
              <a:ext uri="{FF2B5EF4-FFF2-40B4-BE49-F238E27FC236}">
                <a16:creationId xmlns:a16="http://schemas.microsoft.com/office/drawing/2014/main" id="{E889B417-64E3-4D8D-9BDD-7F2BEF72D0F6}"/>
              </a:ext>
            </a:extLst>
          </p:cNvPr>
          <p:cNvSpPr>
            <a:spLocks noChangeArrowheads="1"/>
          </p:cNvSpPr>
          <p:nvPr/>
        </p:nvSpPr>
        <p:spPr bwMode="auto">
          <a:xfrm>
            <a:off x="519201" y="3805847"/>
            <a:ext cx="833385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1" hangingPunct="1"/>
            <a:r>
              <a:rPr lang="en-US" sz="2800" b="1" dirty="0"/>
              <a:t>Deductive</a:t>
            </a:r>
            <a:r>
              <a:rPr lang="en-US" sz="2800" dirty="0"/>
              <a:t> reasoning: individual determination based on universal principle</a:t>
            </a:r>
            <a:br>
              <a:rPr lang="en-US" sz="2800" dirty="0"/>
            </a:br>
            <a:endParaRPr lang="en-US" sz="1600" dirty="0"/>
          </a:p>
        </p:txBody>
      </p:sp>
      <p:pic>
        <p:nvPicPr>
          <p:cNvPr id="10" name="Picture 9">
            <a:extLst>
              <a:ext uri="{FF2B5EF4-FFF2-40B4-BE49-F238E27FC236}">
                <a16:creationId xmlns:a16="http://schemas.microsoft.com/office/drawing/2014/main" id="{9B86E169-F3A0-4ACA-AA31-9726B8D3FB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879"/>
          <a:stretch/>
        </p:blipFill>
        <p:spPr>
          <a:xfrm>
            <a:off x="9063663" y="3397441"/>
            <a:ext cx="3133886" cy="1849224"/>
          </a:xfrm>
          <a:prstGeom prst="rect">
            <a:avLst/>
          </a:prstGeom>
        </p:spPr>
      </p:pic>
    </p:spTree>
    <p:extLst>
      <p:ext uri="{BB962C8B-B14F-4D97-AF65-F5344CB8AC3E}">
        <p14:creationId xmlns:p14="http://schemas.microsoft.com/office/powerpoint/2010/main" val="234985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7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50" grpId="0"/>
      <p:bldP spid="2"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48887" y="409439"/>
            <a:ext cx="11380123" cy="1143000"/>
          </a:xfrm>
        </p:spPr>
        <p:txBody>
          <a:bodyPr>
            <a:normAutofit/>
          </a:bodyPr>
          <a:lstStyle/>
          <a:p>
            <a:pPr eaLnBrk="1" hangingPunct="1"/>
            <a:r>
              <a:rPr lang="en-US" sz="3600" dirty="0"/>
              <a:t>Limitations of </a:t>
            </a:r>
            <a:r>
              <a:rPr lang="en-US" sz="3600" b="1" u="sng" dirty="0"/>
              <a:t>abductive</a:t>
            </a:r>
            <a:r>
              <a:rPr lang="en-US" sz="3600" dirty="0"/>
              <a:t> reasoning</a:t>
            </a:r>
            <a:endParaRPr lang="en-US" sz="1800" dirty="0"/>
          </a:p>
        </p:txBody>
      </p:sp>
      <p:sp>
        <p:nvSpPr>
          <p:cNvPr id="4099" name="Rectangle 3"/>
          <p:cNvSpPr>
            <a:spLocks noChangeArrowheads="1"/>
          </p:cNvSpPr>
          <p:nvPr/>
        </p:nvSpPr>
        <p:spPr bwMode="auto">
          <a:xfrm>
            <a:off x="1981200" y="2332038"/>
            <a:ext cx="82296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pPr>
            <a:endParaRPr lang="en-US" sz="2400">
              <a:solidFill>
                <a:srgbClr val="00CC00"/>
              </a:solidFill>
            </a:endParaRPr>
          </a:p>
        </p:txBody>
      </p:sp>
      <p:sp>
        <p:nvSpPr>
          <p:cNvPr id="116750" name="Rectangle 14"/>
          <p:cNvSpPr>
            <a:spLocks noChangeArrowheads="1"/>
          </p:cNvSpPr>
          <p:nvPr/>
        </p:nvSpPr>
        <p:spPr bwMode="auto">
          <a:xfrm>
            <a:off x="516428" y="2013162"/>
            <a:ext cx="8333854"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sz="2800" dirty="0"/>
              <a:t>If it rains, the streets will get wet.</a:t>
            </a:r>
          </a:p>
          <a:p>
            <a:r>
              <a:rPr lang="en-US" sz="2800" i="1" dirty="0"/>
              <a:t>The streets are wet.</a:t>
            </a:r>
          </a:p>
          <a:p>
            <a:r>
              <a:rPr lang="en-US" sz="2800" dirty="0"/>
              <a:t>Therefore, it rained.</a:t>
            </a:r>
            <a:br>
              <a:rPr lang="en-US" sz="4000" dirty="0"/>
            </a:br>
            <a:endParaRPr lang="en-US" sz="2400" dirty="0"/>
          </a:p>
        </p:txBody>
      </p:sp>
      <p:sp>
        <p:nvSpPr>
          <p:cNvPr id="2" name="TextBox 1">
            <a:extLst>
              <a:ext uri="{FF2B5EF4-FFF2-40B4-BE49-F238E27FC236}">
                <a16:creationId xmlns:a16="http://schemas.microsoft.com/office/drawing/2014/main" id="{9FF2A426-A5CA-4988-85B7-2CDB196F7B32}"/>
              </a:ext>
            </a:extLst>
          </p:cNvPr>
          <p:cNvSpPr txBox="1"/>
          <p:nvPr/>
        </p:nvSpPr>
        <p:spPr>
          <a:xfrm>
            <a:off x="516428" y="5242414"/>
            <a:ext cx="6613119" cy="1384995"/>
          </a:xfrm>
          <a:prstGeom prst="rect">
            <a:avLst/>
          </a:prstGeom>
          <a:noFill/>
        </p:spPr>
        <p:txBody>
          <a:bodyPr wrap="square" rtlCol="0">
            <a:spAutoFit/>
          </a:bodyPr>
          <a:lstStyle/>
          <a:p>
            <a:r>
              <a:rPr lang="en-US" sz="2800" dirty="0"/>
              <a:t>There are </a:t>
            </a:r>
            <a:r>
              <a:rPr lang="en-US" sz="2800" b="1" dirty="0"/>
              <a:t>many possible causes of a given effect</a:t>
            </a:r>
            <a:r>
              <a:rPr lang="en-US" sz="2800" dirty="0"/>
              <a:t>. Difficult to make inferences about the past</a:t>
            </a:r>
            <a:endParaRPr lang="en-US" sz="4000" dirty="0"/>
          </a:p>
        </p:txBody>
      </p:sp>
      <p:sp>
        <p:nvSpPr>
          <p:cNvPr id="12" name="Rectangle 14">
            <a:extLst>
              <a:ext uri="{FF2B5EF4-FFF2-40B4-BE49-F238E27FC236}">
                <a16:creationId xmlns:a16="http://schemas.microsoft.com/office/drawing/2014/main" id="{E889B417-64E3-4D8D-9BDD-7F2BEF72D0F6}"/>
              </a:ext>
            </a:extLst>
          </p:cNvPr>
          <p:cNvSpPr>
            <a:spLocks noChangeArrowheads="1"/>
          </p:cNvSpPr>
          <p:nvPr/>
        </p:nvSpPr>
        <p:spPr bwMode="auto">
          <a:xfrm>
            <a:off x="519201" y="3623657"/>
            <a:ext cx="6613119"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sz="2800" b="1" dirty="0"/>
              <a:t>Logical Fallacy</a:t>
            </a:r>
            <a:r>
              <a:rPr lang="en-US" sz="2800" dirty="0"/>
              <a:t>: affirming the consequent (taking a true statement and assuming the converse form would be true as well)</a:t>
            </a:r>
            <a:br>
              <a:rPr lang="en-US" sz="4000" dirty="0"/>
            </a:br>
            <a:endParaRPr lang="en-US" sz="1600" dirty="0"/>
          </a:p>
        </p:txBody>
      </p:sp>
      <p:pic>
        <p:nvPicPr>
          <p:cNvPr id="4" name="Picture 3">
            <a:extLst>
              <a:ext uri="{FF2B5EF4-FFF2-40B4-BE49-F238E27FC236}">
                <a16:creationId xmlns:a16="http://schemas.microsoft.com/office/drawing/2014/main" id="{EE368DE2-2418-4498-A4BB-727CF16FFF3C}"/>
              </a:ext>
            </a:extLst>
          </p:cNvPr>
          <p:cNvPicPr>
            <a:picLocks noChangeAspect="1"/>
          </p:cNvPicPr>
          <p:nvPr/>
        </p:nvPicPr>
        <p:blipFill rotWithShape="1">
          <a:blip r:embed="rId3">
            <a:extLst>
              <a:ext uri="{28A0092B-C50C-407E-A947-70E740481C1C}">
                <a14:useLocalDpi xmlns:a14="http://schemas.microsoft.com/office/drawing/2010/main" val="0"/>
              </a:ext>
            </a:extLst>
          </a:blip>
          <a:srcRect r="35158"/>
          <a:stretch/>
        </p:blipFill>
        <p:spPr>
          <a:xfrm>
            <a:off x="7328577" y="1871315"/>
            <a:ext cx="4863423" cy="4986685"/>
          </a:xfrm>
          <a:prstGeom prst="rect">
            <a:avLst/>
          </a:prstGeom>
        </p:spPr>
      </p:pic>
    </p:spTree>
    <p:extLst>
      <p:ext uri="{BB962C8B-B14F-4D97-AF65-F5344CB8AC3E}">
        <p14:creationId xmlns:p14="http://schemas.microsoft.com/office/powerpoint/2010/main" val="188799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48887" y="409439"/>
            <a:ext cx="11380123" cy="1143000"/>
          </a:xfrm>
        </p:spPr>
        <p:txBody>
          <a:bodyPr>
            <a:normAutofit/>
          </a:bodyPr>
          <a:lstStyle/>
          <a:p>
            <a:pPr eaLnBrk="1" hangingPunct="1"/>
            <a:r>
              <a:rPr lang="en-US" sz="3600" dirty="0"/>
              <a:t>When does abductive reasoning work?</a:t>
            </a:r>
            <a:endParaRPr lang="en-US" sz="1800" dirty="0"/>
          </a:p>
        </p:txBody>
      </p:sp>
      <p:sp>
        <p:nvSpPr>
          <p:cNvPr id="4099" name="Rectangle 3"/>
          <p:cNvSpPr>
            <a:spLocks noChangeArrowheads="1"/>
          </p:cNvSpPr>
          <p:nvPr/>
        </p:nvSpPr>
        <p:spPr bwMode="auto">
          <a:xfrm>
            <a:off x="1981200" y="2332038"/>
            <a:ext cx="82296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pPr>
            <a:endParaRPr lang="en-US" sz="2400">
              <a:solidFill>
                <a:srgbClr val="00CC00"/>
              </a:solidFill>
            </a:endParaRPr>
          </a:p>
        </p:txBody>
      </p:sp>
      <p:sp>
        <p:nvSpPr>
          <p:cNvPr id="116750" name="Rectangle 14"/>
          <p:cNvSpPr>
            <a:spLocks noChangeArrowheads="1"/>
          </p:cNvSpPr>
          <p:nvPr/>
        </p:nvSpPr>
        <p:spPr bwMode="auto">
          <a:xfrm>
            <a:off x="516428" y="1911346"/>
            <a:ext cx="866082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sz="2400" dirty="0"/>
              <a:t>No one doubts the existence of Napoleon. </a:t>
            </a:r>
            <a:endParaRPr lang="en-US" sz="2000" dirty="0"/>
          </a:p>
        </p:txBody>
      </p:sp>
      <p:sp>
        <p:nvSpPr>
          <p:cNvPr id="2" name="TextBox 1">
            <a:extLst>
              <a:ext uri="{FF2B5EF4-FFF2-40B4-BE49-F238E27FC236}">
                <a16:creationId xmlns:a16="http://schemas.microsoft.com/office/drawing/2014/main" id="{9FF2A426-A5CA-4988-85B7-2CDB196F7B32}"/>
              </a:ext>
            </a:extLst>
          </p:cNvPr>
          <p:cNvSpPr txBox="1"/>
          <p:nvPr/>
        </p:nvSpPr>
        <p:spPr>
          <a:xfrm>
            <a:off x="516427" y="3879125"/>
            <a:ext cx="8658049" cy="1200329"/>
          </a:xfrm>
          <a:prstGeom prst="rect">
            <a:avLst/>
          </a:prstGeom>
          <a:noFill/>
        </p:spPr>
        <p:txBody>
          <a:bodyPr wrap="square" rtlCol="0">
            <a:spAutoFit/>
          </a:bodyPr>
          <a:lstStyle/>
          <a:p>
            <a:r>
              <a:rPr lang="en-US" sz="2400" dirty="0"/>
              <a:t>"Though we have not seen the man [Napoleon], yet we cannot explain what we have seen without" the hypothesis of his existence (Peirce, 1932)</a:t>
            </a:r>
            <a:endParaRPr lang="en-US" sz="3600" dirty="0"/>
          </a:p>
        </p:txBody>
      </p:sp>
      <p:sp>
        <p:nvSpPr>
          <p:cNvPr id="12" name="Rectangle 14">
            <a:extLst>
              <a:ext uri="{FF2B5EF4-FFF2-40B4-BE49-F238E27FC236}">
                <a16:creationId xmlns:a16="http://schemas.microsoft.com/office/drawing/2014/main" id="{E889B417-64E3-4D8D-9BDD-7F2BEF72D0F6}"/>
              </a:ext>
            </a:extLst>
          </p:cNvPr>
          <p:cNvSpPr>
            <a:spLocks noChangeArrowheads="1"/>
          </p:cNvSpPr>
          <p:nvPr/>
        </p:nvSpPr>
        <p:spPr bwMode="auto">
          <a:xfrm>
            <a:off x="519201" y="2755972"/>
            <a:ext cx="8658049"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sz="2400" dirty="0"/>
              <a:t>We use abductive reasoning to infer Napoleon’s existence. We infer his past existence from present effects.</a:t>
            </a:r>
            <a:br>
              <a:rPr lang="en-US" sz="3600" dirty="0"/>
            </a:br>
            <a:endParaRPr lang="en-US" sz="2000" dirty="0"/>
          </a:p>
        </p:txBody>
      </p:sp>
      <p:pic>
        <p:nvPicPr>
          <p:cNvPr id="3" name="Picture 2">
            <a:extLst>
              <a:ext uri="{FF2B5EF4-FFF2-40B4-BE49-F238E27FC236}">
                <a16:creationId xmlns:a16="http://schemas.microsoft.com/office/drawing/2014/main" id="{38D92D93-8FC6-4D83-A112-4A6D1F54D2C4}"/>
              </a:ext>
            </a:extLst>
          </p:cNvPr>
          <p:cNvPicPr>
            <a:picLocks noChangeAspect="1"/>
          </p:cNvPicPr>
          <p:nvPr/>
        </p:nvPicPr>
        <p:blipFill>
          <a:blip r:embed="rId3"/>
          <a:stretch>
            <a:fillRect/>
          </a:stretch>
        </p:blipFill>
        <p:spPr>
          <a:xfrm>
            <a:off x="9177250" y="1821942"/>
            <a:ext cx="3014749" cy="5036057"/>
          </a:xfrm>
          <a:prstGeom prst="rect">
            <a:avLst/>
          </a:prstGeom>
        </p:spPr>
      </p:pic>
      <p:sp>
        <p:nvSpPr>
          <p:cNvPr id="5" name="Rectangle 4">
            <a:extLst>
              <a:ext uri="{FF2B5EF4-FFF2-40B4-BE49-F238E27FC236}">
                <a16:creationId xmlns:a16="http://schemas.microsoft.com/office/drawing/2014/main" id="{7435D465-4F2C-4F3C-B154-68DC29252286}"/>
              </a:ext>
            </a:extLst>
          </p:cNvPr>
          <p:cNvSpPr/>
          <p:nvPr/>
        </p:nvSpPr>
        <p:spPr>
          <a:xfrm>
            <a:off x="516428" y="5367483"/>
            <a:ext cx="8658048" cy="1200329"/>
          </a:xfrm>
          <a:prstGeom prst="rect">
            <a:avLst/>
          </a:prstGeom>
        </p:spPr>
        <p:txBody>
          <a:bodyPr wrap="square">
            <a:spAutoFit/>
          </a:bodyPr>
          <a:lstStyle/>
          <a:p>
            <a:r>
              <a:rPr lang="en-US" sz="2400" dirty="0"/>
              <a:t>An abductive inference can be enhanced if it can be shown that it represents </a:t>
            </a:r>
            <a:r>
              <a:rPr lang="en-US" sz="2400" b="1" dirty="0"/>
              <a:t>the best or the only </a:t>
            </a:r>
            <a:r>
              <a:rPr lang="en-US" sz="2400" dirty="0"/>
              <a:t>adequate explanation of the manifest effects</a:t>
            </a:r>
          </a:p>
        </p:txBody>
      </p:sp>
    </p:spTree>
    <p:extLst>
      <p:ext uri="{BB962C8B-B14F-4D97-AF65-F5344CB8AC3E}">
        <p14:creationId xmlns:p14="http://schemas.microsoft.com/office/powerpoint/2010/main" val="182485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48887" y="409439"/>
            <a:ext cx="11380123" cy="1143000"/>
          </a:xfrm>
        </p:spPr>
        <p:txBody>
          <a:bodyPr>
            <a:normAutofit/>
          </a:bodyPr>
          <a:lstStyle/>
          <a:p>
            <a:pPr eaLnBrk="1" hangingPunct="1"/>
            <a:r>
              <a:rPr lang="en-US" sz="3600" dirty="0"/>
              <a:t>Inference to the best explanation</a:t>
            </a:r>
            <a:endParaRPr lang="en-US" sz="1800" dirty="0"/>
          </a:p>
        </p:txBody>
      </p:sp>
      <p:sp>
        <p:nvSpPr>
          <p:cNvPr id="4099" name="Rectangle 3"/>
          <p:cNvSpPr>
            <a:spLocks noChangeArrowheads="1"/>
          </p:cNvSpPr>
          <p:nvPr/>
        </p:nvSpPr>
        <p:spPr bwMode="auto">
          <a:xfrm>
            <a:off x="1981200" y="2332038"/>
            <a:ext cx="82296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pPr>
            <a:endParaRPr lang="en-US" sz="2400">
              <a:solidFill>
                <a:srgbClr val="00CC00"/>
              </a:solidFill>
            </a:endParaRPr>
          </a:p>
        </p:txBody>
      </p:sp>
      <p:sp>
        <p:nvSpPr>
          <p:cNvPr id="116750" name="Rectangle 14"/>
          <p:cNvSpPr>
            <a:spLocks noChangeArrowheads="1"/>
          </p:cNvSpPr>
          <p:nvPr/>
        </p:nvSpPr>
        <p:spPr bwMode="auto">
          <a:xfrm>
            <a:off x="448888" y="1936929"/>
            <a:ext cx="770589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sz="2400" dirty="0"/>
              <a:t>Historical scientists generally consider </a:t>
            </a:r>
            <a:r>
              <a:rPr lang="en-US" sz="2400" b="1" i="1" dirty="0"/>
              <a:t>best</a:t>
            </a:r>
            <a:r>
              <a:rPr lang="en-US" sz="2400" i="1" dirty="0"/>
              <a:t> </a:t>
            </a:r>
            <a:r>
              <a:rPr lang="en-US" sz="2400" dirty="0"/>
              <a:t>the inference that is most </a:t>
            </a:r>
            <a:r>
              <a:rPr lang="en-US" sz="2400" b="1" i="1" dirty="0"/>
              <a:t>causally adequate</a:t>
            </a:r>
            <a:r>
              <a:rPr lang="en-US" sz="2400" dirty="0"/>
              <a:t>. </a:t>
            </a:r>
            <a:endParaRPr lang="en-US" sz="2800" dirty="0"/>
          </a:p>
        </p:txBody>
      </p:sp>
      <p:sp>
        <p:nvSpPr>
          <p:cNvPr id="2" name="TextBox 1">
            <a:extLst>
              <a:ext uri="{FF2B5EF4-FFF2-40B4-BE49-F238E27FC236}">
                <a16:creationId xmlns:a16="http://schemas.microsoft.com/office/drawing/2014/main" id="{9FF2A426-A5CA-4988-85B7-2CDB196F7B32}"/>
              </a:ext>
            </a:extLst>
          </p:cNvPr>
          <p:cNvSpPr txBox="1"/>
          <p:nvPr/>
        </p:nvSpPr>
        <p:spPr>
          <a:xfrm>
            <a:off x="448886" y="3155995"/>
            <a:ext cx="7705899" cy="830997"/>
          </a:xfrm>
          <a:prstGeom prst="rect">
            <a:avLst/>
          </a:prstGeom>
          <a:noFill/>
        </p:spPr>
        <p:txBody>
          <a:bodyPr wrap="square" rtlCol="0">
            <a:spAutoFit/>
          </a:bodyPr>
          <a:lstStyle/>
          <a:p>
            <a:r>
              <a:rPr lang="en-US" sz="2400" dirty="0"/>
              <a:t>- Evaluate hypotheses against </a:t>
            </a:r>
            <a:r>
              <a:rPr lang="en-US" sz="2400" b="1" dirty="0"/>
              <a:t>present knowledge </a:t>
            </a:r>
            <a:r>
              <a:rPr lang="en-US" sz="2400" dirty="0"/>
              <a:t>of cause and effect </a:t>
            </a:r>
            <a:endParaRPr lang="en-US" sz="3600" dirty="0"/>
          </a:p>
        </p:txBody>
      </p:sp>
      <p:sp>
        <p:nvSpPr>
          <p:cNvPr id="5" name="Rectangle 4">
            <a:extLst>
              <a:ext uri="{FF2B5EF4-FFF2-40B4-BE49-F238E27FC236}">
                <a16:creationId xmlns:a16="http://schemas.microsoft.com/office/drawing/2014/main" id="{7435D465-4F2C-4F3C-B154-68DC29252286}"/>
              </a:ext>
            </a:extLst>
          </p:cNvPr>
          <p:cNvSpPr/>
          <p:nvPr/>
        </p:nvSpPr>
        <p:spPr>
          <a:xfrm>
            <a:off x="448887" y="4024737"/>
            <a:ext cx="7705898" cy="830997"/>
          </a:xfrm>
          <a:prstGeom prst="rect">
            <a:avLst/>
          </a:prstGeom>
        </p:spPr>
        <p:txBody>
          <a:bodyPr wrap="square">
            <a:spAutoFit/>
          </a:bodyPr>
          <a:lstStyle/>
          <a:p>
            <a:r>
              <a:rPr lang="en-US" sz="2400" dirty="0"/>
              <a:t>- Causes that are known to produce the effect in question are judged to be better causes than those that are not</a:t>
            </a:r>
            <a:endParaRPr lang="en-US" sz="3200" dirty="0"/>
          </a:p>
        </p:txBody>
      </p:sp>
      <p:pic>
        <p:nvPicPr>
          <p:cNvPr id="2050" name="Picture 2" descr="Book page image">
            <a:extLst>
              <a:ext uri="{FF2B5EF4-FFF2-40B4-BE49-F238E27FC236}">
                <a16:creationId xmlns:a16="http://schemas.microsoft.com/office/drawing/2014/main" id="{1D071EAE-92FE-4264-AD53-7614CAAA35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666"/>
          <a:stretch/>
        </p:blipFill>
        <p:spPr bwMode="auto">
          <a:xfrm>
            <a:off x="8422016" y="1820487"/>
            <a:ext cx="3778715" cy="503547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19A661D3-DF08-42CD-A57A-F12F043249C3}"/>
              </a:ext>
            </a:extLst>
          </p:cNvPr>
          <p:cNvSpPr/>
          <p:nvPr/>
        </p:nvSpPr>
        <p:spPr>
          <a:xfrm>
            <a:off x="448886" y="5423167"/>
            <a:ext cx="7705898" cy="1200329"/>
          </a:xfrm>
          <a:prstGeom prst="rect">
            <a:avLst/>
          </a:prstGeom>
        </p:spPr>
        <p:txBody>
          <a:bodyPr wrap="square">
            <a:spAutoFit/>
          </a:bodyPr>
          <a:lstStyle/>
          <a:p>
            <a:r>
              <a:rPr lang="en-US" sz="2400" dirty="0"/>
              <a:t>“Principles of Geology being an attempt to explain the former changes of the earth’s surface by reference to </a:t>
            </a:r>
            <a:r>
              <a:rPr lang="en-US" sz="2400" b="1" dirty="0"/>
              <a:t>causes now in operation</a:t>
            </a:r>
            <a:r>
              <a:rPr lang="en-US" sz="2400" dirty="0"/>
              <a:t>” C. Lyell, 1830</a:t>
            </a:r>
            <a:endParaRPr lang="en-US" sz="3200" dirty="0"/>
          </a:p>
        </p:txBody>
      </p:sp>
      <p:sp>
        <p:nvSpPr>
          <p:cNvPr id="4" name="Rectangle 3">
            <a:extLst>
              <a:ext uri="{FF2B5EF4-FFF2-40B4-BE49-F238E27FC236}">
                <a16:creationId xmlns:a16="http://schemas.microsoft.com/office/drawing/2014/main" id="{F3B0EFAE-9196-4004-9599-F550853C3F59}"/>
              </a:ext>
            </a:extLst>
          </p:cNvPr>
          <p:cNvSpPr/>
          <p:nvPr/>
        </p:nvSpPr>
        <p:spPr>
          <a:xfrm>
            <a:off x="8653549" y="3995907"/>
            <a:ext cx="3175461" cy="817162"/>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955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0699" y="427150"/>
            <a:ext cx="9147154" cy="1143000"/>
          </a:xfrm>
        </p:spPr>
        <p:txBody>
          <a:bodyPr/>
          <a:lstStyle/>
          <a:p>
            <a:pPr eaLnBrk="1" hangingPunct="1"/>
            <a:r>
              <a:rPr lang="en-US" sz="3600" dirty="0"/>
              <a:t>Present causes and Uniformitarianism</a:t>
            </a:r>
          </a:p>
        </p:txBody>
      </p:sp>
      <p:sp>
        <p:nvSpPr>
          <p:cNvPr id="3075" name="Rectangle 4"/>
          <p:cNvSpPr>
            <a:spLocks noChangeArrowheads="1"/>
          </p:cNvSpPr>
          <p:nvPr/>
        </p:nvSpPr>
        <p:spPr bwMode="auto">
          <a:xfrm>
            <a:off x="1981200" y="2255838"/>
            <a:ext cx="82296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endParaRPr lang="en-US" sz="2400">
              <a:solidFill>
                <a:srgbClr val="00CC00"/>
              </a:solidFill>
            </a:endParaRPr>
          </a:p>
        </p:txBody>
      </p:sp>
      <p:pic>
        <p:nvPicPr>
          <p:cNvPr id="3077" name="Picture 8" descr="Lyell"/>
          <p:cNvPicPr>
            <a:picLocks noChangeAspect="1" noChangeArrowheads="1"/>
          </p:cNvPicPr>
          <p:nvPr/>
        </p:nvPicPr>
        <p:blipFill>
          <a:blip r:embed="rId2" cstate="print">
            <a:extLst>
              <a:ext uri="{28A0092B-C50C-407E-A947-70E740481C1C}">
                <a14:useLocalDpi xmlns:a14="http://schemas.microsoft.com/office/drawing/2010/main" val="0"/>
              </a:ext>
            </a:extLst>
          </a:blip>
          <a:srcRect l="2956" t="5722" r="12671" b="2531"/>
          <a:stretch>
            <a:fillRect/>
          </a:stretch>
        </p:blipFill>
        <p:spPr bwMode="auto">
          <a:xfrm>
            <a:off x="9817331" y="3510228"/>
            <a:ext cx="2369908" cy="3296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0" descr="JamesHut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5259" y="149226"/>
            <a:ext cx="2396741" cy="319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Text Box 11"/>
          <p:cNvSpPr txBox="1">
            <a:spLocks noChangeArrowheads="1"/>
          </p:cNvSpPr>
          <p:nvPr/>
        </p:nvSpPr>
        <p:spPr bwMode="auto">
          <a:xfrm>
            <a:off x="10210800" y="2794270"/>
            <a:ext cx="1893887" cy="437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60000"/>
              </a:lnSpc>
              <a:spcBef>
                <a:spcPct val="50000"/>
              </a:spcBef>
            </a:pPr>
            <a:r>
              <a:rPr lang="en-US" sz="1400" dirty="0">
                <a:latin typeface="+mj-lt"/>
              </a:rPr>
              <a:t>James Hutton</a:t>
            </a:r>
          </a:p>
          <a:p>
            <a:pPr algn="ctr">
              <a:lnSpc>
                <a:spcPct val="60000"/>
              </a:lnSpc>
              <a:spcBef>
                <a:spcPct val="50000"/>
              </a:spcBef>
            </a:pPr>
            <a:r>
              <a:rPr lang="en-US" sz="1200" dirty="0">
                <a:latin typeface="+mj-lt"/>
              </a:rPr>
              <a:t>(1726-1797)</a:t>
            </a:r>
          </a:p>
        </p:txBody>
      </p:sp>
      <p:sp>
        <p:nvSpPr>
          <p:cNvPr id="3081" name="Rectangle 12"/>
          <p:cNvSpPr>
            <a:spLocks noChangeArrowheads="1"/>
          </p:cNvSpPr>
          <p:nvPr/>
        </p:nvSpPr>
        <p:spPr bwMode="auto">
          <a:xfrm>
            <a:off x="10468205" y="6384175"/>
            <a:ext cx="1233487" cy="422873"/>
          </a:xfrm>
          <a:prstGeom prst="rect">
            <a:avLst/>
          </a:prstGeom>
          <a:solidFill>
            <a:schemeClr val="tx1"/>
          </a:solidFill>
          <a:ln>
            <a:noFill/>
          </a:ln>
          <a:effectLst/>
          <a:extLst/>
        </p:spPr>
        <p:txBody>
          <a:bodyPr wrap="none" anchor="ctr"/>
          <a:lstStyle/>
          <a:p>
            <a:endParaRPr lang="en-US"/>
          </a:p>
        </p:txBody>
      </p:sp>
      <p:sp>
        <p:nvSpPr>
          <p:cNvPr id="3082" name="Text Box 13"/>
          <p:cNvSpPr txBox="1">
            <a:spLocks noChangeArrowheads="1"/>
          </p:cNvSpPr>
          <p:nvPr/>
        </p:nvSpPr>
        <p:spPr bwMode="auto">
          <a:xfrm>
            <a:off x="10313514" y="6384175"/>
            <a:ext cx="1527175" cy="473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70000"/>
              </a:lnSpc>
              <a:spcBef>
                <a:spcPct val="50000"/>
              </a:spcBef>
            </a:pPr>
            <a:r>
              <a:rPr lang="en-US" sz="1400" dirty="0">
                <a:solidFill>
                  <a:schemeClr val="bg1"/>
                </a:solidFill>
                <a:latin typeface="+mj-lt"/>
              </a:rPr>
              <a:t>Charles Lyell</a:t>
            </a:r>
          </a:p>
          <a:p>
            <a:pPr algn="ctr">
              <a:lnSpc>
                <a:spcPct val="70000"/>
              </a:lnSpc>
              <a:spcBef>
                <a:spcPct val="50000"/>
              </a:spcBef>
            </a:pPr>
            <a:r>
              <a:rPr lang="en-US" sz="1200" dirty="0">
                <a:solidFill>
                  <a:schemeClr val="bg1"/>
                </a:solidFill>
                <a:latin typeface="+mj-lt"/>
              </a:rPr>
              <a:t>(1797-1875)</a:t>
            </a:r>
          </a:p>
        </p:txBody>
      </p:sp>
      <p:sp>
        <p:nvSpPr>
          <p:cNvPr id="3084" name="Rectangle 15"/>
          <p:cNvSpPr>
            <a:spLocks noChangeArrowheads="1"/>
          </p:cNvSpPr>
          <p:nvPr/>
        </p:nvSpPr>
        <p:spPr bwMode="auto">
          <a:xfrm>
            <a:off x="507077" y="1943177"/>
            <a:ext cx="903077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1" hangingPunct="1"/>
            <a:r>
              <a:rPr lang="en-US" sz="2400" dirty="0"/>
              <a:t>“</a:t>
            </a:r>
            <a:r>
              <a:rPr lang="en-US" sz="2400" i="1" dirty="0"/>
              <a:t>No powers are to be employed that are not natural to the globe, no action to be admitted except those of which we know the principle.</a:t>
            </a:r>
            <a:r>
              <a:rPr lang="en-US" sz="2400" dirty="0"/>
              <a:t>” </a:t>
            </a:r>
          </a:p>
          <a:p>
            <a:pPr algn="r" eaLnBrk="1" hangingPunct="1"/>
            <a:r>
              <a:rPr lang="en-US" sz="1600" dirty="0"/>
              <a:t>J. Hutton, Theory of the Earth, vol. 2, p. 547</a:t>
            </a:r>
            <a:endParaRPr lang="en-US" sz="1100" dirty="0"/>
          </a:p>
        </p:txBody>
      </p:sp>
      <p:sp>
        <p:nvSpPr>
          <p:cNvPr id="3085" name="Rectangle 16"/>
          <p:cNvSpPr>
            <a:spLocks noChangeArrowheads="1"/>
          </p:cNvSpPr>
          <p:nvPr/>
        </p:nvSpPr>
        <p:spPr bwMode="auto">
          <a:xfrm>
            <a:off x="507077" y="5481585"/>
            <a:ext cx="903077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1" hangingPunct="1"/>
            <a:r>
              <a:rPr lang="en-US" sz="2400" dirty="0"/>
              <a:t>“</a:t>
            </a:r>
            <a:r>
              <a:rPr lang="en-US" sz="2400" i="1" dirty="0"/>
              <a:t>Causes never acted with different degree of energy from that which they now exert.</a:t>
            </a:r>
            <a:r>
              <a:rPr lang="en-US" sz="2400" dirty="0"/>
              <a:t>”</a:t>
            </a:r>
          </a:p>
          <a:p>
            <a:pPr algn="r" eaLnBrk="1" hangingPunct="1"/>
            <a:r>
              <a:rPr lang="en-US" sz="1600" dirty="0"/>
              <a:t>C. Lyell, letter to R. </a:t>
            </a:r>
            <a:r>
              <a:rPr lang="en-US" sz="1600" dirty="0" err="1"/>
              <a:t>Murchinson</a:t>
            </a:r>
            <a:endParaRPr lang="en-US" sz="1600" dirty="0"/>
          </a:p>
        </p:txBody>
      </p:sp>
      <p:sp>
        <p:nvSpPr>
          <p:cNvPr id="3086" name="Rectangle 17"/>
          <p:cNvSpPr>
            <a:spLocks noChangeArrowheads="1"/>
          </p:cNvSpPr>
          <p:nvPr/>
        </p:nvSpPr>
        <p:spPr bwMode="auto">
          <a:xfrm>
            <a:off x="507077" y="3535729"/>
            <a:ext cx="9030777" cy="161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1" hangingPunct="1"/>
            <a:r>
              <a:rPr lang="en-US" sz="2400" dirty="0"/>
              <a:t>“</a:t>
            </a:r>
            <a:r>
              <a:rPr lang="en-US" sz="2400" i="1" dirty="0"/>
              <a:t>Never was there a dogma more calculated to foster indolence, and to blunt the keen edge of curiosity, than this </a:t>
            </a:r>
            <a:r>
              <a:rPr lang="en-US" sz="2400" i="1" u="sng" dirty="0"/>
              <a:t>assumption of the discordance between the ancient and existing causes of change</a:t>
            </a:r>
            <a:r>
              <a:rPr lang="en-US" sz="2400" i="1" dirty="0"/>
              <a:t>.</a:t>
            </a:r>
            <a:r>
              <a:rPr lang="en-US" sz="2400" dirty="0"/>
              <a:t>”</a:t>
            </a:r>
          </a:p>
          <a:p>
            <a:pPr algn="r" eaLnBrk="1" hangingPunct="1"/>
            <a:br>
              <a:rPr lang="en-US" sz="1100" dirty="0"/>
            </a:br>
            <a:r>
              <a:rPr lang="en-US" sz="1600" dirty="0"/>
              <a:t>C. Lyell, Principles of Geology, vol. 1, p. 324</a:t>
            </a:r>
            <a:endParaRPr lang="en-US" sz="1100"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Banded</Template>
  <TotalTime>0</TotalTime>
  <Words>3683</Words>
  <Application>Microsoft Office PowerPoint</Application>
  <PresentationFormat>Widescreen</PresentationFormat>
  <Paragraphs>225</Paragraphs>
  <Slides>37</Slides>
  <Notes>15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ＭＳ Ｐゴシック</vt:lpstr>
      <vt:lpstr>Adobe Garamond Pro</vt:lpstr>
      <vt:lpstr>Advm1046a</vt:lpstr>
      <vt:lpstr>Advm1046c</vt:lpstr>
      <vt:lpstr>Arial</vt:lpstr>
      <vt:lpstr>Arial</vt:lpstr>
      <vt:lpstr>Baskerville Old Face</vt:lpstr>
      <vt:lpstr>Calibri</vt:lpstr>
      <vt:lpstr>Corbel</vt:lpstr>
      <vt:lpstr>Wingdings</vt:lpstr>
      <vt:lpstr>Banded</vt:lpstr>
      <vt:lpstr>Catastrophism and Uniformitarianism</vt:lpstr>
      <vt:lpstr>Goals of the presentation</vt:lpstr>
      <vt:lpstr>Historical sciences</vt:lpstr>
      <vt:lpstr>Historical sciences</vt:lpstr>
      <vt:lpstr>Historical sciences and abductive reasoning</vt:lpstr>
      <vt:lpstr>Limitations of abductive reasoning</vt:lpstr>
      <vt:lpstr>When does abductive reasoning work?</vt:lpstr>
      <vt:lpstr>Inference to the best explanation</vt:lpstr>
      <vt:lpstr>Present causes and Uniformitarianism</vt:lpstr>
      <vt:lpstr>Four types of uniformitarianism</vt:lpstr>
      <vt:lpstr>Catastrophism vs uniformitarianism</vt:lpstr>
      <vt:lpstr>PowerPoint Presentation</vt:lpstr>
      <vt:lpstr>PowerPoint Presentation</vt:lpstr>
      <vt:lpstr>Catastrophism vs uniformitarianism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does “supernatural” mean?</vt:lpstr>
      <vt:lpstr>What does “supernatural” mean?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2017-05-18T22:56:18Z</dcterms:created>
  <dcterms:modified xsi:type="dcterms:W3CDTF">2023-07-04T03:42:04Z</dcterms:modified>
</cp:coreProperties>
</file>