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1"/>
  </p:sldMasterIdLst>
  <p:notesMasterIdLst>
    <p:notesMasterId r:id="rId28"/>
  </p:notesMasterIdLst>
  <p:handoutMasterIdLst>
    <p:handoutMasterId r:id="rId29"/>
  </p:handoutMasterIdLst>
  <p:sldIdLst>
    <p:sldId id="355" r:id="rId2"/>
    <p:sldId id="359" r:id="rId3"/>
    <p:sldId id="360" r:id="rId4"/>
    <p:sldId id="361" r:id="rId5"/>
    <p:sldId id="347" r:id="rId6"/>
    <p:sldId id="356" r:id="rId7"/>
    <p:sldId id="362" r:id="rId8"/>
    <p:sldId id="357" r:id="rId9"/>
    <p:sldId id="358" r:id="rId10"/>
    <p:sldId id="324" r:id="rId11"/>
    <p:sldId id="325" r:id="rId12"/>
    <p:sldId id="326" r:id="rId13"/>
    <p:sldId id="354" r:id="rId14"/>
    <p:sldId id="348" r:id="rId15"/>
    <p:sldId id="337" r:id="rId16"/>
    <p:sldId id="350" r:id="rId17"/>
    <p:sldId id="349" r:id="rId18"/>
    <p:sldId id="345" r:id="rId19"/>
    <p:sldId id="369" r:id="rId20"/>
    <p:sldId id="338" r:id="rId21"/>
    <p:sldId id="351" r:id="rId22"/>
    <p:sldId id="333" r:id="rId23"/>
    <p:sldId id="370" r:id="rId24"/>
    <p:sldId id="371" r:id="rId25"/>
    <p:sldId id="372" r:id="rId26"/>
    <p:sldId id="373"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91" autoAdjust="0"/>
  </p:normalViewPr>
  <p:slideViewPr>
    <p:cSldViewPr>
      <p:cViewPr varScale="1">
        <p:scale>
          <a:sx n="83" d="100"/>
          <a:sy n="83" d="100"/>
        </p:scale>
        <p:origin x="1450"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3236955-E34E-4269-918A-66B3ED80A370}" type="datetimeFigureOut">
              <a:rPr lang="en-US" smtClean="0"/>
              <a:t>10/11/2020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65B7B60-BF4F-405A-883E-ABA5FB370726}" type="slidenum">
              <a:rPr lang="en-US" smtClean="0"/>
              <a:t>‹#›</a:t>
            </a:fld>
            <a:endParaRPr lang="en-US"/>
          </a:p>
        </p:txBody>
      </p:sp>
    </p:spTree>
    <p:extLst>
      <p:ext uri="{BB962C8B-B14F-4D97-AF65-F5344CB8AC3E}">
        <p14:creationId xmlns:p14="http://schemas.microsoft.com/office/powerpoint/2010/main" val="2344484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722E68-1A73-42E6-9938-8165D5180465}" type="datetimeFigureOut">
              <a:rPr lang="en-US" smtClean="0"/>
              <a:t>10/11/2020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7308E53-3E81-44A7-9DD9-8A26B579676A}" type="slidenum">
              <a:rPr lang="en-US" smtClean="0"/>
              <a:t>‹#›</a:t>
            </a:fld>
            <a:endParaRPr lang="en-US"/>
          </a:p>
        </p:txBody>
      </p:sp>
    </p:spTree>
    <p:extLst>
      <p:ext uri="{BB962C8B-B14F-4D97-AF65-F5344CB8AC3E}">
        <p14:creationId xmlns:p14="http://schemas.microsoft.com/office/powerpoint/2010/main" val="2050296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08E53-3E81-44A7-9DD9-8A26B579676A}" type="slidenum">
              <a:rPr lang="en-US" smtClean="0"/>
              <a:t>1</a:t>
            </a:fld>
            <a:endParaRPr lang="en-US"/>
          </a:p>
        </p:txBody>
      </p:sp>
    </p:spTree>
    <p:extLst>
      <p:ext uri="{BB962C8B-B14F-4D97-AF65-F5344CB8AC3E}">
        <p14:creationId xmlns:p14="http://schemas.microsoft.com/office/powerpoint/2010/main" val="350941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not step back, is not distant, fully invested in every detail, every part of Adam and Eve has been planned in the mind of God and executed</a:t>
            </a:r>
            <a:r>
              <a:rPr lang="en-US" baseline="0" dirty="0" smtClean="0"/>
              <a:t> according to his will</a:t>
            </a:r>
            <a:r>
              <a:rPr lang="en-US" dirty="0" smtClean="0"/>
              <a:t>. And through them, after generations</a:t>
            </a:r>
            <a:r>
              <a:rPr lang="en-US" baseline="0" dirty="0" smtClean="0"/>
              <a:t> and generations, </a:t>
            </a:r>
            <a:r>
              <a:rPr lang="en-US" dirty="0" smtClean="0"/>
              <a:t>in spite of centuries of evil, I can still feel the touch of God when I look at my frame and design. </a:t>
            </a:r>
          </a:p>
          <a:p>
            <a:r>
              <a:rPr lang="en-US" dirty="0" smtClean="0"/>
              <a:t>Aspects in the six day creation that include processes (ex nihilo, by fiat) that escape our current understanding of physics.</a:t>
            </a:r>
          </a:p>
          <a:p>
            <a:r>
              <a:rPr lang="en-US" dirty="0" smtClean="0"/>
              <a:t>The two combined: what a powerful message. The Omnipotent God who makes me with His hands. Centra</a:t>
            </a:r>
            <a:r>
              <a:rPr lang="en-US" baseline="0" dirty="0" smtClean="0"/>
              <a:t>l theme of the gospel, really.</a:t>
            </a:r>
            <a:endParaRPr lang="en-US" dirty="0"/>
          </a:p>
        </p:txBody>
      </p:sp>
      <p:sp>
        <p:nvSpPr>
          <p:cNvPr id="4" name="Slide Number Placeholder 3"/>
          <p:cNvSpPr>
            <a:spLocks noGrp="1"/>
          </p:cNvSpPr>
          <p:nvPr>
            <p:ph type="sldNum" sz="quarter" idx="10"/>
          </p:nvPr>
        </p:nvSpPr>
        <p:spPr/>
        <p:txBody>
          <a:bodyPr/>
          <a:lstStyle/>
          <a:p>
            <a:fld id="{67308E53-3E81-44A7-9DD9-8A26B579676A}" type="slidenum">
              <a:rPr lang="en-US" smtClean="0"/>
              <a:t>10</a:t>
            </a:fld>
            <a:endParaRPr lang="en-US"/>
          </a:p>
        </p:txBody>
      </p:sp>
    </p:spTree>
    <p:extLst>
      <p:ext uri="{BB962C8B-B14F-4D97-AF65-F5344CB8AC3E}">
        <p14:creationId xmlns:p14="http://schemas.microsoft.com/office/powerpoint/2010/main" val="408413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 of humans. A planned cohesive whole with well interacting components, interdependent, complex, ordered, structured. Affects the way we see ourselves with regard to the rest of the creation. Had you ever thought the six days have a connection</a:t>
            </a:r>
            <a:r>
              <a:rPr lang="en-US" baseline="0" dirty="0" smtClean="0"/>
              <a:t> with environmental stewardship? Entrusted with a brand new machine with us in mind as drivers. </a:t>
            </a:r>
          </a:p>
          <a:p>
            <a:r>
              <a:rPr lang="en-US" dirty="0" smtClean="0"/>
              <a:t>Some versions of this hard to accept…hierarchy, boundaries. What if I</a:t>
            </a:r>
            <a:r>
              <a:rPr lang="en-US" baseline="0" dirty="0" smtClean="0"/>
              <a:t> were a rock or an ant. </a:t>
            </a:r>
            <a:r>
              <a:rPr lang="en-US" dirty="0" smtClean="0"/>
              <a:t>However, this resistance is in part due to how we frame this discussion. In nature, narrative of cooperation not necessarily competition. Seen at the church level too, variety of talents and functions. Also, might be dynamic within group, not static, growth and expansion.</a:t>
            </a:r>
            <a:r>
              <a:rPr lang="en-US" baseline="0" dirty="0" smtClean="0"/>
              <a:t> </a:t>
            </a:r>
          </a:p>
          <a:p>
            <a:r>
              <a:rPr lang="en-US" baseline="0" dirty="0" smtClean="0"/>
              <a:t>The narrative of Satan in Eden. Be like God, God has forbidden you to take from…</a:t>
            </a:r>
            <a:endParaRPr lang="en-US" dirty="0"/>
          </a:p>
        </p:txBody>
      </p:sp>
      <p:sp>
        <p:nvSpPr>
          <p:cNvPr id="4" name="Slide Number Placeholder 3"/>
          <p:cNvSpPr>
            <a:spLocks noGrp="1"/>
          </p:cNvSpPr>
          <p:nvPr>
            <p:ph type="sldNum" sz="quarter" idx="10"/>
          </p:nvPr>
        </p:nvSpPr>
        <p:spPr/>
        <p:txBody>
          <a:bodyPr/>
          <a:lstStyle/>
          <a:p>
            <a:fld id="{67308E53-3E81-44A7-9DD9-8A26B579676A}" type="slidenum">
              <a:rPr lang="en-US" smtClean="0"/>
              <a:t>11</a:t>
            </a:fld>
            <a:endParaRPr lang="en-US"/>
          </a:p>
        </p:txBody>
      </p:sp>
    </p:spTree>
    <p:extLst>
      <p:ext uri="{BB962C8B-B14F-4D97-AF65-F5344CB8AC3E}">
        <p14:creationId xmlns:p14="http://schemas.microsoft.com/office/powerpoint/2010/main" val="271544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this goodness?</a:t>
            </a:r>
          </a:p>
          <a:p>
            <a:r>
              <a:rPr lang="en-US" dirty="0" smtClean="0"/>
              <a:t>Particularly</a:t>
            </a:r>
            <a:r>
              <a:rPr lang="en-US" baseline="0" dirty="0" smtClean="0"/>
              <a:t> relevant when compared with alternatives suggesting slow emergence over time.</a:t>
            </a:r>
            <a:endParaRPr lang="en-US" dirty="0"/>
          </a:p>
        </p:txBody>
      </p:sp>
      <p:sp>
        <p:nvSpPr>
          <p:cNvPr id="4" name="Slide Number Placeholder 3"/>
          <p:cNvSpPr>
            <a:spLocks noGrp="1"/>
          </p:cNvSpPr>
          <p:nvPr>
            <p:ph type="sldNum" sz="quarter" idx="10"/>
          </p:nvPr>
        </p:nvSpPr>
        <p:spPr/>
        <p:txBody>
          <a:bodyPr/>
          <a:lstStyle/>
          <a:p>
            <a:fld id="{67308E53-3E81-44A7-9DD9-8A26B579676A}" type="slidenum">
              <a:rPr lang="en-US" smtClean="0"/>
              <a:t>12</a:t>
            </a:fld>
            <a:endParaRPr lang="en-US"/>
          </a:p>
        </p:txBody>
      </p:sp>
    </p:spTree>
    <p:extLst>
      <p:ext uri="{BB962C8B-B14F-4D97-AF65-F5344CB8AC3E}">
        <p14:creationId xmlns:p14="http://schemas.microsoft.com/office/powerpoint/2010/main" val="3585723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308E53-3E81-44A7-9DD9-8A26B579676A}" type="slidenum">
              <a:rPr lang="en-US" smtClean="0"/>
              <a:t>13</a:t>
            </a:fld>
            <a:endParaRPr lang="en-US"/>
          </a:p>
        </p:txBody>
      </p:sp>
    </p:spTree>
    <p:extLst>
      <p:ext uri="{BB962C8B-B14F-4D97-AF65-F5344CB8AC3E}">
        <p14:creationId xmlns:p14="http://schemas.microsoft.com/office/powerpoint/2010/main" val="1310269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pause here for a moment and consider the most popular alternative model in Christianity, theistic evolution. What is the rationale behind this approach? It is basically an attempt to do away</a:t>
            </a:r>
            <a:r>
              <a:rPr lang="en-US" baseline="0" dirty="0" smtClean="0"/>
              <a:t> with the “miraculous” in the Scriptures. It rejects an unscientific and interventionist the 6-days model of origins </a:t>
            </a:r>
            <a:r>
              <a:rPr lang="en-US" dirty="0" smtClean="0"/>
              <a:t>and basically concedes that when it comes to the how/when/what of the origins of the world we should not look at</a:t>
            </a:r>
            <a:r>
              <a:rPr lang="en-US" baseline="0" dirty="0" smtClean="0"/>
              <a:t> the Bible as a source of knowledge.</a:t>
            </a:r>
            <a:r>
              <a:rPr lang="en-US" dirty="0" smtClean="0"/>
              <a:t> </a:t>
            </a:r>
          </a:p>
          <a:p>
            <a:r>
              <a:rPr lang="en-US" dirty="0" smtClean="0"/>
              <a:t>So, what does theistic evolution look like? The narrative is essentially</a:t>
            </a:r>
            <a:r>
              <a:rPr lang="en-US" baseline="0" dirty="0" smtClean="0"/>
              <a:t> not different from the</a:t>
            </a:r>
            <a:r>
              <a:rPr lang="en-US" dirty="0" smtClean="0"/>
              <a:t> standard naturalistic view:</a:t>
            </a:r>
            <a:r>
              <a:rPr lang="en-US" baseline="0" dirty="0" smtClean="0"/>
              <a:t> evolution over billions of years.</a:t>
            </a:r>
            <a:endParaRPr lang="en-US" dirty="0" smtClean="0"/>
          </a:p>
          <a:p>
            <a:r>
              <a:rPr lang="en-US" dirty="0" smtClean="0"/>
              <a:t>Various suggestions on the role of God’s action in this process. In general God interacts</a:t>
            </a:r>
            <a:r>
              <a:rPr lang="en-US" baseline="0" dirty="0" smtClean="0"/>
              <a:t> in a “soft way” trying to “persuade” the system towards the best possible outcome. Or “fully gifted” or “fully endowed” creation. Initial setup only.</a:t>
            </a:r>
            <a:endParaRPr lang="en-US" dirty="0"/>
          </a:p>
        </p:txBody>
      </p:sp>
      <p:sp>
        <p:nvSpPr>
          <p:cNvPr id="4" name="Slide Number Placeholder 3"/>
          <p:cNvSpPr>
            <a:spLocks noGrp="1"/>
          </p:cNvSpPr>
          <p:nvPr>
            <p:ph type="sldNum" sz="quarter" idx="10"/>
          </p:nvPr>
        </p:nvSpPr>
        <p:spPr/>
        <p:txBody>
          <a:bodyPr/>
          <a:lstStyle/>
          <a:p>
            <a:fld id="{67308E53-3E81-44A7-9DD9-8A26B579676A}" type="slidenum">
              <a:rPr lang="en-US" smtClean="0"/>
              <a:t>14</a:t>
            </a:fld>
            <a:endParaRPr lang="en-US"/>
          </a:p>
        </p:txBody>
      </p:sp>
    </p:spTree>
    <p:extLst>
      <p:ext uri="{BB962C8B-B14F-4D97-AF65-F5344CB8AC3E}">
        <p14:creationId xmlns:p14="http://schemas.microsoft.com/office/powerpoint/2010/main" val="2013683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God created through the evolutionary process, we are faced with the dilemma of explaining why He used a methodology that includes natural evil.</a:t>
            </a:r>
            <a:endParaRPr lang="en-US" dirty="0"/>
          </a:p>
        </p:txBody>
      </p:sp>
      <p:sp>
        <p:nvSpPr>
          <p:cNvPr id="4" name="Slide Number Placeholder 3"/>
          <p:cNvSpPr>
            <a:spLocks noGrp="1"/>
          </p:cNvSpPr>
          <p:nvPr>
            <p:ph type="sldNum" sz="quarter" idx="10"/>
          </p:nvPr>
        </p:nvSpPr>
        <p:spPr/>
        <p:txBody>
          <a:bodyPr/>
          <a:lstStyle/>
          <a:p>
            <a:fld id="{67308E53-3E81-44A7-9DD9-8A26B579676A}" type="slidenum">
              <a:rPr lang="en-US" smtClean="0"/>
              <a:t>15</a:t>
            </a:fld>
            <a:endParaRPr lang="en-US"/>
          </a:p>
        </p:txBody>
      </p:sp>
    </p:spTree>
    <p:extLst>
      <p:ext uri="{BB962C8B-B14F-4D97-AF65-F5344CB8AC3E}">
        <p14:creationId xmlns:p14="http://schemas.microsoft.com/office/powerpoint/2010/main" val="2879705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308E53-3E81-44A7-9DD9-8A26B579676A}" type="slidenum">
              <a:rPr lang="en-US" smtClean="0"/>
              <a:t>16</a:t>
            </a:fld>
            <a:endParaRPr lang="en-US"/>
          </a:p>
        </p:txBody>
      </p:sp>
    </p:spTree>
    <p:extLst>
      <p:ext uri="{BB962C8B-B14F-4D97-AF65-F5344CB8AC3E}">
        <p14:creationId xmlns:p14="http://schemas.microsoft.com/office/powerpoint/2010/main" val="364784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six days creation disentangles</a:t>
            </a:r>
            <a:r>
              <a:rPr lang="en-US" baseline="0" dirty="0" smtClean="0"/>
              <a:t> God from evil. This world of evil that you see is not me, it’s not what I created.</a:t>
            </a:r>
            <a:endParaRPr lang="en-US" dirty="0"/>
          </a:p>
        </p:txBody>
      </p:sp>
      <p:sp>
        <p:nvSpPr>
          <p:cNvPr id="4" name="Slide Number Placeholder 3"/>
          <p:cNvSpPr>
            <a:spLocks noGrp="1"/>
          </p:cNvSpPr>
          <p:nvPr>
            <p:ph type="sldNum" sz="quarter" idx="10"/>
          </p:nvPr>
        </p:nvSpPr>
        <p:spPr/>
        <p:txBody>
          <a:bodyPr/>
          <a:lstStyle/>
          <a:p>
            <a:fld id="{67308E53-3E81-44A7-9DD9-8A26B579676A}" type="slidenum">
              <a:rPr lang="en-US" smtClean="0"/>
              <a:t>17</a:t>
            </a:fld>
            <a:endParaRPr lang="en-US"/>
          </a:p>
        </p:txBody>
      </p:sp>
    </p:spTree>
    <p:extLst>
      <p:ext uri="{BB962C8B-B14F-4D97-AF65-F5344CB8AC3E}">
        <p14:creationId xmlns:p14="http://schemas.microsoft.com/office/powerpoint/2010/main" val="499081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aspect</a:t>
            </a:r>
            <a:r>
              <a:rPr lang="en-US" baseline="0" dirty="0" smtClean="0"/>
              <a:t> of the seven days creation: it affects my worship experience.</a:t>
            </a:r>
          </a:p>
          <a:p>
            <a:r>
              <a:rPr lang="en-US" baseline="0" dirty="0" smtClean="0"/>
              <a:t>A central element in the celebration of our communion with God is the Sabbath institution. So crucial that figures among the ten commandments. And for Adventists it is part of our name.</a:t>
            </a:r>
          </a:p>
          <a:p>
            <a:r>
              <a:rPr lang="en-US" baseline="0" dirty="0" smtClean="0"/>
              <a:t>But what is it really that we worship in this day? What is it that we remember? What kind of God? It is the God of the six days , the Powerful Creator and Maker. It is the God of the mighty hand and outstretched arm. I rest as a way to acknowledge that the power is in Him, not in me. The power is in the Creator not in the creature. True Sabbath worship (and true worship) moves the emphasis away from the self, a self-determined and almost independent system, and brings it back to the One who makes and commands. Submission in free will.</a:t>
            </a:r>
          </a:p>
          <a:p>
            <a:r>
              <a:rPr lang="en-US" baseline="0" dirty="0" smtClean="0"/>
              <a:t>Belief in a six days creation impacts the way I experience the Sabbath also in another way. This day is not just as a symbol, but an actual historical institution directly established by God. Sabbath worship, then, has a historical component that goes back all the way to the original creation. A linkage that remained a strong bridge to the divine through the centuries, reminding us even today of a never lost connection. </a:t>
            </a:r>
            <a:endParaRPr lang="en-US" dirty="0"/>
          </a:p>
        </p:txBody>
      </p:sp>
      <p:sp>
        <p:nvSpPr>
          <p:cNvPr id="4" name="Slide Number Placeholder 3"/>
          <p:cNvSpPr>
            <a:spLocks noGrp="1"/>
          </p:cNvSpPr>
          <p:nvPr>
            <p:ph type="sldNum" sz="quarter" idx="10"/>
          </p:nvPr>
        </p:nvSpPr>
        <p:spPr/>
        <p:txBody>
          <a:bodyPr/>
          <a:lstStyle/>
          <a:p>
            <a:fld id="{67308E53-3E81-44A7-9DD9-8A26B579676A}" type="slidenum">
              <a:rPr lang="en-US" smtClean="0"/>
              <a:t>18</a:t>
            </a:fld>
            <a:endParaRPr lang="en-US"/>
          </a:p>
        </p:txBody>
      </p:sp>
    </p:spTree>
    <p:extLst>
      <p:ext uri="{BB962C8B-B14F-4D97-AF65-F5344CB8AC3E}">
        <p14:creationId xmlns:p14="http://schemas.microsoft.com/office/powerpoint/2010/main" val="4181652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final aspect that is exemplified very</a:t>
            </a:r>
            <a:r>
              <a:rPr lang="en-US" baseline="0" dirty="0" smtClean="0"/>
              <a:t> well by the Church’s stand on the literal six days. The issue of hermeneutics. We come to the Bible with many different approaches, even among Christians. </a:t>
            </a:r>
          </a:p>
          <a:p>
            <a:r>
              <a:rPr lang="en-US" baseline="0" dirty="0" smtClean="0"/>
              <a:t>Take a text like this, found in Exodus.  At the two opposite ends of a range of approaches we could find some that see it as an expression of a cultural tradition, and some who see it as actual words written by God Himself on real stone tablets and physically given to Moses on Mount Sinai. </a:t>
            </a:r>
            <a:endParaRPr lang="en-US" dirty="0"/>
          </a:p>
        </p:txBody>
      </p:sp>
      <p:sp>
        <p:nvSpPr>
          <p:cNvPr id="4" name="Slide Number Placeholder 3"/>
          <p:cNvSpPr>
            <a:spLocks noGrp="1"/>
          </p:cNvSpPr>
          <p:nvPr>
            <p:ph type="sldNum" sz="quarter" idx="10"/>
          </p:nvPr>
        </p:nvSpPr>
        <p:spPr/>
        <p:txBody>
          <a:bodyPr/>
          <a:lstStyle/>
          <a:p>
            <a:fld id="{67308E53-3E81-44A7-9DD9-8A26B579676A}" type="slidenum">
              <a:rPr lang="en-US" smtClean="0"/>
              <a:t>20</a:t>
            </a:fld>
            <a:endParaRPr lang="en-US"/>
          </a:p>
        </p:txBody>
      </p:sp>
    </p:spTree>
    <p:extLst>
      <p:ext uri="{BB962C8B-B14F-4D97-AF65-F5344CB8AC3E}">
        <p14:creationId xmlns:p14="http://schemas.microsoft.com/office/powerpoint/2010/main" val="13873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times we have forgotten how</a:t>
            </a:r>
            <a:r>
              <a:rPr lang="en-US" baseline="0" dirty="0" smtClean="0"/>
              <a:t> foundational and integral this doctrine is that we remain surprised by some Biblical passages… Today we would have started this prayer of thanksgiving something like “Thank you Jesus because you are always near us and protect us…” but they begun with this affirmation. Do you sense what is implicit in this statement of trust? It’s the purest form of worship, because it shifts the focus away from the creature to the Creator. From I to You. Willful submission to the God of Love. Full circle. Infinite power and free will meet.</a:t>
            </a:r>
            <a:endParaRPr lang="en-US" dirty="0"/>
          </a:p>
        </p:txBody>
      </p:sp>
      <p:sp>
        <p:nvSpPr>
          <p:cNvPr id="4" name="Slide Number Placeholder 3"/>
          <p:cNvSpPr>
            <a:spLocks noGrp="1"/>
          </p:cNvSpPr>
          <p:nvPr>
            <p:ph type="sldNum" sz="quarter" idx="10"/>
          </p:nvPr>
        </p:nvSpPr>
        <p:spPr/>
        <p:txBody>
          <a:bodyPr/>
          <a:lstStyle/>
          <a:p>
            <a:fld id="{67308E53-3E81-44A7-9DD9-8A26B579676A}" type="slidenum">
              <a:rPr lang="en-US" smtClean="0"/>
              <a:t>2</a:t>
            </a:fld>
            <a:endParaRPr lang="en-US"/>
          </a:p>
        </p:txBody>
      </p:sp>
    </p:spTree>
    <p:extLst>
      <p:ext uri="{BB962C8B-B14F-4D97-AF65-F5344CB8AC3E}">
        <p14:creationId xmlns:p14="http://schemas.microsoft.com/office/powerpoint/2010/main" val="2611390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my opinion, the main difference between the extremes of the two approaches is their central focus. One emphasizes the human component,</a:t>
            </a:r>
            <a:r>
              <a:rPr lang="en-US" baseline="0" dirty="0" smtClean="0"/>
              <a:t> the other the divine component. </a:t>
            </a:r>
          </a:p>
          <a:p>
            <a:r>
              <a:rPr lang="en-US" baseline="0" dirty="0" smtClean="0"/>
              <a:t>This is reflected, in particular, on two critical levels. </a:t>
            </a:r>
            <a:r>
              <a:rPr lang="en-US" baseline="0" dirty="0" smtClean="0">
                <a:solidFill>
                  <a:schemeClr val="tx2"/>
                </a:solidFill>
              </a:rPr>
              <a:t>How the content formed. And who sets the criteria to evaluate the content. </a:t>
            </a:r>
          </a:p>
          <a:p>
            <a:pPr marL="232943" indent="-232943">
              <a:buAutoNum type="arabicParenR"/>
            </a:pPr>
            <a:r>
              <a:rPr lang="en-US" baseline="0" dirty="0" smtClean="0"/>
              <a:t>Expression of a collective or individual religious experience (bottom up) or God’s initiated revelation/inspiration (top down) </a:t>
            </a:r>
          </a:p>
          <a:p>
            <a:pPr marL="232943" indent="-232943">
              <a:buAutoNum type="arabicParenR"/>
            </a:pPr>
            <a:r>
              <a:rPr lang="en-US" baseline="0" dirty="0" smtClean="0"/>
              <a:t>Human understanding is the filter that determines what is or not possible/reliable in Scripture. Critiquing before receiving.</a:t>
            </a:r>
            <a:endParaRPr lang="en-US" dirty="0"/>
          </a:p>
        </p:txBody>
      </p:sp>
      <p:sp>
        <p:nvSpPr>
          <p:cNvPr id="4" name="Slide Number Placeholder 3"/>
          <p:cNvSpPr>
            <a:spLocks noGrp="1"/>
          </p:cNvSpPr>
          <p:nvPr>
            <p:ph type="sldNum" sz="quarter" idx="10"/>
          </p:nvPr>
        </p:nvSpPr>
        <p:spPr/>
        <p:txBody>
          <a:bodyPr/>
          <a:lstStyle/>
          <a:p>
            <a:fld id="{67308E53-3E81-44A7-9DD9-8A26B579676A}" type="slidenum">
              <a:rPr lang="en-US" smtClean="0"/>
              <a:t>21</a:t>
            </a:fld>
            <a:endParaRPr lang="en-US"/>
          </a:p>
        </p:txBody>
      </p:sp>
    </p:spTree>
    <p:extLst>
      <p:ext uri="{BB962C8B-B14F-4D97-AF65-F5344CB8AC3E}">
        <p14:creationId xmlns:p14="http://schemas.microsoft.com/office/powerpoint/2010/main" val="1918770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started this discussion</a:t>
            </a:r>
            <a:r>
              <a:rPr lang="en-US" baseline="0" dirty="0" smtClean="0"/>
              <a:t> with “what difference does it make.” It does make a difference, practically and conceptually, in these respects. It impacts…</a:t>
            </a:r>
          </a:p>
          <a:p>
            <a:r>
              <a:rPr lang="en-US" baseline="0" dirty="0" smtClean="0"/>
              <a:t>God is Who He says He is and did what He has revealed He did. I accept that possibility and I am willing to listen.</a:t>
            </a:r>
          </a:p>
          <a:p>
            <a:r>
              <a:rPr lang="en-US" baseline="0" dirty="0" smtClean="0"/>
              <a:t>This is a testimony to the organic interconnectedness of the Biblical message. Every facet is well integrated within a bigger picture.</a:t>
            </a:r>
            <a:endParaRPr lang="en-US" dirty="0"/>
          </a:p>
        </p:txBody>
      </p:sp>
      <p:sp>
        <p:nvSpPr>
          <p:cNvPr id="4" name="Slide Number Placeholder 3"/>
          <p:cNvSpPr>
            <a:spLocks noGrp="1"/>
          </p:cNvSpPr>
          <p:nvPr>
            <p:ph type="sldNum" sz="quarter" idx="10"/>
          </p:nvPr>
        </p:nvSpPr>
        <p:spPr/>
        <p:txBody>
          <a:bodyPr/>
          <a:lstStyle/>
          <a:p>
            <a:fld id="{67308E53-3E81-44A7-9DD9-8A26B579676A}" type="slidenum">
              <a:rPr lang="en-US" smtClean="0"/>
              <a:t>22</a:t>
            </a:fld>
            <a:endParaRPr lang="en-US"/>
          </a:p>
        </p:txBody>
      </p:sp>
    </p:spTree>
    <p:extLst>
      <p:ext uri="{BB962C8B-B14F-4D97-AF65-F5344CB8AC3E}">
        <p14:creationId xmlns:p14="http://schemas.microsoft.com/office/powerpoint/2010/main" val="262208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core of heavenly worship, at the center of the relationships between God and other beings in the cosmos lies this fundamental truth: everything exists and is sustained, including you and I, today, and our environment,</a:t>
            </a:r>
            <a:r>
              <a:rPr lang="en-US" baseline="0" dirty="0" smtClean="0"/>
              <a:t> because of the will of God.</a:t>
            </a:r>
            <a:endParaRPr lang="en-US" dirty="0"/>
          </a:p>
        </p:txBody>
      </p:sp>
      <p:sp>
        <p:nvSpPr>
          <p:cNvPr id="4" name="Slide Number Placeholder 3"/>
          <p:cNvSpPr>
            <a:spLocks noGrp="1"/>
          </p:cNvSpPr>
          <p:nvPr>
            <p:ph type="sldNum" sz="quarter" idx="10"/>
          </p:nvPr>
        </p:nvSpPr>
        <p:spPr/>
        <p:txBody>
          <a:bodyPr/>
          <a:lstStyle/>
          <a:p>
            <a:fld id="{67308E53-3E81-44A7-9DD9-8A26B579676A}" type="slidenum">
              <a:rPr lang="en-US" smtClean="0"/>
              <a:t>3</a:t>
            </a:fld>
            <a:endParaRPr lang="en-US"/>
          </a:p>
        </p:txBody>
      </p:sp>
    </p:spTree>
    <p:extLst>
      <p:ext uri="{BB962C8B-B14F-4D97-AF65-F5344CB8AC3E}">
        <p14:creationId xmlns:p14="http://schemas.microsoft.com/office/powerpoint/2010/main" val="13688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Seventh-day Adventists have embraced this truth. In fact, they have made it part of their mandate to proclaim</a:t>
            </a:r>
            <a:r>
              <a:rPr lang="en-US" baseline="0" dirty="0" smtClean="0"/>
              <a:t> it with a loud voice. To become a minster in the SDA church entails to embrace and deeply understand the beauty of this truth, with an unwavering commitment to reach out to those who do not share this understanding. </a:t>
            </a:r>
            <a:endParaRPr lang="en-US" dirty="0"/>
          </a:p>
        </p:txBody>
      </p:sp>
      <p:sp>
        <p:nvSpPr>
          <p:cNvPr id="4" name="Slide Number Placeholder 3"/>
          <p:cNvSpPr>
            <a:spLocks noGrp="1"/>
          </p:cNvSpPr>
          <p:nvPr>
            <p:ph type="sldNum" sz="quarter" idx="10"/>
          </p:nvPr>
        </p:nvSpPr>
        <p:spPr/>
        <p:txBody>
          <a:bodyPr/>
          <a:lstStyle/>
          <a:p>
            <a:fld id="{67308E53-3E81-44A7-9DD9-8A26B579676A}" type="slidenum">
              <a:rPr lang="en-US" smtClean="0"/>
              <a:t>4</a:t>
            </a:fld>
            <a:endParaRPr lang="en-US"/>
          </a:p>
        </p:txBody>
      </p:sp>
    </p:spTree>
    <p:extLst>
      <p:ext uri="{BB962C8B-B14F-4D97-AF65-F5344CB8AC3E}">
        <p14:creationId xmlns:p14="http://schemas.microsoft.com/office/powerpoint/2010/main" val="179283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it should not surprise us that SDAs have included this aspect in their constitutive doctrines. Considered so fundamental to who we are that it is stated in the fundamental beliefs. Most explicitly in FB6</a:t>
            </a:r>
          </a:p>
          <a:p>
            <a:r>
              <a:rPr lang="en-US" baseline="0" dirty="0" smtClean="0"/>
              <a:t>In essence, it is trying to convey that we believe God created the world recently, in six real days, literal not metaphorical. It does not take a stand about the age of the universe as a whole, but certainly about our system. You are certainly aware that nowadays in Christianity there are many advocates of different views of what it means that “God created,” particularly when it comes to time (over long time) and process (through biological evolution), the mainstream </a:t>
            </a:r>
            <a:r>
              <a:rPr lang="en-US" baseline="0" dirty="0" err="1" smtClean="0"/>
              <a:t>alterantive</a:t>
            </a:r>
            <a:r>
              <a:rPr lang="en-US" baseline="0" dirty="0" smtClean="0"/>
              <a:t> approach known as theistic evolution. It will be likely you will encounter it in your churches or in your readings.</a:t>
            </a:r>
          </a:p>
          <a:p>
            <a:r>
              <a:rPr lang="en-US" baseline="0" dirty="0" smtClean="0"/>
              <a:t>It is important then to ask the question of why. Why did the church feel the need to articulate this particular understanding. If I am a church member, why should I care? What difference does it make for my walk with God if He created this world in six days or over thousand or millions of years.</a:t>
            </a:r>
          </a:p>
          <a:p>
            <a:r>
              <a:rPr lang="en-US" baseline="0" dirty="0" smtClean="0"/>
              <a:t>Humbly sharing a point of view. My personal testimony of the value this understanding brings to my spiritual journey. The way that for me this notion is tied to the character of God and His way of acting in history.</a:t>
            </a:r>
            <a:endParaRPr lang="en-US" dirty="0"/>
          </a:p>
        </p:txBody>
      </p:sp>
      <p:sp>
        <p:nvSpPr>
          <p:cNvPr id="4" name="Slide Number Placeholder 3"/>
          <p:cNvSpPr>
            <a:spLocks noGrp="1"/>
          </p:cNvSpPr>
          <p:nvPr>
            <p:ph type="sldNum" sz="quarter" idx="10"/>
          </p:nvPr>
        </p:nvSpPr>
        <p:spPr/>
        <p:txBody>
          <a:bodyPr/>
          <a:lstStyle/>
          <a:p>
            <a:fld id="{67308E53-3E81-44A7-9DD9-8A26B579676A}" type="slidenum">
              <a:rPr lang="en-US" smtClean="0"/>
              <a:t>5</a:t>
            </a:fld>
            <a:endParaRPr lang="en-US"/>
          </a:p>
        </p:txBody>
      </p:sp>
    </p:spTree>
    <p:extLst>
      <p:ext uri="{BB962C8B-B14F-4D97-AF65-F5344CB8AC3E}">
        <p14:creationId xmlns:p14="http://schemas.microsoft.com/office/powerpoint/2010/main" val="1166882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aspect intrinsic to the structure of the six-day creation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08E53-3E81-44A7-9DD9-8A26B57967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7812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show that this parallelism is not simply a literary construction, there is in fact scientific value in the link between forming and filling, and in the list of elements presented antecedently to the days dedicated to the creation of living beings.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08E53-3E81-44A7-9DD9-8A26B57967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030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Examination, quality control. To know</a:t>
            </a:r>
            <a:r>
              <a:rPr lang="en-US" baseline="0" dirty="0" smtClean="0"/>
              <a:t> that something is good you need a standard, a model to compare what observed with what was planned. Not a casual looking but a real inspection.</a:t>
            </a:r>
            <a:br>
              <a:rPr lang="en-US" baseline="0" dirty="0" smtClean="0"/>
            </a:br>
            <a:r>
              <a:rPr lang="en-US" baseline="0" dirty="0" smtClean="0"/>
              <a:t>To know that something is completed requires a target, a “contract”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08E53-3E81-44A7-9DD9-8A26B57967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766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a:t>
            </a:r>
            <a:r>
              <a:rPr lang="en-US" baseline="0" dirty="0" smtClean="0"/>
              <a:t>, implementation, and examination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308E53-3E81-44A7-9DD9-8A26B579676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006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A05D406-5052-44DD-9CB9-A859ECD60C2C}" type="datetime1">
              <a:rPr lang="en-US" smtClean="0"/>
              <a:pPr/>
              <a:t>10/11/2020</a:t>
            </a:fld>
            <a:endParaRPr lang="en-US"/>
          </a:p>
        </p:txBody>
      </p:sp>
      <p:sp>
        <p:nvSpPr>
          <p:cNvPr id="8" name="Slide Number Placeholder 7"/>
          <p:cNvSpPr>
            <a:spLocks noGrp="1"/>
          </p:cNvSpPr>
          <p:nvPr>
            <p:ph type="sldNum" sz="quarter" idx="11"/>
          </p:nvPr>
        </p:nvSpPr>
        <p:spPr/>
        <p:txBody>
          <a:bodyPr/>
          <a:lstStyle/>
          <a:p>
            <a:fld id="{A76D3933-0A8D-425E-973D-ABFEF20EBDBB}" type="slidenum">
              <a:rPr lang="en-US" smtClean="0"/>
              <a:pPr/>
              <a:t>‹#›</a:t>
            </a:fld>
            <a:endParaRPr lang="en-US"/>
          </a:p>
        </p:txBody>
      </p:sp>
      <p:sp>
        <p:nvSpPr>
          <p:cNvPr id="9" name="Footer Placeholder 8"/>
          <p:cNvSpPr>
            <a:spLocks noGrp="1"/>
          </p:cNvSpPr>
          <p:nvPr>
            <p:ph type="ftr" sz="quarter" idx="12"/>
          </p:nvPr>
        </p:nvSpPr>
        <p:spPr/>
        <p:txBody>
          <a:bodyPr/>
          <a:lstStyle/>
          <a:p>
            <a:pPr>
              <a:defRPr/>
            </a:pPr>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12AEAC-BBC3-49CC-8EF1-DF91B91995C6}" type="datetime1">
              <a:rPr lang="en-US" smtClean="0"/>
              <a:pPr/>
              <a:t>10/11/2020</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0F3081-3B1F-4568-8134-A3172A4986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C06AB4-0361-44CA-AF1D-EAD944026E3C}" type="datetime1">
              <a:rPr lang="en-US" smtClean="0"/>
              <a:pPr/>
              <a:t>10/11/2020</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BC6C07-3911-417B-92AA-4659634BCB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EF20256-192E-4A80-BCDF-405DD4E4A4FA}" type="datetime1">
              <a:rPr lang="en-US" smtClean="0"/>
              <a:pPr/>
              <a:t>10/11/2020</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ED6E32-989B-4CDB-BCEC-06002C93A7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8941D3-D1F5-4302-91A3-4D3EA71CE6A1}" type="datetime1">
              <a:rPr lang="en-US" smtClean="0"/>
              <a:pPr/>
              <a:t>10/11/2020</a:t>
            </a:fld>
            <a:endParaRPr 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9B41DA-1EF2-415E-A3B2-BDBF02BC90CC}"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BD40B10-8618-4FFF-846F-277EC1A2BA8C}" type="datetime1">
              <a:rPr lang="en-US" smtClean="0"/>
              <a:pPr/>
              <a:t>10/11/2020</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AA764D-E89A-4826-BE81-2C4FECA88122}"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341FFBF-C853-45C1-8A4D-2FF9A4C273B4}" type="datetime1">
              <a:rPr lang="en-US" smtClean="0"/>
              <a:pPr/>
              <a:t>10/11/2020</a:t>
            </a:fld>
            <a:endParaRPr lang="en-US"/>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7F9162A-05D0-46CA-94FB-28B52D245340}"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300149-9B08-42D7-BFAB-150F4CBD6D55}" type="datetime1">
              <a:rPr lang="en-US" smtClean="0"/>
              <a:pPr/>
              <a:t>10/11/2020</a:t>
            </a:fld>
            <a:endParaRPr lang="en-US"/>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832D4D-BCBF-47CB-B03D-58CBA493BF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4018D-EF5B-4380-9E0C-0D1C4391D600}" type="datetime1">
              <a:rPr lang="en-US" smtClean="0"/>
              <a:pPr/>
              <a:t>10/11/2020</a:t>
            </a:fld>
            <a:endParaRPr lang="en-US"/>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EFB0B3F-139B-49C5-A381-2D2966A225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0AD5C-2D3C-4A75-9712-8A01E0A4CEC2}" type="datetime1">
              <a:rPr lang="en-US" smtClean="0"/>
              <a:pPr/>
              <a:t>10/11/2020</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CCD758C-F05A-4000-8EA7-B9DF305DA6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994DE8-9E70-49DE-94E8-DF6DC281693C}" type="datetime1">
              <a:rPr lang="en-US" smtClean="0"/>
              <a:pPr/>
              <a:t>10/11/2020</a:t>
            </a:fld>
            <a:endParaRPr 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0CB46-C968-4CF8-8973-4F695966C9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fontAlgn="base">
              <a:spcBef>
                <a:spcPct val="0"/>
              </a:spcBef>
              <a:spcAft>
                <a:spcPct val="0"/>
              </a:spcAft>
            </a:pPr>
            <a:fld id="{4D6F93E8-62C3-4D82-9182-7F64D4E81936}" type="datetime1">
              <a:rPr lang="en-US" smtClean="0">
                <a:ea typeface="ＭＳ Ｐゴシック" pitchFamily="34" charset="-128"/>
              </a:rPr>
              <a:pPr defTabSz="457200" fontAlgn="base">
                <a:spcBef>
                  <a:spcPct val="0"/>
                </a:spcBef>
                <a:spcAft>
                  <a:spcPct val="0"/>
                </a:spcAft>
              </a:pPr>
              <a:t>10/11/2020</a:t>
            </a:fld>
            <a:endParaRPr lang="en-US" smtClean="0">
              <a:ea typeface="ＭＳ Ｐゴシック" pitchFamily="34" charset="-128"/>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fontAlgn="base">
              <a:spcBef>
                <a:spcPct val="0"/>
              </a:spcBef>
              <a:spcAft>
                <a:spcPct val="0"/>
              </a:spcAft>
            </a:pPr>
            <a:fld id="{E5C793D3-9BC8-4A3E-8A92-50077A538387}"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7" name="Rectangle 6"/>
          <p:cNvSpPr/>
          <p:nvPr/>
        </p:nvSpPr>
        <p:spPr>
          <a:xfrm>
            <a:off x="838200" y="2514600"/>
            <a:ext cx="7620000" cy="2209800"/>
          </a:xfrm>
          <a:prstGeom prst="rect">
            <a:avLst/>
          </a:prstGeom>
          <a:solidFill>
            <a:schemeClr val="accent4">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3601"/>
            <a:ext cx="7772400" cy="2285999"/>
          </a:xfrm>
        </p:spPr>
        <p:txBody>
          <a:bodyPr/>
          <a:lstStyle/>
          <a:p>
            <a:r>
              <a:rPr lang="en-US" sz="3600" dirty="0" smtClean="0">
                <a:solidFill>
                  <a:schemeClr val="bg1"/>
                </a:solidFill>
              </a:rPr>
              <a:t>“In Six Days…”</a:t>
            </a:r>
            <a:br>
              <a:rPr lang="en-US" sz="3600" dirty="0" smtClean="0">
                <a:solidFill>
                  <a:schemeClr val="bg1"/>
                </a:solidFill>
              </a:rPr>
            </a:br>
            <a:r>
              <a:rPr lang="en-US" sz="3600" dirty="0" smtClean="0">
                <a:solidFill>
                  <a:schemeClr val="bg1"/>
                </a:solidFill>
              </a:rPr>
              <a:t> Sharing the beautiful message of creation week</a:t>
            </a:r>
            <a:endParaRPr lang="en-US" sz="3600" dirty="0"/>
          </a:p>
        </p:txBody>
      </p:sp>
      <p:sp>
        <p:nvSpPr>
          <p:cNvPr id="4" name="TextBox 3"/>
          <p:cNvSpPr txBox="1"/>
          <p:nvPr/>
        </p:nvSpPr>
        <p:spPr>
          <a:xfrm>
            <a:off x="838200" y="5638800"/>
            <a:ext cx="7620000" cy="577850"/>
          </a:xfrm>
          <a:prstGeom prst="rect">
            <a:avLst/>
          </a:prstGeom>
          <a:noFill/>
        </p:spPr>
        <p:txBody>
          <a:bodyPr wrap="square" rtlCol="0">
            <a:spAutoFit/>
          </a:bodyPr>
          <a:lstStyle/>
          <a:p>
            <a:pPr>
              <a:lnSpc>
                <a:spcPct val="150000"/>
              </a:lnSpc>
            </a:pPr>
            <a:r>
              <a:rPr lang="en-US" sz="2400" i="1" dirty="0" smtClean="0">
                <a:solidFill>
                  <a:schemeClr val="bg1"/>
                </a:solidFill>
              </a:rPr>
              <a:t>Ronny Nalin, Geoscience Research Institute</a:t>
            </a:r>
          </a:p>
        </p:txBody>
      </p:sp>
    </p:spTree>
    <p:extLst>
      <p:ext uri="{BB962C8B-B14F-4D97-AF65-F5344CB8AC3E}">
        <p14:creationId xmlns:p14="http://schemas.microsoft.com/office/powerpoint/2010/main" val="418407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44269"/>
            <a:ext cx="8229600" cy="584775"/>
          </a:xfrm>
          <a:prstGeom prst="rect">
            <a:avLst/>
          </a:prstGeom>
          <a:noFill/>
        </p:spPr>
        <p:txBody>
          <a:bodyPr wrap="square" rtlCol="0">
            <a:spAutoFit/>
          </a:bodyPr>
          <a:lstStyle/>
          <a:p>
            <a:pPr lvl="0" defTabSz="457200" fontAlgn="base">
              <a:spcBef>
                <a:spcPct val="0"/>
              </a:spcBef>
              <a:spcAft>
                <a:spcPct val="0"/>
              </a:spcAft>
            </a:pPr>
            <a:r>
              <a:rPr lang="en-US" sz="3200" dirty="0">
                <a:solidFill>
                  <a:prstClr val="white">
                    <a:lumMod val="85000"/>
                  </a:prstClr>
                </a:solidFill>
                <a:ea typeface="ＭＳ Ｐゴシック" pitchFamily="34" charset="-128"/>
              </a:rPr>
              <a:t>2</a:t>
            </a:r>
            <a:r>
              <a:rPr lang="en-US" sz="3200" dirty="0" smtClean="0">
                <a:solidFill>
                  <a:prstClr val="white">
                    <a:lumMod val="85000"/>
                  </a:prstClr>
                </a:solidFill>
                <a:ea typeface="ＭＳ Ｐゴシック" pitchFamily="34" charset="-128"/>
              </a:rPr>
              <a:t>) God’s direct involvement and power</a:t>
            </a:r>
            <a:endParaRPr lang="en-US" sz="3200" dirty="0">
              <a:solidFill>
                <a:prstClr val="white">
                  <a:lumMod val="85000"/>
                </a:prstClr>
              </a:solidFill>
              <a:ea typeface="ＭＳ Ｐゴシック" pitchFamily="34" charset="-128"/>
            </a:endParaRPr>
          </a:p>
        </p:txBody>
      </p:sp>
      <p:sp>
        <p:nvSpPr>
          <p:cNvPr id="8" name="TextBox 7"/>
          <p:cNvSpPr txBox="1"/>
          <p:nvPr/>
        </p:nvSpPr>
        <p:spPr>
          <a:xfrm>
            <a:off x="457200" y="1484293"/>
            <a:ext cx="8305800" cy="954107"/>
          </a:xfrm>
          <a:prstGeom prst="rect">
            <a:avLst/>
          </a:prstGeom>
          <a:noFill/>
        </p:spPr>
        <p:txBody>
          <a:bodyPr wrap="square" rtlCol="0">
            <a:spAutoFit/>
          </a:bodyPr>
          <a:lstStyle/>
          <a:p>
            <a:r>
              <a:rPr lang="en-US" sz="2800" i="1" dirty="0" smtClean="0">
                <a:solidFill>
                  <a:schemeClr val="bg1">
                    <a:lumMod val="85000"/>
                  </a:schemeClr>
                </a:solidFill>
              </a:rPr>
              <a:t>a) Verbs of action: created, said, divided, called, made, blessed</a:t>
            </a:r>
            <a:endParaRPr lang="en-US" sz="2800" i="1" dirty="0">
              <a:solidFill>
                <a:schemeClr val="bg1">
                  <a:lumMod val="85000"/>
                </a:schemeClr>
              </a:solidFill>
            </a:endParaRPr>
          </a:p>
        </p:txBody>
      </p:sp>
      <p:sp>
        <p:nvSpPr>
          <p:cNvPr id="2" name="TextBox 1"/>
          <p:cNvSpPr txBox="1"/>
          <p:nvPr/>
        </p:nvSpPr>
        <p:spPr>
          <a:xfrm>
            <a:off x="609600" y="5334000"/>
            <a:ext cx="8077200" cy="954107"/>
          </a:xfrm>
          <a:prstGeom prst="rect">
            <a:avLst/>
          </a:prstGeom>
          <a:noFill/>
        </p:spPr>
        <p:txBody>
          <a:bodyPr wrap="square" rtlCol="0">
            <a:spAutoFit/>
          </a:bodyPr>
          <a:lstStyle/>
          <a:p>
            <a:r>
              <a:rPr lang="en-US" sz="2800" i="1" dirty="0" smtClean="0">
                <a:solidFill>
                  <a:schemeClr val="bg1">
                    <a:lumMod val="85000"/>
                  </a:schemeClr>
                </a:solidFill>
              </a:rPr>
              <a:t>b) He spoke and it was done. </a:t>
            </a:r>
          </a:p>
          <a:p>
            <a:r>
              <a:rPr lang="en-US" sz="2800" i="1" dirty="0" smtClean="0">
                <a:solidFill>
                  <a:schemeClr val="bg1">
                    <a:lumMod val="85000"/>
                  </a:schemeClr>
                </a:solidFill>
              </a:rPr>
              <a:t>A </a:t>
            </a:r>
            <a:r>
              <a:rPr lang="en-US" sz="2800" i="1" dirty="0">
                <a:solidFill>
                  <a:schemeClr val="bg1">
                    <a:lumMod val="85000"/>
                  </a:schemeClr>
                </a:solidFill>
              </a:rPr>
              <a:t> </a:t>
            </a:r>
            <a:r>
              <a:rPr lang="en-US" sz="2800" i="1" dirty="0" smtClean="0">
                <a:solidFill>
                  <a:schemeClr val="bg1">
                    <a:lumMod val="85000"/>
                  </a:schemeClr>
                </a:solidFill>
              </a:rPr>
              <a:t>God infinitely greater than me. </a:t>
            </a:r>
            <a:endParaRPr lang="en-US" sz="2800" i="1" dirty="0">
              <a:solidFill>
                <a:schemeClr val="bg1">
                  <a:lumMod val="85000"/>
                </a:scheme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659" y="2667000"/>
            <a:ext cx="6459141" cy="2362200"/>
          </a:xfrm>
          <a:prstGeom prst="rect">
            <a:avLst/>
          </a:prstGeom>
        </p:spPr>
      </p:pic>
    </p:spTree>
    <p:extLst>
      <p:ext uri="{BB962C8B-B14F-4D97-AF65-F5344CB8AC3E}">
        <p14:creationId xmlns:p14="http://schemas.microsoft.com/office/powerpoint/2010/main" val="74862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8229600" cy="584775"/>
          </a:xfrm>
          <a:prstGeom prst="rect">
            <a:avLst/>
          </a:prstGeom>
          <a:noFill/>
        </p:spPr>
        <p:txBody>
          <a:bodyPr wrap="square" rtlCol="0">
            <a:spAutoFit/>
          </a:bodyPr>
          <a:lstStyle/>
          <a:p>
            <a:pPr lvl="0" defTabSz="457200" fontAlgn="base">
              <a:spcBef>
                <a:spcPct val="0"/>
              </a:spcBef>
              <a:spcAft>
                <a:spcPct val="0"/>
              </a:spcAft>
            </a:pPr>
            <a:r>
              <a:rPr lang="en-US" sz="3200" dirty="0" smtClean="0">
                <a:solidFill>
                  <a:prstClr val="white">
                    <a:lumMod val="85000"/>
                  </a:prstClr>
                </a:solidFill>
                <a:ea typeface="ＭＳ Ｐゴシック" pitchFamily="34" charset="-128"/>
              </a:rPr>
              <a:t>3) Discontinuities and structure</a:t>
            </a:r>
            <a:endParaRPr lang="en-US" sz="3200" dirty="0">
              <a:solidFill>
                <a:prstClr val="white">
                  <a:lumMod val="85000"/>
                </a:prstClr>
              </a:solidFill>
              <a:ea typeface="ＭＳ Ｐゴシック" pitchFamily="34" charset="-128"/>
            </a:endParaRPr>
          </a:p>
        </p:txBody>
      </p:sp>
      <p:sp>
        <p:nvSpPr>
          <p:cNvPr id="8" name="TextBox 7"/>
          <p:cNvSpPr txBox="1"/>
          <p:nvPr/>
        </p:nvSpPr>
        <p:spPr>
          <a:xfrm>
            <a:off x="457200" y="1319748"/>
            <a:ext cx="4953000" cy="3785652"/>
          </a:xfrm>
          <a:prstGeom prst="rect">
            <a:avLst/>
          </a:prstGeom>
          <a:noFill/>
        </p:spPr>
        <p:txBody>
          <a:bodyPr wrap="square" rtlCol="0">
            <a:spAutoFit/>
          </a:bodyPr>
          <a:lstStyle/>
          <a:p>
            <a:pPr marL="342900" indent="-342900">
              <a:buFontTx/>
              <a:buChar char="-"/>
            </a:pPr>
            <a:r>
              <a:rPr lang="en-US" sz="2400" i="1" dirty="0" smtClean="0">
                <a:solidFill>
                  <a:schemeClr val="bg1">
                    <a:lumMod val="85000"/>
                  </a:schemeClr>
                </a:solidFill>
              </a:rPr>
              <a:t>“According to its kind” </a:t>
            </a:r>
            <a:br>
              <a:rPr lang="en-US" sz="2400" i="1" dirty="0" smtClean="0">
                <a:solidFill>
                  <a:schemeClr val="bg1">
                    <a:lumMod val="85000"/>
                  </a:schemeClr>
                </a:solidFill>
              </a:rPr>
            </a:br>
            <a:r>
              <a:rPr lang="en-US" sz="2400" i="1" dirty="0" smtClean="0">
                <a:solidFill>
                  <a:schemeClr val="bg1">
                    <a:lumMod val="85000"/>
                  </a:schemeClr>
                </a:solidFill>
              </a:rPr>
              <a:t>(grass, herb with seed, tree with fruit , creatures of the sea, creatures of the air, creatures of the land)</a:t>
            </a:r>
          </a:p>
          <a:p>
            <a:pPr marL="342900" indent="-342900">
              <a:buFontTx/>
              <a:buChar char="-"/>
            </a:pPr>
            <a:r>
              <a:rPr lang="en-US" sz="2400" i="1" dirty="0" smtClean="0">
                <a:solidFill>
                  <a:schemeClr val="bg1">
                    <a:lumMod val="85000"/>
                  </a:schemeClr>
                </a:solidFill>
              </a:rPr>
              <a:t>“Have </a:t>
            </a:r>
            <a:r>
              <a:rPr lang="en-US" sz="2400" i="1" dirty="0">
                <a:solidFill>
                  <a:schemeClr val="bg1">
                    <a:lumMod val="85000"/>
                  </a:schemeClr>
                </a:solidFill>
              </a:rPr>
              <a:t>dominion over the fish of the sea, over the birds of the air, and over every living thing that moves on the </a:t>
            </a:r>
            <a:r>
              <a:rPr lang="en-US" sz="2400" i="1" dirty="0" smtClean="0">
                <a:solidFill>
                  <a:schemeClr val="bg1">
                    <a:lumMod val="85000"/>
                  </a:schemeClr>
                </a:solidFill>
              </a:rPr>
              <a:t>earth”</a:t>
            </a:r>
          </a:p>
          <a:p>
            <a:pPr marL="342900" indent="-342900">
              <a:buFontTx/>
              <a:buChar char="-"/>
            </a:pPr>
            <a:r>
              <a:rPr lang="en-US" sz="2400" i="1" dirty="0" smtClean="0">
                <a:solidFill>
                  <a:schemeClr val="bg1">
                    <a:lumMod val="85000"/>
                  </a:schemeClr>
                </a:solidFill>
              </a:rPr>
              <a:t>“to </a:t>
            </a:r>
            <a:r>
              <a:rPr lang="en-US" sz="2400" i="1" dirty="0">
                <a:solidFill>
                  <a:schemeClr val="bg1">
                    <a:lumMod val="85000"/>
                  </a:schemeClr>
                </a:solidFill>
              </a:rPr>
              <a:t>you it shall be for </a:t>
            </a:r>
            <a:r>
              <a:rPr lang="en-US" sz="2400" i="1" dirty="0" smtClean="0">
                <a:solidFill>
                  <a:schemeClr val="bg1">
                    <a:lumMod val="85000"/>
                  </a:schemeClr>
                </a:solidFill>
              </a:rPr>
              <a:t>food”</a:t>
            </a:r>
            <a:endParaRPr lang="en-US" sz="2400" i="1" dirty="0">
              <a:solidFill>
                <a:schemeClr val="bg1">
                  <a:lumMod val="85000"/>
                </a:scheme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1303" y="1499681"/>
            <a:ext cx="3057897" cy="2763054"/>
          </a:xfrm>
          <a:prstGeom prst="rect">
            <a:avLst/>
          </a:prstGeom>
        </p:spPr>
      </p:pic>
      <p:sp>
        <p:nvSpPr>
          <p:cNvPr id="9" name="Rectangle 8"/>
          <p:cNvSpPr/>
          <p:nvPr/>
        </p:nvSpPr>
        <p:spPr>
          <a:xfrm>
            <a:off x="5781302" y="4262735"/>
            <a:ext cx="3057897" cy="461665"/>
          </a:xfrm>
          <a:prstGeom prst="rect">
            <a:avLst/>
          </a:prstGeom>
        </p:spPr>
        <p:txBody>
          <a:bodyPr wrap="square">
            <a:spAutoFit/>
          </a:bodyPr>
          <a:lstStyle/>
          <a:p>
            <a:r>
              <a:rPr lang="en-US" sz="1200" dirty="0">
                <a:solidFill>
                  <a:schemeClr val="bg1">
                    <a:lumMod val="85000"/>
                  </a:schemeClr>
                </a:solidFill>
              </a:rPr>
              <a:t>http://www.sxc.hu/browse.phtml?f=view&amp;id=958410</a:t>
            </a:r>
          </a:p>
        </p:txBody>
      </p:sp>
      <p:sp>
        <p:nvSpPr>
          <p:cNvPr id="2" name="TextBox 1"/>
          <p:cNvSpPr txBox="1"/>
          <p:nvPr/>
        </p:nvSpPr>
        <p:spPr>
          <a:xfrm>
            <a:off x="457200" y="5334000"/>
            <a:ext cx="8458200" cy="1384995"/>
          </a:xfrm>
          <a:prstGeom prst="rect">
            <a:avLst/>
          </a:prstGeom>
          <a:noFill/>
        </p:spPr>
        <p:txBody>
          <a:bodyPr wrap="square" rtlCol="0">
            <a:spAutoFit/>
          </a:bodyPr>
          <a:lstStyle/>
          <a:p>
            <a:pPr marL="342900" indent="-342900">
              <a:lnSpc>
                <a:spcPct val="150000"/>
              </a:lnSpc>
              <a:buAutoNum type="alphaLcParenR"/>
            </a:pPr>
            <a:r>
              <a:rPr lang="en-US" sz="2800" dirty="0" smtClean="0">
                <a:solidFill>
                  <a:prstClr val="white">
                    <a:lumMod val="85000"/>
                  </a:prstClr>
                </a:solidFill>
                <a:ea typeface="ＭＳ Ｐゴシック" pitchFamily="34" charset="-128"/>
              </a:rPr>
              <a:t> Value of </a:t>
            </a:r>
            <a:r>
              <a:rPr lang="en-US" sz="2800" dirty="0">
                <a:solidFill>
                  <a:prstClr val="white">
                    <a:lumMod val="85000"/>
                  </a:prstClr>
                </a:solidFill>
                <a:ea typeface="ＭＳ Ｐゴシック" pitchFamily="34" charset="-128"/>
              </a:rPr>
              <a:t>humans</a:t>
            </a:r>
          </a:p>
          <a:p>
            <a:pPr marL="342900" indent="-342900">
              <a:lnSpc>
                <a:spcPct val="150000"/>
              </a:lnSpc>
              <a:buAutoNum type="alphaLcParenR"/>
            </a:pPr>
            <a:r>
              <a:rPr lang="en-US" sz="2800" dirty="0" smtClean="0">
                <a:solidFill>
                  <a:prstClr val="white">
                    <a:lumMod val="85000"/>
                  </a:prstClr>
                </a:solidFill>
                <a:ea typeface="ＭＳ Ｐゴシック" pitchFamily="34" charset="-128"/>
              </a:rPr>
              <a:t> Stewardship </a:t>
            </a:r>
            <a:r>
              <a:rPr lang="en-US" sz="2800" dirty="0">
                <a:solidFill>
                  <a:prstClr val="white">
                    <a:lumMod val="85000"/>
                  </a:prstClr>
                </a:solidFill>
                <a:ea typeface="ＭＳ Ｐゴシック" pitchFamily="34" charset="-128"/>
              </a:rPr>
              <a:t>of interdependent, ordered system</a:t>
            </a:r>
          </a:p>
        </p:txBody>
      </p:sp>
    </p:spTree>
    <p:extLst>
      <p:ext uri="{BB962C8B-B14F-4D97-AF65-F5344CB8AC3E}">
        <p14:creationId xmlns:p14="http://schemas.microsoft.com/office/powerpoint/2010/main" val="108213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229600" cy="584775"/>
          </a:xfrm>
          <a:prstGeom prst="rect">
            <a:avLst/>
          </a:prstGeom>
          <a:noFill/>
        </p:spPr>
        <p:txBody>
          <a:bodyPr wrap="square" rtlCol="0">
            <a:spAutoFit/>
          </a:bodyPr>
          <a:lstStyle/>
          <a:p>
            <a:pPr lvl="0" defTabSz="457200" fontAlgn="base">
              <a:spcBef>
                <a:spcPct val="0"/>
              </a:spcBef>
              <a:spcAft>
                <a:spcPct val="0"/>
              </a:spcAft>
            </a:pPr>
            <a:r>
              <a:rPr lang="en-US" sz="3200" dirty="0">
                <a:solidFill>
                  <a:prstClr val="white">
                    <a:lumMod val="85000"/>
                  </a:prstClr>
                </a:solidFill>
                <a:ea typeface="ＭＳ Ｐゴシック" pitchFamily="34" charset="-128"/>
              </a:rPr>
              <a:t>4</a:t>
            </a:r>
            <a:r>
              <a:rPr lang="en-US" sz="3200" dirty="0" smtClean="0">
                <a:solidFill>
                  <a:prstClr val="white">
                    <a:lumMod val="85000"/>
                  </a:prstClr>
                </a:solidFill>
                <a:ea typeface="ＭＳ Ｐゴシック" pitchFamily="34" charset="-128"/>
              </a:rPr>
              <a:t>) “Very good” and “Not yet”</a:t>
            </a:r>
            <a:endParaRPr lang="en-US" sz="3200" dirty="0">
              <a:solidFill>
                <a:prstClr val="white">
                  <a:lumMod val="85000"/>
                </a:prstClr>
              </a:solidFill>
              <a:ea typeface="ＭＳ Ｐゴシック" pitchFamily="34" charset="-128"/>
            </a:endParaRPr>
          </a:p>
        </p:txBody>
      </p:sp>
      <p:sp>
        <p:nvSpPr>
          <p:cNvPr id="8" name="TextBox 7"/>
          <p:cNvSpPr txBox="1"/>
          <p:nvPr/>
        </p:nvSpPr>
        <p:spPr>
          <a:xfrm>
            <a:off x="457200" y="1357729"/>
            <a:ext cx="6019800" cy="4585871"/>
          </a:xfrm>
          <a:prstGeom prst="rect">
            <a:avLst/>
          </a:prstGeom>
          <a:noFill/>
        </p:spPr>
        <p:txBody>
          <a:bodyPr wrap="square" rtlCol="0">
            <a:spAutoFit/>
          </a:bodyPr>
          <a:lstStyle/>
          <a:p>
            <a:pPr marL="342900" indent="-342900">
              <a:buFontTx/>
              <a:buChar char="-"/>
            </a:pPr>
            <a:r>
              <a:rPr lang="en-US" sz="2400" i="1" dirty="0" smtClean="0">
                <a:solidFill>
                  <a:schemeClr val="bg1">
                    <a:lumMod val="85000"/>
                  </a:schemeClr>
                </a:solidFill>
              </a:rPr>
              <a:t>Affirmation of the goodness and completeness of creation (7 “it was good”) organic and inorganic, in its individual components and as a whole</a:t>
            </a:r>
          </a:p>
          <a:p>
            <a:pPr marL="342900" indent="-342900">
              <a:buFontTx/>
              <a:buChar char="-"/>
            </a:pPr>
            <a:endParaRPr lang="en-US" sz="2400" i="1" dirty="0">
              <a:solidFill>
                <a:schemeClr val="bg1">
                  <a:lumMod val="85000"/>
                </a:schemeClr>
              </a:solidFill>
            </a:endParaRPr>
          </a:p>
          <a:p>
            <a:pPr marL="342900" indent="-342900">
              <a:buFontTx/>
              <a:buChar char="-"/>
            </a:pPr>
            <a:r>
              <a:rPr lang="en-US" sz="2400" i="1" dirty="0" smtClean="0">
                <a:solidFill>
                  <a:schemeClr val="bg1">
                    <a:lumMod val="85000"/>
                  </a:schemeClr>
                </a:solidFill>
              </a:rPr>
              <a:t>Account of creation contrasted in </a:t>
            </a:r>
            <a:r>
              <a:rPr lang="en-US" sz="2400" i="1" dirty="0" err="1" smtClean="0">
                <a:solidFill>
                  <a:schemeClr val="bg1">
                    <a:lumMod val="85000"/>
                  </a:schemeClr>
                </a:solidFill>
              </a:rPr>
              <a:t>Gn</a:t>
            </a:r>
            <a:r>
              <a:rPr lang="en-US" sz="2400" i="1" dirty="0" smtClean="0">
                <a:solidFill>
                  <a:schemeClr val="bg1">
                    <a:lumMod val="85000"/>
                  </a:schemeClr>
                </a:solidFill>
              </a:rPr>
              <a:t> 2:5 with what is to come with sin (“not” and “not yet”) </a:t>
            </a:r>
          </a:p>
          <a:p>
            <a:pPr marL="342900" indent="-342900">
              <a:buFontTx/>
              <a:buChar char="-"/>
            </a:pPr>
            <a:r>
              <a:rPr lang="en-US" sz="2000" dirty="0" smtClean="0">
                <a:solidFill>
                  <a:schemeClr val="bg1">
                    <a:lumMod val="85000"/>
                  </a:schemeClr>
                </a:solidFill>
              </a:rPr>
              <a:t>“Now </a:t>
            </a:r>
            <a:r>
              <a:rPr lang="en-US" sz="2000" dirty="0">
                <a:solidFill>
                  <a:srgbClr val="FFFF00"/>
                </a:solidFill>
              </a:rPr>
              <a:t>no</a:t>
            </a:r>
            <a:r>
              <a:rPr lang="en-US" sz="2000" dirty="0">
                <a:solidFill>
                  <a:schemeClr val="bg1">
                    <a:lumMod val="85000"/>
                  </a:schemeClr>
                </a:solidFill>
              </a:rPr>
              <a:t> shrub had </a:t>
            </a:r>
            <a:r>
              <a:rPr lang="en-US" sz="2000" dirty="0">
                <a:solidFill>
                  <a:srgbClr val="FFFF00"/>
                </a:solidFill>
              </a:rPr>
              <a:t>yet</a:t>
            </a:r>
            <a:r>
              <a:rPr lang="en-US" sz="2000" dirty="0">
                <a:solidFill>
                  <a:schemeClr val="bg1">
                    <a:lumMod val="85000"/>
                  </a:schemeClr>
                </a:solidFill>
              </a:rPr>
              <a:t> appeared on the </a:t>
            </a:r>
            <a:r>
              <a:rPr lang="en-US" sz="2000" dirty="0" smtClean="0">
                <a:solidFill>
                  <a:schemeClr val="bg1">
                    <a:lumMod val="85000"/>
                  </a:schemeClr>
                </a:solidFill>
              </a:rPr>
              <a:t>earth </a:t>
            </a:r>
            <a:r>
              <a:rPr lang="en-US" sz="2000" dirty="0">
                <a:solidFill>
                  <a:schemeClr val="bg1">
                    <a:lumMod val="85000"/>
                  </a:schemeClr>
                </a:solidFill>
              </a:rPr>
              <a:t>and </a:t>
            </a:r>
            <a:r>
              <a:rPr lang="en-US" sz="2000" dirty="0">
                <a:solidFill>
                  <a:srgbClr val="FFFF00"/>
                </a:solidFill>
              </a:rPr>
              <a:t>no</a:t>
            </a:r>
            <a:r>
              <a:rPr lang="en-US" sz="2000" dirty="0">
                <a:solidFill>
                  <a:schemeClr val="bg1">
                    <a:lumMod val="85000"/>
                  </a:schemeClr>
                </a:solidFill>
              </a:rPr>
              <a:t> plant </a:t>
            </a:r>
            <a:r>
              <a:rPr lang="en-US" sz="2000" dirty="0" smtClean="0">
                <a:solidFill>
                  <a:schemeClr val="bg1">
                    <a:lumMod val="85000"/>
                  </a:schemeClr>
                </a:solidFill>
              </a:rPr>
              <a:t>of the field had </a:t>
            </a:r>
            <a:r>
              <a:rPr lang="en-US" sz="2000" dirty="0">
                <a:solidFill>
                  <a:srgbClr val="FFFF00"/>
                </a:solidFill>
              </a:rPr>
              <a:t>yet</a:t>
            </a:r>
            <a:r>
              <a:rPr lang="en-US" sz="2000" dirty="0">
                <a:solidFill>
                  <a:schemeClr val="bg1">
                    <a:lumMod val="85000"/>
                  </a:schemeClr>
                </a:solidFill>
              </a:rPr>
              <a:t> sprung up, for the LORD God had </a:t>
            </a:r>
            <a:r>
              <a:rPr lang="en-US" sz="2000" dirty="0">
                <a:solidFill>
                  <a:srgbClr val="FFFF00"/>
                </a:solidFill>
              </a:rPr>
              <a:t>not</a:t>
            </a:r>
            <a:r>
              <a:rPr lang="en-US" sz="2000" dirty="0">
                <a:solidFill>
                  <a:schemeClr val="bg1">
                    <a:lumMod val="85000"/>
                  </a:schemeClr>
                </a:solidFill>
              </a:rPr>
              <a:t> sent rain on the earth and there was </a:t>
            </a:r>
            <a:r>
              <a:rPr lang="en-US" sz="2000" dirty="0">
                <a:solidFill>
                  <a:srgbClr val="FFFF00"/>
                </a:solidFill>
              </a:rPr>
              <a:t>no</a:t>
            </a:r>
            <a:r>
              <a:rPr lang="en-US" sz="2000" dirty="0">
                <a:solidFill>
                  <a:schemeClr val="bg1">
                    <a:lumMod val="85000"/>
                  </a:schemeClr>
                </a:solidFill>
              </a:rPr>
              <a:t> one to work the </a:t>
            </a:r>
            <a:r>
              <a:rPr lang="en-US" sz="2000" dirty="0" smtClean="0">
                <a:solidFill>
                  <a:schemeClr val="bg1">
                    <a:lumMod val="85000"/>
                  </a:schemeClr>
                </a:solidFill>
              </a:rPr>
              <a:t>ground” (Gn. 2:5)</a:t>
            </a:r>
            <a:endParaRPr lang="en-US" sz="2000" i="1" dirty="0" smtClean="0">
              <a:solidFill>
                <a:schemeClr val="bg1">
                  <a:lumMod val="85000"/>
                </a:schemeClr>
              </a:solidFill>
            </a:endParaRPr>
          </a:p>
        </p:txBody>
      </p:sp>
      <p:sp>
        <p:nvSpPr>
          <p:cNvPr id="9" name="Rectangle 8"/>
          <p:cNvSpPr/>
          <p:nvPr/>
        </p:nvSpPr>
        <p:spPr>
          <a:xfrm>
            <a:off x="6553200" y="3505200"/>
            <a:ext cx="2381250" cy="461665"/>
          </a:xfrm>
          <a:prstGeom prst="rect">
            <a:avLst/>
          </a:prstGeom>
        </p:spPr>
        <p:txBody>
          <a:bodyPr wrap="square">
            <a:spAutoFit/>
          </a:bodyPr>
          <a:lstStyle/>
          <a:p>
            <a:r>
              <a:rPr lang="en-US" sz="1200" dirty="0">
                <a:solidFill>
                  <a:schemeClr val="bg1">
                    <a:lumMod val="85000"/>
                  </a:schemeClr>
                </a:solidFill>
              </a:rPr>
              <a:t>http://www.openclipart.org/detail/10940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143000"/>
            <a:ext cx="2381250" cy="2381250"/>
          </a:xfrm>
          <a:prstGeom prst="rect">
            <a:avLst/>
          </a:prstGeom>
        </p:spPr>
      </p:pic>
    </p:spTree>
    <p:extLst>
      <p:ext uri="{BB962C8B-B14F-4D97-AF65-F5344CB8AC3E}">
        <p14:creationId xmlns:p14="http://schemas.microsoft.com/office/powerpoint/2010/main" val="97417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229600" cy="584775"/>
          </a:xfrm>
          <a:prstGeom prst="rect">
            <a:avLst/>
          </a:prstGeom>
          <a:noFill/>
        </p:spPr>
        <p:txBody>
          <a:bodyPr wrap="square" rtlCol="0">
            <a:spAutoFit/>
          </a:bodyPr>
          <a:lstStyle/>
          <a:p>
            <a:pPr lvl="0" defTabSz="457200" fontAlgn="base">
              <a:spcBef>
                <a:spcPct val="0"/>
              </a:spcBef>
              <a:spcAft>
                <a:spcPct val="0"/>
              </a:spcAft>
            </a:pPr>
            <a:r>
              <a:rPr lang="en-US" sz="3200" dirty="0">
                <a:solidFill>
                  <a:prstClr val="white">
                    <a:lumMod val="85000"/>
                  </a:prstClr>
                </a:solidFill>
                <a:ea typeface="ＭＳ Ｐゴシック" pitchFamily="34" charset="-128"/>
              </a:rPr>
              <a:t>4</a:t>
            </a:r>
            <a:r>
              <a:rPr lang="en-US" sz="3200" dirty="0" smtClean="0">
                <a:solidFill>
                  <a:prstClr val="white">
                    <a:lumMod val="85000"/>
                  </a:prstClr>
                </a:solidFill>
                <a:ea typeface="ＭＳ Ｐゴシック" pitchFamily="34" charset="-128"/>
              </a:rPr>
              <a:t>) “Very good” and “Not yet”</a:t>
            </a:r>
            <a:endParaRPr lang="en-US" sz="3200" dirty="0">
              <a:solidFill>
                <a:prstClr val="white">
                  <a:lumMod val="85000"/>
                </a:prstClr>
              </a:solidFill>
              <a:ea typeface="ＭＳ Ｐゴシック" pitchFamily="34" charset="-128"/>
            </a:endParaRPr>
          </a:p>
        </p:txBody>
      </p:sp>
      <p:sp>
        <p:nvSpPr>
          <p:cNvPr id="9" name="Rectangle 8"/>
          <p:cNvSpPr/>
          <p:nvPr/>
        </p:nvSpPr>
        <p:spPr>
          <a:xfrm>
            <a:off x="6477000" y="4034135"/>
            <a:ext cx="2381250" cy="461665"/>
          </a:xfrm>
          <a:prstGeom prst="rect">
            <a:avLst/>
          </a:prstGeom>
        </p:spPr>
        <p:txBody>
          <a:bodyPr wrap="square">
            <a:spAutoFit/>
          </a:bodyPr>
          <a:lstStyle/>
          <a:p>
            <a:r>
              <a:rPr lang="en-US" sz="1200" dirty="0">
                <a:solidFill>
                  <a:schemeClr val="bg1">
                    <a:lumMod val="85000"/>
                  </a:schemeClr>
                </a:solidFill>
              </a:rPr>
              <a:t>http://www.openclipart.org/detail/10940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671935"/>
            <a:ext cx="2381250" cy="2381250"/>
          </a:xfrm>
          <a:prstGeom prst="rect">
            <a:avLst/>
          </a:prstGeom>
        </p:spPr>
      </p:pic>
      <p:sp>
        <p:nvSpPr>
          <p:cNvPr id="4" name="TextBox 3"/>
          <p:cNvSpPr txBox="1"/>
          <p:nvPr/>
        </p:nvSpPr>
        <p:spPr>
          <a:xfrm>
            <a:off x="609600" y="1791772"/>
            <a:ext cx="5562600" cy="3539430"/>
          </a:xfrm>
          <a:prstGeom prst="rect">
            <a:avLst/>
          </a:prstGeom>
          <a:noFill/>
        </p:spPr>
        <p:txBody>
          <a:bodyPr wrap="square" rtlCol="0">
            <a:spAutoFit/>
          </a:bodyPr>
          <a:lstStyle/>
          <a:p>
            <a:pPr marL="342900" indent="-342900">
              <a:buAutoNum type="alphaLcParenR"/>
            </a:pPr>
            <a:r>
              <a:rPr lang="en-US" sz="3200" dirty="0" smtClean="0">
                <a:solidFill>
                  <a:schemeClr val="bg1">
                    <a:lumMod val="85000"/>
                  </a:schemeClr>
                </a:solidFill>
              </a:rPr>
              <a:t> A </a:t>
            </a:r>
            <a:r>
              <a:rPr lang="en-US" sz="3200" dirty="0">
                <a:solidFill>
                  <a:schemeClr val="bg1">
                    <a:lumMod val="85000"/>
                  </a:schemeClr>
                </a:solidFill>
              </a:rPr>
              <a:t>major </a:t>
            </a:r>
            <a:r>
              <a:rPr lang="en-US" sz="3200" dirty="0" smtClean="0">
                <a:solidFill>
                  <a:schemeClr val="bg1">
                    <a:lumMod val="85000"/>
                  </a:schemeClr>
                </a:solidFill>
              </a:rPr>
              <a:t>discontinuity</a:t>
            </a:r>
            <a:br>
              <a:rPr lang="en-US" sz="3200" dirty="0" smtClean="0">
                <a:solidFill>
                  <a:schemeClr val="bg1">
                    <a:lumMod val="85000"/>
                  </a:schemeClr>
                </a:solidFill>
              </a:rPr>
            </a:br>
            <a:endParaRPr lang="en-US" sz="3200" dirty="0">
              <a:solidFill>
                <a:schemeClr val="bg1">
                  <a:lumMod val="85000"/>
                </a:schemeClr>
              </a:solidFill>
            </a:endParaRPr>
          </a:p>
          <a:p>
            <a:pPr marL="342900" indent="-342900">
              <a:buAutoNum type="alphaLcParenR"/>
            </a:pPr>
            <a:r>
              <a:rPr lang="en-US" sz="3200" dirty="0" smtClean="0">
                <a:solidFill>
                  <a:schemeClr val="bg1">
                    <a:lumMod val="85000"/>
                  </a:schemeClr>
                </a:solidFill>
              </a:rPr>
              <a:t> A present worst state </a:t>
            </a:r>
            <a:r>
              <a:rPr lang="en-US" sz="3200" dirty="0">
                <a:solidFill>
                  <a:schemeClr val="bg1">
                    <a:lumMod val="85000"/>
                  </a:schemeClr>
                </a:solidFill>
              </a:rPr>
              <a:t>of </a:t>
            </a:r>
            <a:r>
              <a:rPr lang="en-US" sz="3200" dirty="0" smtClean="0">
                <a:solidFill>
                  <a:schemeClr val="bg1">
                    <a:lumMod val="85000"/>
                  </a:schemeClr>
                </a:solidFill>
              </a:rPr>
              <a:t>things</a:t>
            </a:r>
            <a:br>
              <a:rPr lang="en-US" sz="3200" dirty="0" smtClean="0">
                <a:solidFill>
                  <a:schemeClr val="bg1">
                    <a:lumMod val="85000"/>
                  </a:schemeClr>
                </a:solidFill>
              </a:rPr>
            </a:br>
            <a:endParaRPr lang="en-US" sz="3200" dirty="0" smtClean="0">
              <a:solidFill>
                <a:schemeClr val="bg1">
                  <a:lumMod val="85000"/>
                </a:schemeClr>
              </a:solidFill>
            </a:endParaRPr>
          </a:p>
          <a:p>
            <a:r>
              <a:rPr lang="en-US" sz="3200" i="1" dirty="0" smtClean="0">
                <a:solidFill>
                  <a:schemeClr val="bg1">
                    <a:lumMod val="85000"/>
                  </a:schemeClr>
                </a:solidFill>
              </a:rPr>
              <a:t>Implications for discussion on evil in nature</a:t>
            </a:r>
            <a:endParaRPr lang="en-US" sz="3200" i="1" dirty="0">
              <a:solidFill>
                <a:schemeClr val="bg1">
                  <a:lumMod val="85000"/>
                </a:schemeClr>
              </a:solidFill>
            </a:endParaRPr>
          </a:p>
        </p:txBody>
      </p:sp>
    </p:spTree>
    <p:extLst>
      <p:ext uri="{BB962C8B-B14F-4D97-AF65-F5344CB8AC3E}">
        <p14:creationId xmlns:p14="http://schemas.microsoft.com/office/powerpoint/2010/main" val="36684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81000"/>
            <a:ext cx="8229600" cy="646331"/>
          </a:xfrm>
          <a:prstGeom prst="rect">
            <a:avLst/>
          </a:prstGeom>
          <a:noFill/>
        </p:spPr>
        <p:txBody>
          <a:bodyPr wrap="square" rtlCol="0">
            <a:spAutoFit/>
          </a:bodyPr>
          <a:lstStyle/>
          <a:p>
            <a:pPr lvl="0" defTabSz="457200" fontAlgn="base">
              <a:spcBef>
                <a:spcPct val="0"/>
              </a:spcBef>
              <a:spcAft>
                <a:spcPct val="0"/>
              </a:spcAft>
            </a:pPr>
            <a:r>
              <a:rPr lang="en-US" sz="3600" dirty="0" smtClean="0">
                <a:solidFill>
                  <a:prstClr val="white">
                    <a:lumMod val="85000"/>
                  </a:prstClr>
                </a:solidFill>
                <a:ea typeface="ＭＳ Ｐゴシック" pitchFamily="34" charset="-128"/>
              </a:rPr>
              <a:t>Theistic Evolution: An Alternative Model</a:t>
            </a:r>
            <a:endParaRPr lang="en-US" sz="3600" dirty="0">
              <a:solidFill>
                <a:prstClr val="white">
                  <a:lumMod val="85000"/>
                </a:prstClr>
              </a:solidFill>
              <a:ea typeface="ＭＳ Ｐゴシック" pitchFamily="34" charset="-128"/>
            </a:endParaRPr>
          </a:p>
        </p:txBody>
      </p:sp>
      <p:sp>
        <p:nvSpPr>
          <p:cNvPr id="8" name="TextBox 7"/>
          <p:cNvSpPr txBox="1"/>
          <p:nvPr/>
        </p:nvSpPr>
        <p:spPr>
          <a:xfrm>
            <a:off x="457200" y="1295400"/>
            <a:ext cx="8153400" cy="2246769"/>
          </a:xfrm>
          <a:prstGeom prst="rect">
            <a:avLst/>
          </a:prstGeom>
          <a:noFill/>
        </p:spPr>
        <p:txBody>
          <a:bodyPr wrap="square" rtlCol="0">
            <a:spAutoFit/>
          </a:bodyPr>
          <a:lstStyle/>
          <a:p>
            <a:pPr marL="342900" indent="-342900">
              <a:buFontTx/>
              <a:buChar char="-"/>
            </a:pPr>
            <a:r>
              <a:rPr lang="en-US" sz="2800" i="1" dirty="0">
                <a:solidFill>
                  <a:schemeClr val="bg1">
                    <a:lumMod val="85000"/>
                  </a:schemeClr>
                </a:solidFill>
              </a:rPr>
              <a:t>“Attempt to maintain Christian teaching about God’s involvement in 'salvation history' without resorting to account of supernatural intervention in the natural order.”		</a:t>
            </a:r>
            <a:r>
              <a:rPr lang="en-US" sz="2800" i="1" dirty="0" smtClean="0">
                <a:solidFill>
                  <a:schemeClr val="bg1">
                    <a:lumMod val="85000"/>
                  </a:schemeClr>
                </a:solidFill>
              </a:rPr>
              <a:t>N</a:t>
            </a:r>
            <a:r>
              <a:rPr lang="en-US" sz="2800" i="1" dirty="0">
                <a:solidFill>
                  <a:schemeClr val="bg1">
                    <a:lumMod val="85000"/>
                  </a:schemeClr>
                </a:solidFill>
              </a:rPr>
              <a:t>. Murphy, 2007</a:t>
            </a:r>
          </a:p>
          <a:p>
            <a:pPr marL="342900" indent="-342900">
              <a:buFontTx/>
              <a:buChar char="-"/>
            </a:pPr>
            <a:endParaRPr lang="en-US" sz="2800" i="1" dirty="0" smtClean="0">
              <a:solidFill>
                <a:schemeClr val="bg1">
                  <a:lumMod val="85000"/>
                </a:schemeClr>
              </a:solidFill>
            </a:endParaRPr>
          </a:p>
        </p:txBody>
      </p:sp>
      <p:sp>
        <p:nvSpPr>
          <p:cNvPr id="5" name="Rectangle 4"/>
          <p:cNvSpPr/>
          <p:nvPr/>
        </p:nvSpPr>
        <p:spPr>
          <a:xfrm>
            <a:off x="838200" y="4267200"/>
            <a:ext cx="7924800" cy="954107"/>
          </a:xfrm>
          <a:prstGeom prst="rect">
            <a:avLst/>
          </a:prstGeom>
        </p:spPr>
        <p:txBody>
          <a:bodyPr wrap="square">
            <a:spAutoFit/>
          </a:bodyPr>
          <a:lstStyle/>
          <a:p>
            <a:pPr defTabSz="457200" fontAlgn="base">
              <a:spcBef>
                <a:spcPct val="0"/>
              </a:spcBef>
              <a:spcAft>
                <a:spcPct val="0"/>
              </a:spcAft>
            </a:pPr>
            <a:r>
              <a:rPr lang="en-US" sz="2800" i="1" dirty="0">
                <a:solidFill>
                  <a:schemeClr val="bg1">
                    <a:lumMod val="85000"/>
                  </a:schemeClr>
                </a:solidFill>
                <a:ea typeface="ＭＳ Ｐゴシック" pitchFamily="34" charset="-128"/>
              </a:rPr>
              <a:t>God “created” through the natural process of evolution over long time</a:t>
            </a:r>
          </a:p>
        </p:txBody>
      </p:sp>
    </p:spTree>
    <p:extLst>
      <p:ext uri="{BB962C8B-B14F-4D97-AF65-F5344CB8AC3E}">
        <p14:creationId xmlns:p14="http://schemas.microsoft.com/office/powerpoint/2010/main" val="157185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85800" y="381000"/>
            <a:ext cx="792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base">
              <a:spcBef>
                <a:spcPct val="0"/>
              </a:spcBef>
              <a:spcAft>
                <a:spcPct val="0"/>
              </a:spcAft>
            </a:pPr>
            <a:r>
              <a:rPr lang="en-US" sz="3600" dirty="0" smtClean="0">
                <a:solidFill>
                  <a:schemeClr val="bg1">
                    <a:lumMod val="85000"/>
                  </a:schemeClr>
                </a:solidFill>
                <a:latin typeface="+mj-lt"/>
                <a:ea typeface="ＭＳ Ｐゴシック" pitchFamily="34" charset="-128"/>
              </a:rPr>
              <a:t>Theistic evolution and evil in nature</a:t>
            </a:r>
          </a:p>
          <a:p>
            <a:pPr defTabSz="457200" fontAlgn="base">
              <a:spcBef>
                <a:spcPct val="0"/>
              </a:spcBef>
              <a:spcAft>
                <a:spcPct val="0"/>
              </a:spcAft>
            </a:pPr>
            <a:endParaRPr lang="en-US" sz="3600" i="1" dirty="0">
              <a:solidFill>
                <a:schemeClr val="bg1">
                  <a:lumMod val="85000"/>
                </a:schemeClr>
              </a:solidFill>
              <a:latin typeface="+mj-lt"/>
              <a:ea typeface="ＭＳ Ｐゴシック" pitchFamily="34" charset="-128"/>
            </a:endParaRPr>
          </a:p>
        </p:txBody>
      </p:sp>
      <p:sp>
        <p:nvSpPr>
          <p:cNvPr id="2" name="Rectangle 1"/>
          <p:cNvSpPr/>
          <p:nvPr/>
        </p:nvSpPr>
        <p:spPr>
          <a:xfrm>
            <a:off x="609600" y="1295400"/>
            <a:ext cx="7924800" cy="523220"/>
          </a:xfrm>
          <a:prstGeom prst="rect">
            <a:avLst/>
          </a:prstGeom>
        </p:spPr>
        <p:txBody>
          <a:bodyPr wrap="square">
            <a:spAutoFit/>
          </a:bodyPr>
          <a:lstStyle/>
          <a:p>
            <a:pPr defTabSz="457200" fontAlgn="base">
              <a:spcBef>
                <a:spcPct val="0"/>
              </a:spcBef>
              <a:spcAft>
                <a:spcPct val="0"/>
              </a:spcAft>
            </a:pPr>
            <a:r>
              <a:rPr lang="en-US" sz="2800" i="1" dirty="0" smtClean="0">
                <a:solidFill>
                  <a:schemeClr val="bg1">
                    <a:lumMod val="85000"/>
                  </a:schemeClr>
                </a:solidFill>
                <a:ea typeface="ＭＳ Ｐゴシック" pitchFamily="34" charset="-128"/>
              </a:rPr>
              <a:t>Why would God </a:t>
            </a:r>
            <a:r>
              <a:rPr lang="en-US" sz="2800" i="1" dirty="0">
                <a:solidFill>
                  <a:schemeClr val="bg1">
                    <a:lumMod val="85000"/>
                  </a:schemeClr>
                </a:solidFill>
                <a:ea typeface="ＭＳ Ｐゴシック" pitchFamily="34" charset="-128"/>
              </a:rPr>
              <a:t>“</a:t>
            </a:r>
            <a:r>
              <a:rPr lang="en-US" sz="2800" i="1" dirty="0" smtClean="0">
                <a:solidFill>
                  <a:schemeClr val="bg1">
                    <a:lumMod val="85000"/>
                  </a:schemeClr>
                </a:solidFill>
                <a:ea typeface="ＭＳ Ｐゴシック" pitchFamily="34" charset="-128"/>
              </a:rPr>
              <a:t>create” </a:t>
            </a:r>
            <a:r>
              <a:rPr lang="en-US" sz="2800" i="1" dirty="0">
                <a:solidFill>
                  <a:schemeClr val="bg1">
                    <a:lumMod val="85000"/>
                  </a:schemeClr>
                </a:solidFill>
                <a:ea typeface="ＭＳ Ｐゴシック" pitchFamily="34" charset="-128"/>
              </a:rPr>
              <a:t>through </a:t>
            </a:r>
            <a:r>
              <a:rPr lang="en-US" sz="2800" i="1" dirty="0" smtClean="0">
                <a:solidFill>
                  <a:schemeClr val="bg1">
                    <a:lumMod val="85000"/>
                  </a:schemeClr>
                </a:solidFill>
                <a:ea typeface="ＭＳ Ｐゴシック" pitchFamily="34" charset="-128"/>
              </a:rPr>
              <a:t>evolution?</a:t>
            </a:r>
            <a:endParaRPr lang="en-US" sz="2800" i="1" dirty="0">
              <a:solidFill>
                <a:schemeClr val="bg1">
                  <a:lumMod val="85000"/>
                </a:schemeClr>
              </a:solidFill>
              <a:ea typeface="ＭＳ Ｐゴシック" pitchFamily="34" charset="-128"/>
            </a:endParaRPr>
          </a:p>
        </p:txBody>
      </p:sp>
      <p:sp>
        <p:nvSpPr>
          <p:cNvPr id="7" name="TextBox 6"/>
          <p:cNvSpPr txBox="1"/>
          <p:nvPr/>
        </p:nvSpPr>
        <p:spPr>
          <a:xfrm>
            <a:off x="609600" y="2514600"/>
            <a:ext cx="8305800" cy="3847207"/>
          </a:xfrm>
          <a:prstGeom prst="rect">
            <a:avLst/>
          </a:prstGeom>
          <a:noFill/>
        </p:spPr>
        <p:txBody>
          <a:bodyPr wrap="square" rtlCol="0">
            <a:spAutoFit/>
          </a:bodyPr>
          <a:lstStyle/>
          <a:p>
            <a:r>
              <a:rPr lang="en-US" sz="2800" dirty="0">
                <a:solidFill>
                  <a:schemeClr val="bg1">
                    <a:lumMod val="95000"/>
                  </a:schemeClr>
                </a:solidFill>
              </a:rPr>
              <a:t>M</a:t>
            </a:r>
            <a:r>
              <a:rPr lang="en-US" sz="2800" dirty="0" smtClean="0">
                <a:solidFill>
                  <a:schemeClr val="bg1">
                    <a:lumMod val="95000"/>
                  </a:schemeClr>
                </a:solidFill>
              </a:rPr>
              <a:t>odel 1: It was the only possible way (</a:t>
            </a:r>
            <a:r>
              <a:rPr lang="en-US" sz="2800" dirty="0" smtClean="0">
                <a:solidFill>
                  <a:srgbClr val="FFFF00"/>
                </a:solidFill>
              </a:rPr>
              <a:t>constitutive</a:t>
            </a:r>
            <a:r>
              <a:rPr lang="en-US" sz="2800" dirty="0" smtClean="0">
                <a:solidFill>
                  <a:schemeClr val="bg1"/>
                </a:solidFill>
              </a:rPr>
              <a:t>)</a:t>
            </a:r>
            <a:endParaRPr lang="en-US" sz="2800" dirty="0">
              <a:solidFill>
                <a:schemeClr val="bg1">
                  <a:lumMod val="95000"/>
                </a:schemeClr>
              </a:solidFill>
            </a:endParaRPr>
          </a:p>
          <a:p>
            <a:endParaRPr lang="en-US" sz="2800" dirty="0" smtClean="0">
              <a:solidFill>
                <a:schemeClr val="bg1">
                  <a:lumMod val="95000"/>
                </a:schemeClr>
              </a:solidFill>
            </a:endParaRPr>
          </a:p>
          <a:p>
            <a:r>
              <a:rPr lang="en-US" sz="2800" dirty="0" smtClean="0">
                <a:solidFill>
                  <a:schemeClr val="bg1">
                    <a:lumMod val="95000"/>
                  </a:schemeClr>
                </a:solidFill>
              </a:rPr>
              <a:t>“Transience</a:t>
            </a:r>
            <a:r>
              <a:rPr lang="en-US" sz="2800" dirty="0">
                <a:solidFill>
                  <a:schemeClr val="bg1">
                    <a:lumMod val="95000"/>
                  </a:schemeClr>
                </a:solidFill>
              </a:rPr>
              <a:t>, dissolution, death, and the pain, suffering, and loss they induce have their roots in the underlying characteristics of nature</a:t>
            </a:r>
            <a:r>
              <a:rPr lang="en-US" sz="2800" dirty="0" smtClean="0">
                <a:solidFill>
                  <a:schemeClr val="bg1">
                    <a:lumMod val="95000"/>
                  </a:schemeClr>
                </a:solidFill>
              </a:rPr>
              <a:t>.”								</a:t>
            </a:r>
            <a:r>
              <a:rPr lang="en-US" sz="2000" i="1" dirty="0" smtClean="0">
                <a:solidFill>
                  <a:schemeClr val="bg1">
                    <a:lumMod val="95000"/>
                  </a:schemeClr>
                </a:solidFill>
              </a:rPr>
              <a:t>W.R. </a:t>
            </a:r>
            <a:r>
              <a:rPr lang="en-US" sz="2000" i="1" dirty="0" err="1" smtClean="0">
                <a:solidFill>
                  <a:schemeClr val="bg1">
                    <a:lumMod val="95000"/>
                  </a:schemeClr>
                </a:solidFill>
              </a:rPr>
              <a:t>Stoeger</a:t>
            </a:r>
            <a:r>
              <a:rPr lang="en-US" sz="2000" i="1" dirty="0" smtClean="0">
                <a:solidFill>
                  <a:schemeClr val="bg1">
                    <a:lumMod val="95000"/>
                  </a:schemeClr>
                </a:solidFill>
              </a:rPr>
              <a:t>, 2007</a:t>
            </a:r>
          </a:p>
          <a:p>
            <a:endParaRPr lang="en-US" sz="2000" i="1" dirty="0" smtClean="0">
              <a:solidFill>
                <a:schemeClr val="bg1">
                  <a:lumMod val="95000"/>
                </a:schemeClr>
              </a:solidFill>
            </a:endParaRPr>
          </a:p>
          <a:p>
            <a:r>
              <a:rPr lang="en-US" sz="2800" dirty="0" smtClean="0">
                <a:solidFill>
                  <a:schemeClr val="bg1">
                    <a:lumMod val="95000"/>
                  </a:schemeClr>
                </a:solidFill>
              </a:rPr>
              <a:t>“</a:t>
            </a:r>
            <a:r>
              <a:rPr lang="en-US" sz="2800" dirty="0">
                <a:solidFill>
                  <a:schemeClr val="bg1">
                    <a:lumMod val="95000"/>
                  </a:schemeClr>
                </a:solidFill>
              </a:rPr>
              <a:t>Suffering is a side effect of the freedom that God wills for his creation.”</a:t>
            </a:r>
            <a:r>
              <a:rPr lang="en-US" sz="2800" dirty="0" smtClean="0">
                <a:solidFill>
                  <a:schemeClr val="bg1">
                    <a:lumMod val="95000"/>
                  </a:schemeClr>
                </a:solidFill>
              </a:rPr>
              <a:t>		</a:t>
            </a:r>
            <a:r>
              <a:rPr lang="en-US" sz="2000" i="1" dirty="0" smtClean="0">
                <a:solidFill>
                  <a:schemeClr val="bg1">
                    <a:lumMod val="95000"/>
                  </a:schemeClr>
                </a:solidFill>
              </a:rPr>
              <a:t>D. Falk, 2009</a:t>
            </a:r>
            <a:endParaRPr lang="en-US" sz="2000" i="1" dirty="0">
              <a:solidFill>
                <a:schemeClr val="bg1">
                  <a:lumMod val="95000"/>
                </a:schemeClr>
              </a:solidFill>
            </a:endParaRPr>
          </a:p>
        </p:txBody>
      </p:sp>
    </p:spTree>
    <p:extLst>
      <p:ext uri="{BB962C8B-B14F-4D97-AF65-F5344CB8AC3E}">
        <p14:creationId xmlns:p14="http://schemas.microsoft.com/office/powerpoint/2010/main" val="415936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85800" y="381000"/>
            <a:ext cx="792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base">
              <a:spcBef>
                <a:spcPct val="0"/>
              </a:spcBef>
              <a:spcAft>
                <a:spcPct val="0"/>
              </a:spcAft>
            </a:pPr>
            <a:r>
              <a:rPr lang="en-US" sz="3600" dirty="0" smtClean="0">
                <a:solidFill>
                  <a:schemeClr val="bg1">
                    <a:lumMod val="85000"/>
                  </a:schemeClr>
                </a:solidFill>
                <a:latin typeface="+mj-lt"/>
                <a:ea typeface="ＭＳ Ｐゴシック" pitchFamily="34" charset="-128"/>
              </a:rPr>
              <a:t>Theistic evolution and evil in nature</a:t>
            </a:r>
          </a:p>
          <a:p>
            <a:pPr defTabSz="457200" fontAlgn="base">
              <a:spcBef>
                <a:spcPct val="0"/>
              </a:spcBef>
              <a:spcAft>
                <a:spcPct val="0"/>
              </a:spcAft>
            </a:pPr>
            <a:endParaRPr lang="en-US" sz="3600" i="1" dirty="0">
              <a:solidFill>
                <a:schemeClr val="bg1">
                  <a:lumMod val="85000"/>
                </a:schemeClr>
              </a:solidFill>
              <a:latin typeface="+mj-lt"/>
              <a:ea typeface="ＭＳ Ｐゴシック" pitchFamily="34" charset="-128"/>
            </a:endParaRPr>
          </a:p>
        </p:txBody>
      </p:sp>
      <p:sp>
        <p:nvSpPr>
          <p:cNvPr id="6" name="TextBox 5"/>
          <p:cNvSpPr txBox="1"/>
          <p:nvPr/>
        </p:nvSpPr>
        <p:spPr>
          <a:xfrm>
            <a:off x="533400" y="1295400"/>
            <a:ext cx="8305800" cy="4708981"/>
          </a:xfrm>
          <a:prstGeom prst="rect">
            <a:avLst/>
          </a:prstGeom>
          <a:noFill/>
        </p:spPr>
        <p:txBody>
          <a:bodyPr wrap="square" rtlCol="0">
            <a:spAutoFit/>
          </a:bodyPr>
          <a:lstStyle/>
          <a:p>
            <a:r>
              <a:rPr lang="en-US" sz="2400" dirty="0" smtClean="0">
                <a:solidFill>
                  <a:schemeClr val="bg1">
                    <a:lumMod val="95000"/>
                  </a:schemeClr>
                </a:solidFill>
              </a:rPr>
              <a:t>Model 2: Divinely appointed purpose for evil (</a:t>
            </a:r>
            <a:r>
              <a:rPr lang="en-US" sz="2400" dirty="0" smtClean="0">
                <a:solidFill>
                  <a:srgbClr val="FFFF00"/>
                </a:solidFill>
              </a:rPr>
              <a:t>developmental</a:t>
            </a:r>
            <a:r>
              <a:rPr lang="en-US" sz="2400" dirty="0" smtClean="0">
                <a:solidFill>
                  <a:schemeClr val="bg1">
                    <a:lumMod val="95000"/>
                  </a:schemeClr>
                </a:solidFill>
              </a:rPr>
              <a:t> or </a:t>
            </a:r>
            <a:r>
              <a:rPr lang="en-US" sz="2400" dirty="0" smtClean="0">
                <a:solidFill>
                  <a:srgbClr val="FFFF00"/>
                </a:solidFill>
              </a:rPr>
              <a:t>instrumental</a:t>
            </a:r>
            <a:r>
              <a:rPr lang="en-US" sz="2400" dirty="0" smtClean="0">
                <a:solidFill>
                  <a:schemeClr val="bg1">
                    <a:lumMod val="95000"/>
                  </a:schemeClr>
                </a:solidFill>
              </a:rPr>
              <a:t>)</a:t>
            </a:r>
            <a:endParaRPr lang="en-US" sz="2400" dirty="0">
              <a:solidFill>
                <a:schemeClr val="bg1">
                  <a:lumMod val="95000"/>
                </a:schemeClr>
              </a:solidFill>
            </a:endParaRPr>
          </a:p>
          <a:p>
            <a:endParaRPr lang="en-US" sz="2400" dirty="0" smtClean="0">
              <a:solidFill>
                <a:schemeClr val="bg1">
                  <a:lumMod val="95000"/>
                </a:schemeClr>
              </a:solidFill>
            </a:endParaRPr>
          </a:p>
          <a:p>
            <a:r>
              <a:rPr lang="en-US" sz="2400" dirty="0" smtClean="0">
                <a:solidFill>
                  <a:schemeClr val="bg1">
                    <a:lumMod val="95000"/>
                  </a:schemeClr>
                </a:solidFill>
              </a:rPr>
              <a:t>“The creation of humankind through the evolutionary process as an immature creature living in a challenging and therefore person-making world.”	</a:t>
            </a:r>
            <a:r>
              <a:rPr lang="en-US" i="1" dirty="0" smtClean="0">
                <a:solidFill>
                  <a:schemeClr val="bg1">
                    <a:lumMod val="95000"/>
                  </a:schemeClr>
                </a:solidFill>
              </a:rPr>
              <a:t>J. Hick, 1981</a:t>
            </a:r>
            <a:br>
              <a:rPr lang="en-US" i="1" dirty="0" smtClean="0">
                <a:solidFill>
                  <a:schemeClr val="bg1">
                    <a:lumMod val="95000"/>
                  </a:schemeClr>
                </a:solidFill>
              </a:rPr>
            </a:br>
            <a:endParaRPr lang="en-US" i="1" dirty="0" smtClean="0">
              <a:solidFill>
                <a:schemeClr val="bg1">
                  <a:lumMod val="95000"/>
                </a:schemeClr>
              </a:solidFill>
            </a:endParaRPr>
          </a:p>
          <a:p>
            <a:endParaRPr lang="en-US" i="1" dirty="0" smtClean="0">
              <a:solidFill>
                <a:schemeClr val="bg1">
                  <a:lumMod val="95000"/>
                </a:schemeClr>
              </a:solidFill>
            </a:endParaRPr>
          </a:p>
          <a:p>
            <a:r>
              <a:rPr lang="en-US" sz="2400" dirty="0">
                <a:solidFill>
                  <a:schemeClr val="bg1">
                    <a:lumMod val="95000"/>
                  </a:schemeClr>
                </a:solidFill>
              </a:rPr>
              <a:t>“The eternal plan of God has always and unchangingly been to permit and use suffering for a time to accomplish His eternal goals. Suffering is an undeniable, though temporary, part of His “very good” creation through which He is bringing His plan to fruition</a:t>
            </a:r>
            <a:r>
              <a:rPr lang="en-US" sz="2400" dirty="0" smtClean="0">
                <a:solidFill>
                  <a:schemeClr val="bg1">
                    <a:lumMod val="95000"/>
                  </a:schemeClr>
                </a:solidFill>
              </a:rPr>
              <a:t>.”   </a:t>
            </a:r>
            <a:r>
              <a:rPr lang="en-US" i="1" dirty="0" smtClean="0">
                <a:solidFill>
                  <a:schemeClr val="bg1">
                    <a:lumMod val="95000"/>
                  </a:schemeClr>
                </a:solidFill>
              </a:rPr>
              <a:t>M. </a:t>
            </a:r>
            <a:r>
              <a:rPr lang="en-US" i="1" dirty="0" err="1" smtClean="0">
                <a:solidFill>
                  <a:schemeClr val="bg1">
                    <a:lumMod val="95000"/>
                  </a:schemeClr>
                </a:solidFill>
              </a:rPr>
              <a:t>Whorton</a:t>
            </a:r>
            <a:r>
              <a:rPr lang="en-US" i="1" dirty="0" smtClean="0">
                <a:solidFill>
                  <a:schemeClr val="bg1">
                    <a:lumMod val="95000"/>
                  </a:schemeClr>
                </a:solidFill>
              </a:rPr>
              <a:t>, 2005</a:t>
            </a:r>
            <a:endParaRPr lang="en-US" dirty="0" smtClean="0">
              <a:solidFill>
                <a:schemeClr val="bg1">
                  <a:lumMod val="95000"/>
                </a:schemeClr>
              </a:solidFill>
            </a:endParaRPr>
          </a:p>
        </p:txBody>
      </p:sp>
    </p:spTree>
    <p:extLst>
      <p:ext uri="{BB962C8B-B14F-4D97-AF65-F5344CB8AC3E}">
        <p14:creationId xmlns:p14="http://schemas.microsoft.com/office/powerpoint/2010/main" val="1531314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685800" y="381000"/>
            <a:ext cx="792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base">
              <a:spcBef>
                <a:spcPct val="0"/>
              </a:spcBef>
              <a:spcAft>
                <a:spcPct val="0"/>
              </a:spcAft>
            </a:pPr>
            <a:r>
              <a:rPr lang="en-US" sz="3600" dirty="0" smtClean="0">
                <a:solidFill>
                  <a:schemeClr val="bg1">
                    <a:lumMod val="85000"/>
                  </a:schemeClr>
                </a:solidFill>
                <a:latin typeface="+mj-lt"/>
                <a:ea typeface="ＭＳ Ｐゴシック" pitchFamily="34" charset="-128"/>
              </a:rPr>
              <a:t>Theistic evolution and evil in nature</a:t>
            </a:r>
          </a:p>
          <a:p>
            <a:pPr defTabSz="457200" fontAlgn="base">
              <a:spcBef>
                <a:spcPct val="0"/>
              </a:spcBef>
              <a:spcAft>
                <a:spcPct val="0"/>
              </a:spcAft>
            </a:pPr>
            <a:endParaRPr lang="en-US" sz="3600" i="1" dirty="0">
              <a:solidFill>
                <a:schemeClr val="bg1">
                  <a:lumMod val="85000"/>
                </a:schemeClr>
              </a:solidFill>
              <a:latin typeface="+mj-lt"/>
              <a:ea typeface="ＭＳ Ｐゴシック" pitchFamily="34" charset="-128"/>
            </a:endParaRPr>
          </a:p>
        </p:txBody>
      </p:sp>
      <p:sp>
        <p:nvSpPr>
          <p:cNvPr id="3" name="Rectangle 2"/>
          <p:cNvSpPr/>
          <p:nvPr/>
        </p:nvSpPr>
        <p:spPr>
          <a:xfrm>
            <a:off x="685800" y="1337608"/>
            <a:ext cx="7696200" cy="2246769"/>
          </a:xfrm>
          <a:prstGeom prst="rect">
            <a:avLst/>
          </a:prstGeom>
        </p:spPr>
        <p:txBody>
          <a:bodyPr wrap="square">
            <a:spAutoFit/>
          </a:bodyPr>
          <a:lstStyle/>
          <a:p>
            <a:r>
              <a:rPr lang="en-US" sz="2800" dirty="0">
                <a:solidFill>
                  <a:schemeClr val="bg1"/>
                </a:solidFill>
              </a:rPr>
              <a:t>E</a:t>
            </a:r>
            <a:r>
              <a:rPr lang="en-US" sz="2800" dirty="0" smtClean="0">
                <a:solidFill>
                  <a:schemeClr val="bg1"/>
                </a:solidFill>
              </a:rPr>
              <a:t>vil </a:t>
            </a:r>
            <a:r>
              <a:rPr lang="en-US" sz="2800" dirty="0">
                <a:solidFill>
                  <a:schemeClr val="bg1"/>
                </a:solidFill>
              </a:rPr>
              <a:t>as </a:t>
            </a:r>
            <a:r>
              <a:rPr lang="en-US" sz="2800" dirty="0" smtClean="0">
                <a:solidFill>
                  <a:schemeClr val="bg1"/>
                </a:solidFill>
              </a:rPr>
              <a:t>part </a:t>
            </a:r>
            <a:r>
              <a:rPr lang="en-US" sz="2800" dirty="0">
                <a:solidFill>
                  <a:schemeClr val="bg1"/>
                </a:solidFill>
              </a:rPr>
              <a:t>of how God </a:t>
            </a:r>
            <a:r>
              <a:rPr lang="en-US" sz="2800" dirty="0" smtClean="0">
                <a:solidFill>
                  <a:schemeClr val="bg1"/>
                </a:solidFill>
              </a:rPr>
              <a:t>created. </a:t>
            </a:r>
          </a:p>
          <a:p>
            <a:endParaRPr lang="en-US" sz="2800" dirty="0" smtClean="0">
              <a:solidFill>
                <a:schemeClr val="bg1"/>
              </a:solidFill>
            </a:endParaRPr>
          </a:p>
          <a:p>
            <a:r>
              <a:rPr lang="en-US" sz="2800" dirty="0">
                <a:solidFill>
                  <a:schemeClr val="bg1"/>
                </a:solidFill>
              </a:rPr>
              <a:t>O</a:t>
            </a:r>
            <a:r>
              <a:rPr lang="en-US" sz="2800" dirty="0" smtClean="0">
                <a:solidFill>
                  <a:schemeClr val="bg1"/>
                </a:solidFill>
              </a:rPr>
              <a:t>pposite </a:t>
            </a:r>
            <a:r>
              <a:rPr lang="en-US" sz="2800" dirty="0">
                <a:solidFill>
                  <a:schemeClr val="bg1"/>
                </a:solidFill>
              </a:rPr>
              <a:t>to the thrust of the </a:t>
            </a:r>
            <a:r>
              <a:rPr lang="en-US" sz="2800" dirty="0" smtClean="0">
                <a:solidFill>
                  <a:schemeClr val="bg1"/>
                </a:solidFill>
              </a:rPr>
              <a:t>gospel, where God distances Himself from evil and provides a solution for it.</a:t>
            </a:r>
            <a:endParaRPr lang="en-US" sz="2800" dirty="0">
              <a:solidFill>
                <a:schemeClr val="bg1"/>
              </a:solidFill>
            </a:endParaRPr>
          </a:p>
        </p:txBody>
      </p:sp>
      <p:sp>
        <p:nvSpPr>
          <p:cNvPr id="6" name="Rectangle 5"/>
          <p:cNvSpPr/>
          <p:nvPr/>
        </p:nvSpPr>
        <p:spPr>
          <a:xfrm>
            <a:off x="762000" y="3740765"/>
            <a:ext cx="8001000" cy="2492990"/>
          </a:xfrm>
          <a:prstGeom prst="rect">
            <a:avLst/>
          </a:prstGeom>
        </p:spPr>
        <p:txBody>
          <a:bodyPr wrap="square">
            <a:spAutoFit/>
          </a:bodyPr>
          <a:lstStyle/>
          <a:p>
            <a:r>
              <a:rPr lang="en-US" sz="2800" dirty="0" smtClean="0">
                <a:solidFill>
                  <a:schemeClr val="bg1"/>
                </a:solidFill>
              </a:rPr>
              <a:t>“You </a:t>
            </a:r>
            <a:r>
              <a:rPr lang="en-US" sz="2800" dirty="0">
                <a:solidFill>
                  <a:schemeClr val="bg1"/>
                </a:solidFill>
              </a:rPr>
              <a:t>were perfect in your ways from the day you were created, </a:t>
            </a:r>
            <a:r>
              <a:rPr lang="en-US" sz="2800" dirty="0" smtClean="0">
                <a:solidFill>
                  <a:schemeClr val="bg1"/>
                </a:solidFill>
              </a:rPr>
              <a:t>till </a:t>
            </a:r>
            <a:r>
              <a:rPr lang="en-US" sz="2800" dirty="0">
                <a:solidFill>
                  <a:schemeClr val="bg1"/>
                </a:solidFill>
              </a:rPr>
              <a:t>iniquity was found in you</a:t>
            </a:r>
            <a:r>
              <a:rPr lang="en-US" sz="2800" dirty="0" smtClean="0">
                <a:solidFill>
                  <a:schemeClr val="bg1"/>
                </a:solidFill>
              </a:rPr>
              <a:t>.” </a:t>
            </a:r>
            <a:r>
              <a:rPr lang="en-US" sz="2400" i="1" dirty="0" smtClean="0">
                <a:solidFill>
                  <a:schemeClr val="bg1"/>
                </a:solidFill>
              </a:rPr>
              <a:t>Ez. 28:15</a:t>
            </a:r>
          </a:p>
          <a:p>
            <a:endParaRPr lang="en-US" sz="2400" i="1" dirty="0">
              <a:solidFill>
                <a:schemeClr val="bg1"/>
              </a:solidFill>
            </a:endParaRPr>
          </a:p>
          <a:p>
            <a:r>
              <a:rPr lang="en-US" sz="2800" dirty="0" smtClean="0">
                <a:solidFill>
                  <a:schemeClr val="bg1"/>
                </a:solidFill>
              </a:rPr>
              <a:t>“The </a:t>
            </a:r>
            <a:r>
              <a:rPr lang="en-US" sz="2800" dirty="0">
                <a:solidFill>
                  <a:schemeClr val="bg1"/>
                </a:solidFill>
              </a:rPr>
              <a:t>last enemy that will be destroyed is death</a:t>
            </a:r>
            <a:r>
              <a:rPr lang="en-US" sz="2800" dirty="0" smtClean="0">
                <a:solidFill>
                  <a:schemeClr val="bg1"/>
                </a:solidFill>
              </a:rPr>
              <a:t>.” </a:t>
            </a:r>
            <a:r>
              <a:rPr lang="en-US" sz="2400" i="1" dirty="0" smtClean="0">
                <a:solidFill>
                  <a:schemeClr val="bg1"/>
                </a:solidFill>
              </a:rPr>
              <a:t>1 Cor. 15:26</a:t>
            </a:r>
            <a:endParaRPr lang="en-US" sz="2400" dirty="0">
              <a:solidFill>
                <a:schemeClr val="bg1"/>
              </a:solidFill>
            </a:endParaRPr>
          </a:p>
        </p:txBody>
      </p:sp>
    </p:spTree>
    <p:extLst>
      <p:ext uri="{BB962C8B-B14F-4D97-AF65-F5344CB8AC3E}">
        <p14:creationId xmlns:p14="http://schemas.microsoft.com/office/powerpoint/2010/main" val="102087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457200" y="379750"/>
            <a:ext cx="830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base">
              <a:spcBef>
                <a:spcPct val="0"/>
              </a:spcBef>
              <a:spcAft>
                <a:spcPct val="0"/>
              </a:spcAft>
            </a:pPr>
            <a:r>
              <a:rPr lang="en-US" sz="3600" dirty="0" smtClean="0">
                <a:solidFill>
                  <a:schemeClr val="bg1">
                    <a:lumMod val="85000"/>
                  </a:schemeClr>
                </a:solidFill>
                <a:latin typeface="+mj-lt"/>
                <a:ea typeface="ＭＳ Ｐゴシック" pitchFamily="34" charset="-128"/>
              </a:rPr>
              <a:t>In six days: worshiping the Creator</a:t>
            </a:r>
          </a:p>
          <a:p>
            <a:pPr defTabSz="457200" fontAlgn="base">
              <a:spcBef>
                <a:spcPct val="0"/>
              </a:spcBef>
              <a:spcAft>
                <a:spcPct val="0"/>
              </a:spcAft>
            </a:pPr>
            <a:endParaRPr lang="en-US" sz="3600" i="1" dirty="0">
              <a:solidFill>
                <a:schemeClr val="bg1">
                  <a:lumMod val="85000"/>
                </a:schemeClr>
              </a:solidFill>
              <a:latin typeface="+mj-lt"/>
              <a:ea typeface="ＭＳ Ｐゴシック" pitchFamily="34" charset="-12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990600"/>
            <a:ext cx="3048001" cy="3048001"/>
          </a:xfrm>
          <a:prstGeom prst="rect">
            <a:avLst/>
          </a:prstGeom>
        </p:spPr>
      </p:pic>
      <p:sp>
        <p:nvSpPr>
          <p:cNvPr id="8" name="Rectangle 7"/>
          <p:cNvSpPr/>
          <p:nvPr/>
        </p:nvSpPr>
        <p:spPr>
          <a:xfrm>
            <a:off x="457201" y="1360944"/>
            <a:ext cx="6248400" cy="4893647"/>
          </a:xfrm>
          <a:prstGeom prst="rect">
            <a:avLst/>
          </a:prstGeom>
        </p:spPr>
        <p:txBody>
          <a:bodyPr wrap="square">
            <a:spAutoFit/>
          </a:bodyPr>
          <a:lstStyle/>
          <a:p>
            <a:pPr lvl="0" defTabSz="457200" fontAlgn="base">
              <a:spcBef>
                <a:spcPct val="0"/>
              </a:spcBef>
              <a:spcAft>
                <a:spcPct val="0"/>
              </a:spcAft>
            </a:pPr>
            <a:r>
              <a:rPr lang="en-US" sz="2400" i="1" dirty="0" smtClean="0">
                <a:solidFill>
                  <a:prstClr val="white">
                    <a:lumMod val="85000"/>
                  </a:prstClr>
                </a:solidFill>
                <a:ea typeface="ＭＳ Ｐゴシック" pitchFamily="34" charset="-128"/>
              </a:rPr>
              <a:t>“Remember </a:t>
            </a:r>
            <a:r>
              <a:rPr lang="en-US" sz="2400" i="1" dirty="0">
                <a:solidFill>
                  <a:prstClr val="white">
                    <a:lumMod val="85000"/>
                  </a:prstClr>
                </a:solidFill>
                <a:ea typeface="ＭＳ Ｐゴシック" pitchFamily="34" charset="-128"/>
              </a:rPr>
              <a:t>the Sabbath day, to keep it </a:t>
            </a:r>
            <a:r>
              <a:rPr lang="en-US" sz="2400" i="1" dirty="0" smtClean="0">
                <a:solidFill>
                  <a:prstClr val="white">
                    <a:lumMod val="85000"/>
                  </a:prstClr>
                </a:solidFill>
                <a:ea typeface="ＭＳ Ｐゴシック" pitchFamily="34" charset="-128"/>
              </a:rPr>
              <a:t>holy</a:t>
            </a:r>
            <a:r>
              <a:rPr lang="en-US" sz="2400" i="1" dirty="0">
                <a:solidFill>
                  <a:prstClr val="white">
                    <a:lumMod val="85000"/>
                  </a:prstClr>
                </a:solidFill>
                <a:ea typeface="ＭＳ Ｐゴシック" pitchFamily="34" charset="-128"/>
              </a:rPr>
              <a:t>. </a:t>
            </a:r>
            <a:r>
              <a:rPr lang="en-US" sz="2400" i="1" dirty="0" smtClean="0">
                <a:solidFill>
                  <a:prstClr val="white">
                    <a:lumMod val="85000"/>
                  </a:prstClr>
                </a:solidFill>
                <a:ea typeface="ＭＳ Ｐゴシック" pitchFamily="34" charset="-128"/>
              </a:rPr>
              <a:t>[…] For </a:t>
            </a:r>
            <a:r>
              <a:rPr lang="en-US" sz="2400" i="1" dirty="0">
                <a:solidFill>
                  <a:prstClr val="white">
                    <a:lumMod val="85000"/>
                  </a:prstClr>
                </a:solidFill>
                <a:ea typeface="ＭＳ Ｐゴシック" pitchFamily="34" charset="-128"/>
              </a:rPr>
              <a:t>in six days the Lord made the heavens and the earth, the sea, and all that is in them, and rested the seventh day. Therefore the Lord blessed the Sabbath day and hallowed it.” </a:t>
            </a:r>
            <a:r>
              <a:rPr lang="en-US" sz="2400" i="1" dirty="0" smtClean="0">
                <a:solidFill>
                  <a:prstClr val="white">
                    <a:lumMod val="85000"/>
                  </a:prstClr>
                </a:solidFill>
                <a:ea typeface="ＭＳ Ｐゴシック" pitchFamily="34" charset="-128"/>
              </a:rPr>
              <a:t>(Ex. 20:8,11)</a:t>
            </a:r>
            <a:br>
              <a:rPr lang="en-US" sz="2400" i="1" dirty="0" smtClean="0">
                <a:solidFill>
                  <a:prstClr val="white">
                    <a:lumMod val="85000"/>
                  </a:prstClr>
                </a:solidFill>
                <a:ea typeface="ＭＳ Ｐゴシック" pitchFamily="34" charset="-128"/>
              </a:rPr>
            </a:br>
            <a:endParaRPr lang="en-US" sz="2400" i="1" dirty="0" smtClean="0">
              <a:solidFill>
                <a:prstClr val="white">
                  <a:lumMod val="85000"/>
                </a:prstClr>
              </a:solidFill>
              <a:ea typeface="ＭＳ Ｐゴシック" pitchFamily="34" charset="-128"/>
            </a:endParaRPr>
          </a:p>
          <a:p>
            <a:pPr lvl="0" defTabSz="457200" fontAlgn="base">
              <a:spcBef>
                <a:spcPct val="0"/>
              </a:spcBef>
              <a:spcAft>
                <a:spcPct val="0"/>
              </a:spcAft>
            </a:pPr>
            <a:r>
              <a:rPr lang="en-US" sz="2400" i="1" dirty="0" smtClean="0">
                <a:solidFill>
                  <a:prstClr val="white">
                    <a:lumMod val="85000"/>
                  </a:prstClr>
                </a:solidFill>
                <a:ea typeface="ＭＳ Ｐゴシック" pitchFamily="34" charset="-128"/>
              </a:rPr>
              <a:t>“Remember </a:t>
            </a:r>
            <a:r>
              <a:rPr lang="en-US" sz="2400" i="1" dirty="0">
                <a:solidFill>
                  <a:prstClr val="white">
                    <a:lumMod val="85000"/>
                  </a:prstClr>
                </a:solidFill>
                <a:ea typeface="ＭＳ Ｐゴシック" pitchFamily="34" charset="-128"/>
              </a:rPr>
              <a:t>that you were a slave in the land of Egypt, and the Lord your God brought you out from there by a mighty hand and by an outstretched arm; therefore the Lord your God commanded you to keep the Sabbath day</a:t>
            </a:r>
            <a:r>
              <a:rPr lang="en-US" sz="2400" i="1" dirty="0" smtClean="0">
                <a:solidFill>
                  <a:prstClr val="white">
                    <a:lumMod val="85000"/>
                  </a:prstClr>
                </a:solidFill>
                <a:ea typeface="ＭＳ Ｐゴシック" pitchFamily="34" charset="-128"/>
              </a:rPr>
              <a:t>.”</a:t>
            </a:r>
            <a:endParaRPr lang="en-US" sz="2400" i="1" dirty="0">
              <a:solidFill>
                <a:prstClr val="white">
                  <a:lumMod val="85000"/>
                </a:prstClr>
              </a:solidFill>
              <a:ea typeface="ＭＳ Ｐゴシック" pitchFamily="34" charset="-128"/>
            </a:endParaRPr>
          </a:p>
        </p:txBody>
      </p:sp>
    </p:spTree>
    <p:extLst>
      <p:ext uri="{BB962C8B-B14F-4D97-AF65-F5344CB8AC3E}">
        <p14:creationId xmlns:p14="http://schemas.microsoft.com/office/powerpoint/2010/main" val="714281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457200" y="379750"/>
            <a:ext cx="830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base">
              <a:spcBef>
                <a:spcPct val="0"/>
              </a:spcBef>
              <a:spcAft>
                <a:spcPct val="0"/>
              </a:spcAft>
            </a:pPr>
            <a:r>
              <a:rPr lang="en-US" sz="3600" dirty="0" smtClean="0">
                <a:solidFill>
                  <a:schemeClr val="bg1">
                    <a:lumMod val="85000"/>
                  </a:schemeClr>
                </a:solidFill>
                <a:latin typeface="+mj-lt"/>
                <a:ea typeface="ＭＳ Ｐゴシック" pitchFamily="34" charset="-128"/>
              </a:rPr>
              <a:t>In six days: worshiping the Creator</a:t>
            </a:r>
          </a:p>
          <a:p>
            <a:pPr defTabSz="457200" fontAlgn="base">
              <a:spcBef>
                <a:spcPct val="0"/>
              </a:spcBef>
              <a:spcAft>
                <a:spcPct val="0"/>
              </a:spcAft>
            </a:pPr>
            <a:endParaRPr lang="en-US" sz="3600" i="1" dirty="0">
              <a:solidFill>
                <a:schemeClr val="bg1">
                  <a:lumMod val="85000"/>
                </a:schemeClr>
              </a:solidFill>
              <a:latin typeface="+mj-lt"/>
              <a:ea typeface="ＭＳ Ｐゴシック" pitchFamily="34" charset="-12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990600"/>
            <a:ext cx="3048001" cy="3048001"/>
          </a:xfrm>
          <a:prstGeom prst="rect">
            <a:avLst/>
          </a:prstGeom>
        </p:spPr>
      </p:pic>
      <p:sp>
        <p:nvSpPr>
          <p:cNvPr id="4" name="Content Placeholder 3"/>
          <p:cNvSpPr>
            <a:spLocks noGrp="1"/>
          </p:cNvSpPr>
          <p:nvPr>
            <p:ph idx="1"/>
          </p:nvPr>
        </p:nvSpPr>
        <p:spPr>
          <a:xfrm>
            <a:off x="609600" y="1600200"/>
            <a:ext cx="5410200" cy="1902059"/>
          </a:xfrm>
          <a:prstGeom prst="rect">
            <a:avLst/>
          </a:prstGeom>
        </p:spPr>
        <p:txBody>
          <a:bodyPr wrap="square">
            <a:spAutoFit/>
          </a:bodyPr>
          <a:lstStyle/>
          <a:p>
            <a:r>
              <a:rPr lang="en-US" sz="2800" dirty="0" smtClean="0">
                <a:solidFill>
                  <a:schemeClr val="bg1"/>
                </a:solidFill>
              </a:rPr>
              <a:t>Who came first?</a:t>
            </a:r>
            <a:br>
              <a:rPr lang="en-US" sz="2800" dirty="0" smtClean="0">
                <a:solidFill>
                  <a:schemeClr val="bg1"/>
                </a:solidFill>
              </a:rPr>
            </a:br>
            <a:r>
              <a:rPr lang="en-US" sz="2800" dirty="0" smtClean="0">
                <a:solidFill>
                  <a:schemeClr val="bg1"/>
                </a:solidFill>
              </a:rPr>
              <a:t>“</a:t>
            </a:r>
            <a:r>
              <a:rPr lang="en-US" sz="2800" dirty="0">
                <a:solidFill>
                  <a:schemeClr val="bg1"/>
                </a:solidFill>
              </a:rPr>
              <a:t>The Sabbath was made for man” (Mark 2:27</a:t>
            </a:r>
            <a:r>
              <a:rPr lang="en-US" sz="2800" dirty="0" smtClean="0">
                <a:solidFill>
                  <a:schemeClr val="bg1"/>
                </a:solidFill>
              </a:rPr>
              <a:t>).</a:t>
            </a:r>
          </a:p>
          <a:p>
            <a:pPr marL="0" indent="0">
              <a:buNone/>
            </a:pPr>
            <a:r>
              <a:rPr lang="en-US" sz="2800" dirty="0" smtClean="0">
                <a:solidFill>
                  <a:schemeClr val="bg1"/>
                </a:solidFill>
              </a:rPr>
              <a:t>Our role and value in the world </a:t>
            </a:r>
            <a:endParaRPr lang="en-US" sz="2800" dirty="0">
              <a:solidFill>
                <a:schemeClr val="bg1"/>
              </a:solidFill>
            </a:endParaRPr>
          </a:p>
        </p:txBody>
      </p:sp>
    </p:spTree>
    <p:extLst>
      <p:ext uri="{BB962C8B-B14F-4D97-AF65-F5344CB8AC3E}">
        <p14:creationId xmlns:p14="http://schemas.microsoft.com/office/powerpoint/2010/main" val="379113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057400"/>
            <a:ext cx="8001000" cy="3539430"/>
          </a:xfrm>
          <a:prstGeom prst="rect">
            <a:avLst/>
          </a:prstGeom>
        </p:spPr>
        <p:txBody>
          <a:bodyPr wrap="square">
            <a:spAutoFit/>
          </a:bodyPr>
          <a:lstStyle/>
          <a:p>
            <a:r>
              <a:rPr lang="en-US" sz="2800" i="1" dirty="0" smtClean="0">
                <a:solidFill>
                  <a:schemeClr val="bg1">
                    <a:lumMod val="85000"/>
                  </a:schemeClr>
                </a:solidFill>
                <a:latin typeface="+mj-lt"/>
                <a:ea typeface="ＭＳ Ｐゴシック" pitchFamily="34" charset="-128"/>
              </a:rPr>
              <a:t>“</a:t>
            </a:r>
            <a:r>
              <a:rPr lang="en-US" sz="2800" i="1" dirty="0">
                <a:solidFill>
                  <a:schemeClr val="bg1">
                    <a:lumMod val="85000"/>
                  </a:schemeClr>
                </a:solidFill>
                <a:latin typeface="+mj-lt"/>
                <a:ea typeface="ＭＳ Ｐゴシック" pitchFamily="34" charset="-128"/>
              </a:rPr>
              <a:t>On their release, Peter and John went back to their own people and reported all that the chief priests and the elders had said to </a:t>
            </a:r>
            <a:r>
              <a:rPr lang="en-US" sz="2800" i="1" dirty="0" smtClean="0">
                <a:solidFill>
                  <a:schemeClr val="bg1">
                    <a:lumMod val="85000"/>
                  </a:schemeClr>
                </a:solidFill>
                <a:latin typeface="+mj-lt"/>
                <a:ea typeface="ＭＳ Ｐゴシック" pitchFamily="34" charset="-128"/>
              </a:rPr>
              <a:t>them. </a:t>
            </a:r>
            <a:br>
              <a:rPr lang="en-US" sz="2800" i="1" dirty="0" smtClean="0">
                <a:solidFill>
                  <a:schemeClr val="bg1">
                    <a:lumMod val="85000"/>
                  </a:schemeClr>
                </a:solidFill>
                <a:latin typeface="+mj-lt"/>
                <a:ea typeface="ＭＳ Ｐゴシック" pitchFamily="34" charset="-128"/>
              </a:rPr>
            </a:br>
            <a:r>
              <a:rPr lang="en-US" sz="2800" i="1" dirty="0" smtClean="0">
                <a:solidFill>
                  <a:schemeClr val="bg1">
                    <a:lumMod val="85000"/>
                  </a:schemeClr>
                </a:solidFill>
                <a:latin typeface="+mj-lt"/>
                <a:ea typeface="ＭＳ Ｐゴシック" pitchFamily="34" charset="-128"/>
              </a:rPr>
              <a:t>When </a:t>
            </a:r>
            <a:r>
              <a:rPr lang="en-US" sz="2800" i="1" dirty="0">
                <a:solidFill>
                  <a:schemeClr val="bg1">
                    <a:lumMod val="85000"/>
                  </a:schemeClr>
                </a:solidFill>
                <a:latin typeface="+mj-lt"/>
                <a:ea typeface="ＭＳ Ｐゴシック" pitchFamily="34" charset="-128"/>
              </a:rPr>
              <a:t>they heard this, they raised their voices together in prayer to God. “Sovereign Lord,” they said, “you made the heavens and the earth and the sea, and everything in them</a:t>
            </a:r>
            <a:r>
              <a:rPr lang="en-US" sz="2800" i="1" dirty="0" smtClean="0">
                <a:solidFill>
                  <a:schemeClr val="bg1">
                    <a:lumMod val="85000"/>
                  </a:schemeClr>
                </a:solidFill>
                <a:latin typeface="+mj-lt"/>
                <a:ea typeface="ＭＳ Ｐゴシック" pitchFamily="34" charset="-128"/>
              </a:rPr>
              <a:t>.” </a:t>
            </a:r>
          </a:p>
          <a:p>
            <a:r>
              <a:rPr lang="en-US" sz="2800" i="1" dirty="0">
                <a:solidFill>
                  <a:schemeClr val="bg1">
                    <a:lumMod val="85000"/>
                  </a:schemeClr>
                </a:solidFill>
                <a:latin typeface="+mj-lt"/>
                <a:ea typeface="ＭＳ Ｐゴシック" pitchFamily="34" charset="-128"/>
              </a:rPr>
              <a:t>	</a:t>
            </a:r>
            <a:r>
              <a:rPr lang="en-US" sz="2800" i="1" dirty="0" smtClean="0">
                <a:solidFill>
                  <a:schemeClr val="bg1">
                    <a:lumMod val="85000"/>
                  </a:schemeClr>
                </a:solidFill>
                <a:latin typeface="+mj-lt"/>
                <a:ea typeface="ＭＳ Ｐゴシック" pitchFamily="34" charset="-128"/>
              </a:rPr>
              <a:t>					</a:t>
            </a:r>
            <a:r>
              <a:rPr lang="en-US" sz="2800" dirty="0" smtClean="0">
                <a:solidFill>
                  <a:schemeClr val="bg1">
                    <a:lumMod val="85000"/>
                  </a:schemeClr>
                </a:solidFill>
                <a:latin typeface="+mj-lt"/>
                <a:ea typeface="ＭＳ Ｐゴシック" pitchFamily="34" charset="-128"/>
              </a:rPr>
              <a:t>Acts </a:t>
            </a:r>
            <a:r>
              <a:rPr lang="en-US" sz="2800" dirty="0">
                <a:solidFill>
                  <a:schemeClr val="bg1">
                    <a:lumMod val="85000"/>
                  </a:schemeClr>
                </a:solidFill>
                <a:latin typeface="+mj-lt"/>
                <a:ea typeface="ＭＳ Ｐゴシック" pitchFamily="34" charset="-128"/>
              </a:rPr>
              <a:t>4:23-24</a:t>
            </a:r>
            <a:r>
              <a:rPr lang="en-US" dirty="0">
                <a:solidFill>
                  <a:srgbClr val="000000"/>
                </a:solidFill>
                <a:latin typeface="Helvetica Neue"/>
              </a:rPr>
              <a:t> </a:t>
            </a:r>
            <a:endParaRPr lang="en-US" dirty="0"/>
          </a:p>
        </p:txBody>
      </p:sp>
      <p:sp>
        <p:nvSpPr>
          <p:cNvPr id="5" name="Rectangle 4"/>
          <p:cNvSpPr/>
          <p:nvPr/>
        </p:nvSpPr>
        <p:spPr>
          <a:xfrm>
            <a:off x="533400" y="609600"/>
            <a:ext cx="3235181" cy="584775"/>
          </a:xfrm>
          <a:prstGeom prst="rect">
            <a:avLst/>
          </a:prstGeom>
        </p:spPr>
        <p:txBody>
          <a:bodyPr wrap="none">
            <a:spAutoFit/>
          </a:bodyPr>
          <a:lstStyle/>
          <a:p>
            <a:pPr lvl="0" defTabSz="457200" fontAlgn="base">
              <a:spcBef>
                <a:spcPct val="0"/>
              </a:spcBef>
              <a:spcAft>
                <a:spcPct val="0"/>
              </a:spcAft>
            </a:pPr>
            <a:r>
              <a:rPr lang="en-US" sz="3200" dirty="0">
                <a:solidFill>
                  <a:prstClr val="white">
                    <a:lumMod val="85000"/>
                  </a:prstClr>
                </a:solidFill>
                <a:ea typeface="ＭＳ Ｐゴシック" pitchFamily="34" charset="-128"/>
              </a:rPr>
              <a:t>God, the Creator</a:t>
            </a:r>
          </a:p>
        </p:txBody>
      </p:sp>
    </p:spTree>
    <p:extLst>
      <p:ext uri="{BB962C8B-B14F-4D97-AF65-F5344CB8AC3E}">
        <p14:creationId xmlns:p14="http://schemas.microsoft.com/office/powerpoint/2010/main" val="2495439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839450"/>
            <a:ext cx="80010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base">
              <a:spcBef>
                <a:spcPct val="0"/>
              </a:spcBef>
              <a:spcAft>
                <a:spcPct val="0"/>
              </a:spcAft>
            </a:pPr>
            <a:endParaRPr lang="en-US" sz="3200" i="1" dirty="0">
              <a:solidFill>
                <a:schemeClr val="bg1">
                  <a:lumMod val="85000"/>
                </a:schemeClr>
              </a:solidFill>
              <a:latin typeface="+mj-lt"/>
              <a:ea typeface="ＭＳ Ｐゴシック" pitchFamily="34" charset="-128"/>
            </a:endParaRPr>
          </a:p>
          <a:p>
            <a:pPr defTabSz="457200" fontAlgn="base">
              <a:spcBef>
                <a:spcPct val="0"/>
              </a:spcBef>
              <a:spcAft>
                <a:spcPct val="0"/>
              </a:spcAft>
            </a:pPr>
            <a:r>
              <a:rPr lang="en-US" sz="2800" dirty="0" smtClean="0">
                <a:solidFill>
                  <a:schemeClr val="bg1">
                    <a:lumMod val="85000"/>
                  </a:schemeClr>
                </a:solidFill>
                <a:latin typeface="+mj-lt"/>
                <a:ea typeface="ＭＳ Ｐゴシック" pitchFamily="34" charset="-128"/>
              </a:rPr>
              <a:t>“For </a:t>
            </a:r>
            <a:r>
              <a:rPr lang="en-US" sz="2800" dirty="0">
                <a:solidFill>
                  <a:schemeClr val="bg1">
                    <a:lumMod val="85000"/>
                  </a:schemeClr>
                </a:solidFill>
                <a:latin typeface="+mj-lt"/>
                <a:ea typeface="ＭＳ Ｐゴシック" pitchFamily="34" charset="-128"/>
              </a:rPr>
              <a:t>in six days the Lord made the heavens and the earth, the sea, and all that is in them, and rested the seventh day. Therefore the Lord blessed the Sabbath day and hallowed it</a:t>
            </a:r>
            <a:r>
              <a:rPr lang="en-US" sz="2800" dirty="0" smtClean="0">
                <a:solidFill>
                  <a:schemeClr val="bg1">
                    <a:lumMod val="85000"/>
                  </a:schemeClr>
                </a:solidFill>
                <a:latin typeface="+mj-lt"/>
                <a:ea typeface="ＭＳ Ｐゴシック" pitchFamily="34" charset="-128"/>
              </a:rPr>
              <a:t>.” (</a:t>
            </a:r>
            <a:r>
              <a:rPr lang="en-US" sz="2800" i="1" dirty="0" smtClean="0">
                <a:solidFill>
                  <a:schemeClr val="bg1">
                    <a:lumMod val="85000"/>
                  </a:schemeClr>
                </a:solidFill>
                <a:latin typeface="+mj-lt"/>
                <a:ea typeface="ＭＳ Ｐゴシック" pitchFamily="34" charset="-128"/>
              </a:rPr>
              <a:t>Ex. 20:11</a:t>
            </a:r>
            <a:r>
              <a:rPr lang="en-US" sz="2800" dirty="0" smtClean="0">
                <a:solidFill>
                  <a:schemeClr val="bg1">
                    <a:lumMod val="85000"/>
                  </a:schemeClr>
                </a:solidFill>
                <a:latin typeface="+mj-lt"/>
                <a:ea typeface="ＭＳ Ｐゴシック" pitchFamily="34" charset="-128"/>
              </a:rPr>
              <a:t>)</a:t>
            </a:r>
          </a:p>
          <a:p>
            <a:pPr defTabSz="457200" fontAlgn="base">
              <a:spcBef>
                <a:spcPct val="0"/>
              </a:spcBef>
              <a:spcAft>
                <a:spcPct val="0"/>
              </a:spcAft>
            </a:pPr>
            <a:endParaRPr lang="en-US" sz="2800" dirty="0">
              <a:solidFill>
                <a:schemeClr val="bg1">
                  <a:lumMod val="85000"/>
                </a:schemeClr>
              </a:solidFill>
              <a:latin typeface="+mj-lt"/>
              <a:ea typeface="ＭＳ Ｐゴシック" pitchFamily="34" charset="-128"/>
            </a:endParaRPr>
          </a:p>
          <a:p>
            <a:pPr marL="457200" indent="-457200" defTabSz="457200" fontAlgn="base">
              <a:spcBef>
                <a:spcPct val="0"/>
              </a:spcBef>
              <a:spcAft>
                <a:spcPct val="0"/>
              </a:spcAft>
              <a:buFontTx/>
              <a:buChar char="-"/>
            </a:pPr>
            <a:r>
              <a:rPr lang="en-US" sz="2800" dirty="0" smtClean="0">
                <a:solidFill>
                  <a:schemeClr val="bg1">
                    <a:lumMod val="85000"/>
                  </a:schemeClr>
                </a:solidFill>
                <a:latin typeface="+mj-lt"/>
                <a:ea typeface="ＭＳ Ｐゴシック" pitchFamily="34" charset="-128"/>
              </a:rPr>
              <a:t>Later elaboration of “the </a:t>
            </a:r>
            <a:r>
              <a:rPr lang="en-US" sz="2800" dirty="0">
                <a:solidFill>
                  <a:schemeClr val="bg1">
                    <a:lumMod val="85000"/>
                  </a:schemeClr>
                </a:solidFill>
                <a:latin typeface="+mj-lt"/>
                <a:ea typeface="ＭＳ Ｐゴシック" pitchFamily="34" charset="-128"/>
              </a:rPr>
              <a:t>origin myth of a particular set of Bronze Age desert </a:t>
            </a:r>
            <a:r>
              <a:rPr lang="en-US" sz="2800" dirty="0" smtClean="0">
                <a:solidFill>
                  <a:schemeClr val="bg1">
                    <a:lumMod val="85000"/>
                  </a:schemeClr>
                </a:solidFill>
                <a:latin typeface="+mj-lt"/>
                <a:ea typeface="ＭＳ Ｐゴシック" pitchFamily="34" charset="-128"/>
              </a:rPr>
              <a:t>tribesmen”</a:t>
            </a:r>
          </a:p>
          <a:p>
            <a:pPr marL="457200" indent="-457200" defTabSz="457200" fontAlgn="base">
              <a:spcBef>
                <a:spcPct val="0"/>
              </a:spcBef>
              <a:spcAft>
                <a:spcPct val="0"/>
              </a:spcAft>
              <a:buFontTx/>
              <a:buChar char="-"/>
            </a:pPr>
            <a:endParaRPr lang="en-US" sz="2800" dirty="0">
              <a:solidFill>
                <a:schemeClr val="bg1">
                  <a:lumMod val="85000"/>
                </a:schemeClr>
              </a:solidFill>
              <a:latin typeface="+mj-lt"/>
              <a:ea typeface="ＭＳ Ｐゴシック" pitchFamily="34" charset="-128"/>
            </a:endParaRPr>
          </a:p>
          <a:p>
            <a:pPr marL="457200" indent="-457200" defTabSz="457200" fontAlgn="base">
              <a:spcBef>
                <a:spcPct val="0"/>
              </a:spcBef>
              <a:spcAft>
                <a:spcPct val="0"/>
              </a:spcAft>
              <a:buFontTx/>
              <a:buChar char="-"/>
            </a:pPr>
            <a:r>
              <a:rPr lang="en-US" sz="2800" dirty="0" smtClean="0">
                <a:solidFill>
                  <a:schemeClr val="bg1">
                    <a:lumMod val="85000"/>
                  </a:schemeClr>
                </a:solidFill>
                <a:latin typeface="+mj-lt"/>
                <a:ea typeface="ＭＳ Ｐゴシック" pitchFamily="34" charset="-128"/>
              </a:rPr>
              <a:t>Writing engraved by God Himself on the tablets of the Testimony</a:t>
            </a:r>
          </a:p>
          <a:p>
            <a:pPr marL="457200" indent="-457200" defTabSz="457200" fontAlgn="base">
              <a:spcBef>
                <a:spcPct val="0"/>
              </a:spcBef>
              <a:spcAft>
                <a:spcPct val="0"/>
              </a:spcAft>
              <a:buFontTx/>
              <a:buChar char="-"/>
            </a:pPr>
            <a:endParaRPr lang="en-US" sz="2800" dirty="0">
              <a:solidFill>
                <a:schemeClr val="bg1">
                  <a:lumMod val="85000"/>
                </a:schemeClr>
              </a:solidFill>
              <a:latin typeface="+mj-lt"/>
              <a:ea typeface="ＭＳ Ｐゴシック" pitchFamily="34" charset="-128"/>
            </a:endParaRPr>
          </a:p>
          <a:p>
            <a:pPr marL="457200" indent="-457200" defTabSz="457200" fontAlgn="base">
              <a:spcBef>
                <a:spcPct val="0"/>
              </a:spcBef>
              <a:spcAft>
                <a:spcPct val="0"/>
              </a:spcAft>
              <a:buFontTx/>
              <a:buChar char="-"/>
            </a:pPr>
            <a:endParaRPr lang="en-US" sz="3200" dirty="0">
              <a:solidFill>
                <a:schemeClr val="bg1">
                  <a:lumMod val="85000"/>
                </a:schemeClr>
              </a:solidFill>
              <a:latin typeface="+mj-lt"/>
              <a:ea typeface="ＭＳ Ｐゴシック" pitchFamily="34" charset="-128"/>
            </a:endParaRPr>
          </a:p>
        </p:txBody>
      </p:sp>
      <p:sp>
        <p:nvSpPr>
          <p:cNvPr id="7" name="Text Box 3"/>
          <p:cNvSpPr txBox="1">
            <a:spLocks noChangeArrowheads="1"/>
          </p:cNvSpPr>
          <p:nvPr/>
        </p:nvSpPr>
        <p:spPr bwMode="auto">
          <a:xfrm>
            <a:off x="457200" y="381000"/>
            <a:ext cx="830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base">
              <a:spcBef>
                <a:spcPct val="0"/>
              </a:spcBef>
              <a:spcAft>
                <a:spcPct val="0"/>
              </a:spcAft>
            </a:pPr>
            <a:r>
              <a:rPr lang="en-US" sz="3600" dirty="0" smtClean="0">
                <a:solidFill>
                  <a:schemeClr val="bg1">
                    <a:lumMod val="85000"/>
                  </a:schemeClr>
                </a:solidFill>
                <a:latin typeface="+mj-lt"/>
                <a:ea typeface="ＭＳ Ｐゴシック" pitchFamily="34" charset="-128"/>
              </a:rPr>
              <a:t>In six days: “Has God really said?”</a:t>
            </a:r>
          </a:p>
          <a:p>
            <a:pPr defTabSz="457200" fontAlgn="base">
              <a:spcBef>
                <a:spcPct val="0"/>
              </a:spcBef>
              <a:spcAft>
                <a:spcPct val="0"/>
              </a:spcAft>
            </a:pPr>
            <a:endParaRPr lang="en-US" sz="3600" i="1" dirty="0">
              <a:solidFill>
                <a:schemeClr val="bg1">
                  <a:lumMod val="85000"/>
                </a:schemeClr>
              </a:solidFill>
              <a:latin typeface="+mj-lt"/>
              <a:ea typeface="ＭＳ Ｐゴシック" pitchFamily="34" charset="-128"/>
            </a:endParaRPr>
          </a:p>
        </p:txBody>
      </p:sp>
    </p:spTree>
    <p:extLst>
      <p:ext uri="{BB962C8B-B14F-4D97-AF65-F5344CB8AC3E}">
        <p14:creationId xmlns:p14="http://schemas.microsoft.com/office/powerpoint/2010/main" val="386362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762000" y="634425"/>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base">
              <a:spcBef>
                <a:spcPct val="0"/>
              </a:spcBef>
              <a:spcAft>
                <a:spcPct val="0"/>
              </a:spcAft>
            </a:pPr>
            <a:r>
              <a:rPr lang="en-US" sz="3600" dirty="0" smtClean="0">
                <a:solidFill>
                  <a:prstClr val="white">
                    <a:lumMod val="85000"/>
                  </a:prstClr>
                </a:solidFill>
                <a:ea typeface="ＭＳ Ｐゴシック" pitchFamily="34" charset="-128"/>
              </a:rPr>
              <a:t>In six days: </a:t>
            </a:r>
            <a:r>
              <a:rPr lang="en-US" sz="3600" dirty="0">
                <a:solidFill>
                  <a:prstClr val="white">
                    <a:lumMod val="85000"/>
                  </a:prstClr>
                </a:solidFill>
                <a:ea typeface="ＭＳ Ｐゴシック" pitchFamily="34" charset="-128"/>
              </a:rPr>
              <a:t>how do we read the Bible</a:t>
            </a:r>
            <a:endParaRPr lang="en-US" sz="3600" dirty="0" smtClean="0">
              <a:solidFill>
                <a:prstClr val="white">
                  <a:lumMod val="85000"/>
                </a:prstClr>
              </a:solidFill>
              <a:ea typeface="ＭＳ Ｐゴシック" pitchFamily="34" charset="-128"/>
            </a:endParaRPr>
          </a:p>
        </p:txBody>
      </p:sp>
      <p:sp>
        <p:nvSpPr>
          <p:cNvPr id="7" name="Text Box 3"/>
          <p:cNvSpPr txBox="1">
            <a:spLocks noChangeArrowheads="1"/>
          </p:cNvSpPr>
          <p:nvPr/>
        </p:nvSpPr>
        <p:spPr bwMode="auto">
          <a:xfrm>
            <a:off x="777536" y="1600200"/>
            <a:ext cx="7833064"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base">
              <a:spcBef>
                <a:spcPct val="0"/>
              </a:spcBef>
              <a:spcAft>
                <a:spcPct val="0"/>
              </a:spcAft>
            </a:pPr>
            <a:r>
              <a:rPr lang="en-US" sz="3200" dirty="0">
                <a:solidFill>
                  <a:prstClr val="white">
                    <a:lumMod val="85000"/>
                  </a:prstClr>
                </a:solidFill>
                <a:ea typeface="ＭＳ Ｐゴシック" pitchFamily="34" charset="-128"/>
              </a:rPr>
              <a:t>E</a:t>
            </a:r>
            <a:r>
              <a:rPr lang="en-US" sz="3200" dirty="0" smtClean="0">
                <a:solidFill>
                  <a:prstClr val="white">
                    <a:lumMod val="85000"/>
                  </a:prstClr>
                </a:solidFill>
                <a:ea typeface="ＭＳ Ｐゴシック" pitchFamily="34" charset="-128"/>
              </a:rPr>
              <a:t>mphasis on the human: </a:t>
            </a:r>
            <a:br>
              <a:rPr lang="en-US" sz="3200" dirty="0" smtClean="0">
                <a:solidFill>
                  <a:prstClr val="white">
                    <a:lumMod val="85000"/>
                  </a:prstClr>
                </a:solidFill>
                <a:ea typeface="ＭＳ Ｐゴシック" pitchFamily="34" charset="-128"/>
              </a:rPr>
            </a:br>
            <a:r>
              <a:rPr lang="en-US" sz="2800" dirty="0" smtClean="0">
                <a:solidFill>
                  <a:prstClr val="white">
                    <a:lumMod val="85000"/>
                  </a:prstClr>
                </a:solidFill>
                <a:ea typeface="ＭＳ Ｐゴシック" pitchFamily="34" charset="-128"/>
              </a:rPr>
              <a:t>a) text generated through human initiative</a:t>
            </a:r>
            <a:br>
              <a:rPr lang="en-US" sz="2800" dirty="0" smtClean="0">
                <a:solidFill>
                  <a:prstClr val="white">
                    <a:lumMod val="85000"/>
                  </a:prstClr>
                </a:solidFill>
                <a:ea typeface="ＭＳ Ｐゴシック" pitchFamily="34" charset="-128"/>
              </a:rPr>
            </a:br>
            <a:r>
              <a:rPr lang="en-US" sz="2800" dirty="0">
                <a:solidFill>
                  <a:prstClr val="white">
                    <a:lumMod val="85000"/>
                  </a:prstClr>
                </a:solidFill>
                <a:ea typeface="ＭＳ Ｐゴシック" pitchFamily="34" charset="-128"/>
              </a:rPr>
              <a:t>b</a:t>
            </a:r>
            <a:r>
              <a:rPr lang="en-US" sz="2800" dirty="0" smtClean="0">
                <a:solidFill>
                  <a:prstClr val="white">
                    <a:lumMod val="85000"/>
                  </a:prstClr>
                </a:solidFill>
                <a:ea typeface="ＭＳ Ｐゴシック" pitchFamily="34" charset="-128"/>
              </a:rPr>
              <a:t>) human scientific understanding constrains what is acceptable</a:t>
            </a:r>
            <a:endParaRPr lang="en-US" sz="2400" i="1" dirty="0" smtClean="0">
              <a:solidFill>
                <a:prstClr val="white">
                  <a:lumMod val="85000"/>
                </a:prstClr>
              </a:solidFill>
              <a:ea typeface="ＭＳ Ｐゴシック" pitchFamily="34" charset="-128"/>
            </a:endParaRPr>
          </a:p>
        </p:txBody>
      </p:sp>
      <p:sp>
        <p:nvSpPr>
          <p:cNvPr id="8" name="Text Box 3"/>
          <p:cNvSpPr txBox="1">
            <a:spLocks noChangeArrowheads="1"/>
          </p:cNvSpPr>
          <p:nvPr/>
        </p:nvSpPr>
        <p:spPr bwMode="auto">
          <a:xfrm>
            <a:off x="777536" y="3881497"/>
            <a:ext cx="7833064"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base">
              <a:spcBef>
                <a:spcPct val="0"/>
              </a:spcBef>
              <a:spcAft>
                <a:spcPct val="0"/>
              </a:spcAft>
            </a:pPr>
            <a:r>
              <a:rPr lang="en-US" sz="3200" dirty="0">
                <a:solidFill>
                  <a:prstClr val="white">
                    <a:lumMod val="85000"/>
                  </a:prstClr>
                </a:solidFill>
                <a:ea typeface="ＭＳ Ｐゴシック" pitchFamily="34" charset="-128"/>
              </a:rPr>
              <a:t>E</a:t>
            </a:r>
            <a:r>
              <a:rPr lang="en-US" sz="3200" dirty="0" smtClean="0">
                <a:solidFill>
                  <a:prstClr val="white">
                    <a:lumMod val="85000"/>
                  </a:prstClr>
                </a:solidFill>
                <a:ea typeface="ＭＳ Ｐゴシック" pitchFamily="34" charset="-128"/>
              </a:rPr>
              <a:t>mphasis on the divine: </a:t>
            </a:r>
            <a:br>
              <a:rPr lang="en-US" sz="3200" dirty="0" smtClean="0">
                <a:solidFill>
                  <a:prstClr val="white">
                    <a:lumMod val="85000"/>
                  </a:prstClr>
                </a:solidFill>
                <a:ea typeface="ＭＳ Ｐゴシック" pitchFamily="34" charset="-128"/>
              </a:rPr>
            </a:br>
            <a:r>
              <a:rPr lang="en-US" sz="2800" dirty="0" smtClean="0">
                <a:solidFill>
                  <a:prstClr val="white">
                    <a:lumMod val="85000"/>
                  </a:prstClr>
                </a:solidFill>
                <a:ea typeface="ＭＳ Ｐゴシック" pitchFamily="34" charset="-128"/>
              </a:rPr>
              <a:t>a) text generated through divine initiative</a:t>
            </a:r>
            <a:br>
              <a:rPr lang="en-US" sz="2800" dirty="0" smtClean="0">
                <a:solidFill>
                  <a:prstClr val="white">
                    <a:lumMod val="85000"/>
                  </a:prstClr>
                </a:solidFill>
                <a:ea typeface="ＭＳ Ｐゴシック" pitchFamily="34" charset="-128"/>
              </a:rPr>
            </a:br>
            <a:r>
              <a:rPr lang="en-US" sz="2800" dirty="0">
                <a:solidFill>
                  <a:prstClr val="white">
                    <a:lumMod val="85000"/>
                  </a:prstClr>
                </a:solidFill>
                <a:ea typeface="ＭＳ Ｐゴシック" pitchFamily="34" charset="-128"/>
              </a:rPr>
              <a:t>b</a:t>
            </a:r>
            <a:r>
              <a:rPr lang="en-US" sz="2800" dirty="0" smtClean="0">
                <a:solidFill>
                  <a:prstClr val="white">
                    <a:lumMod val="85000"/>
                  </a:prstClr>
                </a:solidFill>
                <a:ea typeface="ＭＳ Ｐゴシック" pitchFamily="34" charset="-128"/>
              </a:rPr>
              <a:t>) God’s action not constrained by what scientific understanding considers acceptable</a:t>
            </a:r>
            <a:endParaRPr lang="en-US" sz="2400" i="1" dirty="0" smtClean="0">
              <a:solidFill>
                <a:prstClr val="white">
                  <a:lumMod val="85000"/>
                </a:prstClr>
              </a:solidFill>
              <a:ea typeface="ＭＳ Ｐゴシック" pitchFamily="34" charset="-128"/>
            </a:endParaRPr>
          </a:p>
        </p:txBody>
      </p:sp>
    </p:spTree>
    <p:extLst>
      <p:ext uri="{BB962C8B-B14F-4D97-AF65-F5344CB8AC3E}">
        <p14:creationId xmlns:p14="http://schemas.microsoft.com/office/powerpoint/2010/main" val="3595769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09600" y="839450"/>
            <a:ext cx="80772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base">
              <a:spcBef>
                <a:spcPct val="0"/>
              </a:spcBef>
              <a:spcAft>
                <a:spcPct val="0"/>
              </a:spcAft>
            </a:pPr>
            <a:endParaRPr lang="en-US" sz="3600" i="1" dirty="0">
              <a:solidFill>
                <a:schemeClr val="bg1">
                  <a:lumMod val="85000"/>
                </a:schemeClr>
              </a:solidFill>
              <a:latin typeface="+mj-lt"/>
              <a:ea typeface="ＭＳ Ｐゴシック" pitchFamily="34" charset="-128"/>
            </a:endParaRPr>
          </a:p>
          <a:p>
            <a:pPr defTabSz="457200" fontAlgn="base">
              <a:spcBef>
                <a:spcPct val="0"/>
              </a:spcBef>
              <a:spcAft>
                <a:spcPct val="0"/>
              </a:spcAft>
            </a:pPr>
            <a:r>
              <a:rPr lang="en-US" sz="3200" dirty="0" smtClean="0">
                <a:solidFill>
                  <a:schemeClr val="bg1">
                    <a:lumMod val="85000"/>
                  </a:schemeClr>
                </a:solidFill>
                <a:latin typeface="+mj-lt"/>
                <a:ea typeface="ＭＳ Ｐゴシック" pitchFamily="34" charset="-128"/>
              </a:rPr>
              <a:t>1) God cares, He is active, He is powerful, and He is good</a:t>
            </a:r>
          </a:p>
          <a:p>
            <a:pPr defTabSz="457200" fontAlgn="base">
              <a:spcBef>
                <a:spcPct val="0"/>
              </a:spcBef>
              <a:spcAft>
                <a:spcPct val="0"/>
              </a:spcAft>
            </a:pPr>
            <a:endParaRPr lang="en-US" sz="3200" dirty="0" smtClean="0">
              <a:solidFill>
                <a:schemeClr val="bg1">
                  <a:lumMod val="85000"/>
                </a:schemeClr>
              </a:solidFill>
              <a:latin typeface="+mj-lt"/>
              <a:ea typeface="ＭＳ Ｐゴシック" pitchFamily="34" charset="-128"/>
            </a:endParaRPr>
          </a:p>
          <a:p>
            <a:pPr defTabSz="457200" fontAlgn="base">
              <a:spcBef>
                <a:spcPct val="0"/>
              </a:spcBef>
              <a:spcAft>
                <a:spcPct val="0"/>
              </a:spcAft>
            </a:pPr>
            <a:r>
              <a:rPr lang="en-US" sz="3200" dirty="0" smtClean="0">
                <a:solidFill>
                  <a:schemeClr val="bg1">
                    <a:lumMod val="85000"/>
                  </a:schemeClr>
                </a:solidFill>
                <a:latin typeface="+mj-lt"/>
                <a:ea typeface="ＭＳ Ｐゴシック" pitchFamily="34" charset="-128"/>
              </a:rPr>
              <a:t>2) </a:t>
            </a:r>
            <a:r>
              <a:rPr lang="en-US" sz="3200" dirty="0">
                <a:solidFill>
                  <a:schemeClr val="bg1">
                    <a:lumMod val="85000"/>
                  </a:schemeClr>
                </a:solidFill>
                <a:latin typeface="+mj-lt"/>
                <a:ea typeface="ＭＳ Ｐゴシック" pitchFamily="34" charset="-128"/>
              </a:rPr>
              <a:t>M</a:t>
            </a:r>
            <a:r>
              <a:rPr lang="en-US" sz="3200" dirty="0" smtClean="0">
                <a:solidFill>
                  <a:schemeClr val="bg1">
                    <a:lumMod val="85000"/>
                  </a:schemeClr>
                </a:solidFill>
                <a:latin typeface="+mj-lt"/>
                <a:ea typeface="ＭＳ Ｐゴシック" pitchFamily="34" charset="-128"/>
              </a:rPr>
              <a:t>y relationship and  responsibility towards the rest of the creation</a:t>
            </a:r>
          </a:p>
          <a:p>
            <a:pPr defTabSz="457200" fontAlgn="base">
              <a:spcBef>
                <a:spcPct val="0"/>
              </a:spcBef>
              <a:spcAft>
                <a:spcPct val="0"/>
              </a:spcAft>
            </a:pPr>
            <a:endParaRPr lang="en-US" sz="3200" dirty="0">
              <a:solidFill>
                <a:schemeClr val="bg1">
                  <a:lumMod val="85000"/>
                </a:schemeClr>
              </a:solidFill>
              <a:latin typeface="+mj-lt"/>
              <a:ea typeface="ＭＳ Ｐゴシック" pitchFamily="34" charset="-128"/>
            </a:endParaRPr>
          </a:p>
          <a:p>
            <a:pPr defTabSz="457200" fontAlgn="base">
              <a:spcBef>
                <a:spcPct val="0"/>
              </a:spcBef>
              <a:spcAft>
                <a:spcPct val="0"/>
              </a:spcAft>
            </a:pPr>
            <a:r>
              <a:rPr lang="en-US" sz="3200" dirty="0" smtClean="0">
                <a:solidFill>
                  <a:schemeClr val="bg1">
                    <a:lumMod val="85000"/>
                  </a:schemeClr>
                </a:solidFill>
                <a:latin typeface="+mj-lt"/>
                <a:ea typeface="ＭＳ Ｐゴシック" pitchFamily="34" charset="-128"/>
              </a:rPr>
              <a:t>3) I worship the God of creation week</a:t>
            </a:r>
          </a:p>
          <a:p>
            <a:pPr defTabSz="457200" fontAlgn="base">
              <a:spcBef>
                <a:spcPct val="0"/>
              </a:spcBef>
              <a:spcAft>
                <a:spcPct val="0"/>
              </a:spcAft>
            </a:pPr>
            <a:endParaRPr lang="en-US" sz="3200" dirty="0">
              <a:solidFill>
                <a:schemeClr val="bg1">
                  <a:lumMod val="85000"/>
                </a:schemeClr>
              </a:solidFill>
              <a:latin typeface="+mj-lt"/>
              <a:ea typeface="ＭＳ Ｐゴシック" pitchFamily="34" charset="-128"/>
            </a:endParaRPr>
          </a:p>
          <a:p>
            <a:pPr defTabSz="457200" fontAlgn="base">
              <a:spcBef>
                <a:spcPct val="0"/>
              </a:spcBef>
              <a:spcAft>
                <a:spcPct val="0"/>
              </a:spcAft>
            </a:pPr>
            <a:r>
              <a:rPr lang="en-US" sz="3200" dirty="0" smtClean="0">
                <a:solidFill>
                  <a:schemeClr val="bg1">
                    <a:lumMod val="85000"/>
                  </a:schemeClr>
                </a:solidFill>
                <a:latin typeface="+mj-lt"/>
                <a:ea typeface="ＭＳ Ｐゴシック" pitchFamily="34" charset="-128"/>
              </a:rPr>
              <a:t>4) Listening to the word of God</a:t>
            </a:r>
            <a:endParaRPr lang="en-US" sz="3200" dirty="0">
              <a:solidFill>
                <a:schemeClr val="bg1">
                  <a:lumMod val="85000"/>
                </a:schemeClr>
              </a:solidFill>
            </a:endParaRPr>
          </a:p>
        </p:txBody>
      </p:sp>
      <p:sp>
        <p:nvSpPr>
          <p:cNvPr id="6" name="Text Box 3"/>
          <p:cNvSpPr txBox="1">
            <a:spLocks noChangeArrowheads="1"/>
          </p:cNvSpPr>
          <p:nvPr/>
        </p:nvSpPr>
        <p:spPr bwMode="auto">
          <a:xfrm>
            <a:off x="609600" y="370582"/>
            <a:ext cx="8153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base">
              <a:spcBef>
                <a:spcPct val="0"/>
              </a:spcBef>
              <a:spcAft>
                <a:spcPct val="0"/>
              </a:spcAft>
            </a:pPr>
            <a:r>
              <a:rPr lang="en-US" sz="3600" dirty="0" smtClean="0">
                <a:solidFill>
                  <a:schemeClr val="bg1">
                    <a:lumMod val="85000"/>
                  </a:schemeClr>
                </a:solidFill>
                <a:latin typeface="+mj-lt"/>
                <a:ea typeface="ＭＳ Ｐゴシック" pitchFamily="34" charset="-128"/>
              </a:rPr>
              <a:t>In six days: why sharing?</a:t>
            </a:r>
          </a:p>
          <a:p>
            <a:pPr defTabSz="457200" fontAlgn="base">
              <a:spcBef>
                <a:spcPct val="0"/>
              </a:spcBef>
              <a:spcAft>
                <a:spcPct val="0"/>
              </a:spcAft>
            </a:pPr>
            <a:endParaRPr lang="en-US" sz="3600" i="1" dirty="0">
              <a:solidFill>
                <a:schemeClr val="bg1">
                  <a:lumMod val="85000"/>
                </a:schemeClr>
              </a:solidFill>
              <a:latin typeface="+mj-lt"/>
              <a:ea typeface="ＭＳ Ｐゴシック" pitchFamily="34" charset="-128"/>
            </a:endParaRPr>
          </a:p>
        </p:txBody>
      </p:sp>
    </p:spTree>
    <p:extLst>
      <p:ext uri="{BB962C8B-B14F-4D97-AF65-F5344CB8AC3E}">
        <p14:creationId xmlns:p14="http://schemas.microsoft.com/office/powerpoint/2010/main" val="1213839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r>
              <a:rPr lang="en-US" dirty="0" smtClean="0">
                <a:solidFill>
                  <a:schemeClr val="bg1"/>
                </a:solidFill>
              </a:rPr>
              <a:t>creationsabbath.net</a:t>
            </a:r>
            <a:endParaRPr lang="en-US" dirty="0">
              <a:solidFill>
                <a:schemeClr val="bg1"/>
              </a:solidFill>
            </a:endParaRPr>
          </a:p>
        </p:txBody>
      </p:sp>
      <p:pic>
        <p:nvPicPr>
          <p:cNvPr id="3" name="Picture 2"/>
          <p:cNvPicPr>
            <a:picLocks noChangeAspect="1"/>
          </p:cNvPicPr>
          <p:nvPr/>
        </p:nvPicPr>
        <p:blipFill rotWithShape="1">
          <a:blip r:embed="rId2"/>
          <a:srcRect t="5093" b="11944"/>
          <a:stretch/>
        </p:blipFill>
        <p:spPr>
          <a:xfrm>
            <a:off x="0" y="1981200"/>
            <a:ext cx="9144000" cy="4267201"/>
          </a:xfrm>
          <a:prstGeom prst="rect">
            <a:avLst/>
          </a:prstGeom>
        </p:spPr>
      </p:pic>
    </p:spTree>
    <p:extLst>
      <p:ext uri="{BB962C8B-B14F-4D97-AF65-F5344CB8AC3E}">
        <p14:creationId xmlns:p14="http://schemas.microsoft.com/office/powerpoint/2010/main" val="3447924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solidFill>
                  <a:schemeClr val="bg1"/>
                </a:solidFill>
              </a:rPr>
              <a:t>www.grisda.org</a:t>
            </a:r>
            <a:endParaRPr lang="en-US" dirty="0">
              <a:solidFill>
                <a:schemeClr val="bg1"/>
              </a:solidFill>
            </a:endParaRPr>
          </a:p>
        </p:txBody>
      </p:sp>
      <p:pic>
        <p:nvPicPr>
          <p:cNvPr id="4" name="Picture 3"/>
          <p:cNvPicPr>
            <a:picLocks noChangeAspect="1"/>
          </p:cNvPicPr>
          <p:nvPr/>
        </p:nvPicPr>
        <p:blipFill rotWithShape="1">
          <a:blip r:embed="rId2"/>
          <a:srcRect l="9839" t="15241" r="35597" b="14789"/>
          <a:stretch/>
        </p:blipFill>
        <p:spPr>
          <a:xfrm>
            <a:off x="838200" y="1295400"/>
            <a:ext cx="7467600" cy="5386465"/>
          </a:xfrm>
          <a:prstGeom prst="rect">
            <a:avLst/>
          </a:prstGeom>
        </p:spPr>
      </p:pic>
    </p:spTree>
    <p:extLst>
      <p:ext uri="{BB962C8B-B14F-4D97-AF65-F5344CB8AC3E}">
        <p14:creationId xmlns:p14="http://schemas.microsoft.com/office/powerpoint/2010/main" val="2031605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bg1"/>
                </a:solidFill>
              </a:rPr>
              <a:t>Instagram: @</a:t>
            </a:r>
            <a:r>
              <a:rPr lang="en-US" sz="4400" dirty="0" err="1" smtClean="0">
                <a:solidFill>
                  <a:schemeClr val="bg1"/>
                </a:solidFill>
              </a:rPr>
              <a:t>geoscienceresearchinstitute</a:t>
            </a:r>
            <a:endParaRPr lang="en-US" sz="4400" dirty="0">
              <a:solidFill>
                <a:schemeClr val="bg1"/>
              </a:solidFill>
            </a:endParaRPr>
          </a:p>
        </p:txBody>
      </p:sp>
      <p:pic>
        <p:nvPicPr>
          <p:cNvPr id="3" name="Picture 2"/>
          <p:cNvPicPr>
            <a:picLocks noChangeAspect="1"/>
          </p:cNvPicPr>
          <p:nvPr/>
        </p:nvPicPr>
        <p:blipFill rotWithShape="1">
          <a:blip r:embed="rId2"/>
          <a:srcRect l="10566" t="14999" r="11812" b="11503"/>
          <a:stretch/>
        </p:blipFill>
        <p:spPr>
          <a:xfrm>
            <a:off x="152400" y="2063197"/>
            <a:ext cx="8839200" cy="4707835"/>
          </a:xfrm>
          <a:prstGeom prst="rect">
            <a:avLst/>
          </a:prstGeom>
        </p:spPr>
      </p:pic>
    </p:spTree>
    <p:extLst>
      <p:ext uri="{BB962C8B-B14F-4D97-AF65-F5344CB8AC3E}">
        <p14:creationId xmlns:p14="http://schemas.microsoft.com/office/powerpoint/2010/main" val="3227797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z="4400" dirty="0" smtClean="0">
                <a:solidFill>
                  <a:schemeClr val="bg1"/>
                </a:solidFill>
              </a:rPr>
              <a:t>Facebook: @</a:t>
            </a:r>
            <a:r>
              <a:rPr lang="en-US" sz="4400" dirty="0" err="1" smtClean="0">
                <a:solidFill>
                  <a:schemeClr val="bg1"/>
                </a:solidFill>
              </a:rPr>
              <a:t>geoscienceresearchinstitute</a:t>
            </a:r>
            <a:endParaRPr lang="en-US" sz="4400" dirty="0">
              <a:solidFill>
                <a:schemeClr val="bg1"/>
              </a:solidFill>
            </a:endParaRPr>
          </a:p>
        </p:txBody>
      </p:sp>
      <p:pic>
        <p:nvPicPr>
          <p:cNvPr id="4" name="Picture 3"/>
          <p:cNvPicPr>
            <a:picLocks noChangeAspect="1"/>
          </p:cNvPicPr>
          <p:nvPr/>
        </p:nvPicPr>
        <p:blipFill rotWithShape="1">
          <a:blip r:embed="rId2"/>
          <a:srcRect l="27302" t="13868" b="11348"/>
          <a:stretch/>
        </p:blipFill>
        <p:spPr>
          <a:xfrm>
            <a:off x="227851" y="1702015"/>
            <a:ext cx="8763749" cy="5071125"/>
          </a:xfrm>
          <a:prstGeom prst="rect">
            <a:avLst/>
          </a:prstGeom>
        </p:spPr>
      </p:pic>
    </p:spTree>
    <p:extLst>
      <p:ext uri="{BB962C8B-B14F-4D97-AF65-F5344CB8AC3E}">
        <p14:creationId xmlns:p14="http://schemas.microsoft.com/office/powerpoint/2010/main" val="3688318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057400"/>
            <a:ext cx="8001000" cy="3539430"/>
          </a:xfrm>
          <a:prstGeom prst="rect">
            <a:avLst/>
          </a:prstGeom>
        </p:spPr>
        <p:txBody>
          <a:bodyPr wrap="square">
            <a:spAutoFit/>
          </a:bodyPr>
          <a:lstStyle/>
          <a:p>
            <a:r>
              <a:rPr lang="en-US" sz="2800" i="1" dirty="0">
                <a:solidFill>
                  <a:schemeClr val="bg1">
                    <a:lumMod val="85000"/>
                  </a:schemeClr>
                </a:solidFill>
                <a:latin typeface="+mj-lt"/>
                <a:ea typeface="ＭＳ Ｐゴシック" pitchFamily="34" charset="-128"/>
              </a:rPr>
              <a:t>“They lay their crowns before the throne and say:</a:t>
            </a:r>
          </a:p>
          <a:p>
            <a:endParaRPr lang="en-US" sz="2800" i="1" dirty="0">
              <a:solidFill>
                <a:schemeClr val="bg1">
                  <a:lumMod val="85000"/>
                </a:schemeClr>
              </a:solidFill>
              <a:latin typeface="+mj-lt"/>
              <a:ea typeface="ＭＳ Ｐゴシック" pitchFamily="34" charset="-128"/>
            </a:endParaRPr>
          </a:p>
          <a:p>
            <a:r>
              <a:rPr lang="en-US" sz="2800" i="1" dirty="0" smtClean="0">
                <a:solidFill>
                  <a:schemeClr val="bg1">
                    <a:lumMod val="85000"/>
                  </a:schemeClr>
                </a:solidFill>
                <a:latin typeface="+mj-lt"/>
                <a:ea typeface="ＭＳ Ｐゴシック" pitchFamily="34" charset="-128"/>
              </a:rPr>
              <a:t>“You </a:t>
            </a:r>
            <a:r>
              <a:rPr lang="en-US" sz="2800" i="1" dirty="0">
                <a:solidFill>
                  <a:schemeClr val="bg1">
                    <a:lumMod val="85000"/>
                  </a:schemeClr>
                </a:solidFill>
                <a:latin typeface="+mj-lt"/>
                <a:ea typeface="ＭＳ Ｐゴシック" pitchFamily="34" charset="-128"/>
              </a:rPr>
              <a:t>are worthy, our Lord and God,</a:t>
            </a:r>
          </a:p>
          <a:p>
            <a:r>
              <a:rPr lang="en-US" sz="2800" i="1" dirty="0">
                <a:solidFill>
                  <a:schemeClr val="bg1">
                    <a:lumMod val="85000"/>
                  </a:schemeClr>
                </a:solidFill>
                <a:latin typeface="+mj-lt"/>
                <a:ea typeface="ＭＳ Ｐゴシック" pitchFamily="34" charset="-128"/>
              </a:rPr>
              <a:t>    to receive glory and honor and power,</a:t>
            </a:r>
          </a:p>
          <a:p>
            <a:r>
              <a:rPr lang="en-US" sz="2800" i="1" dirty="0">
                <a:solidFill>
                  <a:schemeClr val="bg1">
                    <a:lumMod val="85000"/>
                  </a:schemeClr>
                </a:solidFill>
                <a:latin typeface="+mj-lt"/>
                <a:ea typeface="ＭＳ Ｐゴシック" pitchFamily="34" charset="-128"/>
              </a:rPr>
              <a:t>for you created all things,</a:t>
            </a:r>
          </a:p>
          <a:p>
            <a:r>
              <a:rPr lang="en-US" sz="2800" i="1" dirty="0">
                <a:solidFill>
                  <a:schemeClr val="bg1">
                    <a:lumMod val="85000"/>
                  </a:schemeClr>
                </a:solidFill>
                <a:latin typeface="+mj-lt"/>
                <a:ea typeface="ＭＳ Ｐゴシック" pitchFamily="34" charset="-128"/>
              </a:rPr>
              <a:t>    and by your will they were created</a:t>
            </a:r>
          </a:p>
          <a:p>
            <a:r>
              <a:rPr lang="en-US" sz="2800" i="1" dirty="0">
                <a:solidFill>
                  <a:schemeClr val="bg1">
                    <a:lumMod val="85000"/>
                  </a:schemeClr>
                </a:solidFill>
                <a:latin typeface="+mj-lt"/>
                <a:ea typeface="ＭＳ Ｐゴシック" pitchFamily="34" charset="-128"/>
              </a:rPr>
              <a:t>    and have their being</a:t>
            </a:r>
            <a:r>
              <a:rPr lang="en-US" sz="2800" i="1" dirty="0" smtClean="0">
                <a:solidFill>
                  <a:schemeClr val="bg1">
                    <a:lumMod val="85000"/>
                  </a:schemeClr>
                </a:solidFill>
                <a:latin typeface="+mj-lt"/>
                <a:ea typeface="ＭＳ Ｐゴシック" pitchFamily="34" charset="-128"/>
              </a:rPr>
              <a:t>.” </a:t>
            </a:r>
          </a:p>
          <a:p>
            <a:r>
              <a:rPr lang="en-US" sz="2800" i="1" dirty="0">
                <a:solidFill>
                  <a:schemeClr val="bg1">
                    <a:lumMod val="85000"/>
                  </a:schemeClr>
                </a:solidFill>
                <a:latin typeface="+mj-lt"/>
                <a:ea typeface="ＭＳ Ｐゴシック" pitchFamily="34" charset="-128"/>
              </a:rPr>
              <a:t>	</a:t>
            </a:r>
            <a:r>
              <a:rPr lang="en-US" sz="2800" i="1" dirty="0" smtClean="0">
                <a:solidFill>
                  <a:schemeClr val="bg1">
                    <a:lumMod val="85000"/>
                  </a:schemeClr>
                </a:solidFill>
                <a:latin typeface="+mj-lt"/>
                <a:ea typeface="ＭＳ Ｐゴシック" pitchFamily="34" charset="-128"/>
              </a:rPr>
              <a:t>				</a:t>
            </a:r>
            <a:r>
              <a:rPr lang="en-US" sz="2800" dirty="0" smtClean="0">
                <a:solidFill>
                  <a:schemeClr val="bg1">
                    <a:lumMod val="85000"/>
                  </a:schemeClr>
                </a:solidFill>
                <a:latin typeface="+mj-lt"/>
                <a:ea typeface="ＭＳ Ｐゴシック" pitchFamily="34" charset="-128"/>
              </a:rPr>
              <a:t>Revelation 4:10-11</a:t>
            </a:r>
            <a:r>
              <a:rPr lang="en-US" dirty="0">
                <a:solidFill>
                  <a:srgbClr val="000000"/>
                </a:solidFill>
                <a:latin typeface="Helvetica Neue"/>
              </a:rPr>
              <a:t> </a:t>
            </a:r>
            <a:endParaRPr lang="en-US" dirty="0"/>
          </a:p>
        </p:txBody>
      </p:sp>
      <p:sp>
        <p:nvSpPr>
          <p:cNvPr id="5" name="Rectangle 4"/>
          <p:cNvSpPr/>
          <p:nvPr/>
        </p:nvSpPr>
        <p:spPr>
          <a:xfrm>
            <a:off x="533400" y="609600"/>
            <a:ext cx="3235181" cy="584775"/>
          </a:xfrm>
          <a:prstGeom prst="rect">
            <a:avLst/>
          </a:prstGeom>
        </p:spPr>
        <p:txBody>
          <a:bodyPr wrap="none">
            <a:spAutoFit/>
          </a:bodyPr>
          <a:lstStyle/>
          <a:p>
            <a:pPr lvl="0" defTabSz="457200" fontAlgn="base">
              <a:spcBef>
                <a:spcPct val="0"/>
              </a:spcBef>
              <a:spcAft>
                <a:spcPct val="0"/>
              </a:spcAft>
            </a:pPr>
            <a:r>
              <a:rPr lang="en-US" sz="3200" dirty="0">
                <a:solidFill>
                  <a:prstClr val="white">
                    <a:lumMod val="85000"/>
                  </a:prstClr>
                </a:solidFill>
                <a:ea typeface="ＭＳ Ｐゴシック" pitchFamily="34" charset="-128"/>
              </a:rPr>
              <a:t>God, the Creator</a:t>
            </a:r>
          </a:p>
        </p:txBody>
      </p:sp>
    </p:spTree>
    <p:extLst>
      <p:ext uri="{BB962C8B-B14F-4D97-AF65-F5344CB8AC3E}">
        <p14:creationId xmlns:p14="http://schemas.microsoft.com/office/powerpoint/2010/main" val="4249636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057400"/>
            <a:ext cx="8001000" cy="2246769"/>
          </a:xfrm>
          <a:prstGeom prst="rect">
            <a:avLst/>
          </a:prstGeom>
        </p:spPr>
        <p:txBody>
          <a:bodyPr wrap="square">
            <a:spAutoFit/>
          </a:bodyPr>
          <a:lstStyle/>
          <a:p>
            <a:r>
              <a:rPr lang="en-US" sz="2800" i="1" dirty="0">
                <a:solidFill>
                  <a:schemeClr val="bg1">
                    <a:lumMod val="85000"/>
                  </a:schemeClr>
                </a:solidFill>
                <a:latin typeface="+mj-lt"/>
                <a:ea typeface="ＭＳ Ｐゴシック" pitchFamily="34" charset="-128"/>
              </a:rPr>
              <a:t>“He said in a loud voice, “Fear God and give him glory, because the hour of his judgment has come. Worship him who made the heavens, the earth, the sea and the springs of water.”	</a:t>
            </a:r>
            <a:r>
              <a:rPr lang="en-US" sz="2800" i="1" dirty="0" smtClean="0">
                <a:solidFill>
                  <a:schemeClr val="bg1">
                    <a:lumMod val="85000"/>
                  </a:schemeClr>
                </a:solidFill>
                <a:latin typeface="+mj-lt"/>
                <a:ea typeface="ＭＳ Ｐゴシック" pitchFamily="34" charset="-128"/>
              </a:rPr>
              <a:t>						</a:t>
            </a:r>
            <a:r>
              <a:rPr lang="en-US" sz="2800" dirty="0" smtClean="0">
                <a:solidFill>
                  <a:schemeClr val="bg1">
                    <a:lumMod val="85000"/>
                  </a:schemeClr>
                </a:solidFill>
                <a:latin typeface="+mj-lt"/>
                <a:ea typeface="ＭＳ Ｐゴシック" pitchFamily="34" charset="-128"/>
              </a:rPr>
              <a:t>Revelation 14:7</a:t>
            </a:r>
            <a:r>
              <a:rPr lang="en-US" dirty="0">
                <a:solidFill>
                  <a:srgbClr val="000000"/>
                </a:solidFill>
                <a:latin typeface="Helvetica Neue"/>
              </a:rPr>
              <a:t> </a:t>
            </a:r>
            <a:endParaRPr lang="en-US" dirty="0"/>
          </a:p>
        </p:txBody>
      </p:sp>
      <p:sp>
        <p:nvSpPr>
          <p:cNvPr id="5" name="Rectangle 4"/>
          <p:cNvSpPr/>
          <p:nvPr/>
        </p:nvSpPr>
        <p:spPr>
          <a:xfrm>
            <a:off x="533400" y="609600"/>
            <a:ext cx="3235181" cy="584775"/>
          </a:xfrm>
          <a:prstGeom prst="rect">
            <a:avLst/>
          </a:prstGeom>
        </p:spPr>
        <p:txBody>
          <a:bodyPr wrap="none">
            <a:spAutoFit/>
          </a:bodyPr>
          <a:lstStyle/>
          <a:p>
            <a:pPr lvl="0" defTabSz="457200" fontAlgn="base">
              <a:spcBef>
                <a:spcPct val="0"/>
              </a:spcBef>
              <a:spcAft>
                <a:spcPct val="0"/>
              </a:spcAft>
            </a:pPr>
            <a:r>
              <a:rPr lang="en-US" sz="3200" dirty="0">
                <a:solidFill>
                  <a:prstClr val="white">
                    <a:lumMod val="85000"/>
                  </a:prstClr>
                </a:solidFill>
                <a:ea typeface="ＭＳ Ｐゴシック" pitchFamily="34" charset="-128"/>
              </a:rPr>
              <a:t>God, the Creator</a:t>
            </a:r>
          </a:p>
        </p:txBody>
      </p:sp>
    </p:spTree>
    <p:extLst>
      <p:ext uri="{BB962C8B-B14F-4D97-AF65-F5344CB8AC3E}">
        <p14:creationId xmlns:p14="http://schemas.microsoft.com/office/powerpoint/2010/main" val="1074455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634425"/>
            <a:ext cx="80772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base">
              <a:spcBef>
                <a:spcPct val="0"/>
              </a:spcBef>
              <a:spcAft>
                <a:spcPct val="0"/>
              </a:spcAft>
            </a:pPr>
            <a:r>
              <a:rPr lang="en-US" sz="3200" dirty="0" smtClean="0">
                <a:solidFill>
                  <a:schemeClr val="bg1">
                    <a:lumMod val="85000"/>
                  </a:schemeClr>
                </a:solidFill>
                <a:latin typeface="+mj-lt"/>
                <a:ea typeface="ＭＳ Ｐゴシック" pitchFamily="34" charset="-128"/>
              </a:rPr>
              <a:t>God, the Creator</a:t>
            </a:r>
          </a:p>
          <a:p>
            <a:pPr defTabSz="457200" fontAlgn="base">
              <a:spcBef>
                <a:spcPct val="0"/>
              </a:spcBef>
              <a:spcAft>
                <a:spcPct val="0"/>
              </a:spcAft>
            </a:pPr>
            <a:r>
              <a:rPr lang="en-US" sz="3200" dirty="0" smtClean="0">
                <a:solidFill>
                  <a:schemeClr val="bg1">
                    <a:lumMod val="85000"/>
                  </a:schemeClr>
                </a:solidFill>
                <a:latin typeface="+mj-lt"/>
                <a:ea typeface="ＭＳ Ｐゴシック" pitchFamily="34" charset="-128"/>
              </a:rPr>
              <a:t>“In six days”</a:t>
            </a:r>
          </a:p>
          <a:p>
            <a:pPr defTabSz="457200" fontAlgn="base">
              <a:spcBef>
                <a:spcPct val="0"/>
              </a:spcBef>
              <a:spcAft>
                <a:spcPct val="0"/>
              </a:spcAft>
            </a:pPr>
            <a:endParaRPr lang="en-US" sz="3200" i="1" dirty="0">
              <a:solidFill>
                <a:schemeClr val="bg1">
                  <a:lumMod val="85000"/>
                </a:schemeClr>
              </a:solidFill>
              <a:latin typeface="+mj-lt"/>
              <a:ea typeface="ＭＳ Ｐゴシック" pitchFamily="34" charset="-128"/>
            </a:endParaRPr>
          </a:p>
          <a:p>
            <a:pPr defTabSz="457200" fontAlgn="base">
              <a:spcBef>
                <a:spcPct val="0"/>
              </a:spcBef>
              <a:spcAft>
                <a:spcPct val="0"/>
              </a:spcAft>
            </a:pPr>
            <a:r>
              <a:rPr lang="en-US" sz="2400" i="1" dirty="0" smtClean="0">
                <a:solidFill>
                  <a:schemeClr val="bg1">
                    <a:lumMod val="85000"/>
                  </a:schemeClr>
                </a:solidFill>
                <a:latin typeface="+mj-lt"/>
                <a:ea typeface="ＭＳ Ｐゴシック" pitchFamily="34" charset="-128"/>
              </a:rPr>
              <a:t>“God </a:t>
            </a:r>
            <a:r>
              <a:rPr lang="en-US" sz="2400" i="1" dirty="0">
                <a:solidFill>
                  <a:schemeClr val="bg1">
                    <a:lumMod val="85000"/>
                  </a:schemeClr>
                </a:solidFill>
                <a:latin typeface="+mj-lt"/>
                <a:ea typeface="ＭＳ Ｐゴシック" pitchFamily="34" charset="-128"/>
              </a:rPr>
              <a:t>has revealed in Scripture the authentic and historical account of His creative activity. He created the universe, and in </a:t>
            </a:r>
            <a:r>
              <a:rPr lang="en-US" sz="2400" i="1" dirty="0" smtClean="0">
                <a:solidFill>
                  <a:schemeClr val="bg1">
                    <a:lumMod val="85000"/>
                  </a:schemeClr>
                </a:solidFill>
                <a:latin typeface="+mj-lt"/>
                <a:ea typeface="ＭＳ Ｐゴシック" pitchFamily="34" charset="-128"/>
              </a:rPr>
              <a:t>a recent </a:t>
            </a:r>
            <a:r>
              <a:rPr lang="en-US" sz="2400" i="1" dirty="0">
                <a:solidFill>
                  <a:schemeClr val="bg1">
                    <a:lumMod val="85000"/>
                  </a:schemeClr>
                </a:solidFill>
                <a:latin typeface="+mj-lt"/>
                <a:ea typeface="ＭＳ Ｐゴシック" pitchFamily="34" charset="-128"/>
              </a:rPr>
              <a:t>six-day creation the Lord made “the heavens and the earth, the sea, and all that is in them” and rested on the </a:t>
            </a:r>
            <a:r>
              <a:rPr lang="en-US" sz="2400" i="1" dirty="0" smtClean="0">
                <a:solidFill>
                  <a:schemeClr val="bg1">
                    <a:lumMod val="85000"/>
                  </a:schemeClr>
                </a:solidFill>
                <a:latin typeface="+mj-lt"/>
                <a:ea typeface="ＭＳ Ｐゴシック" pitchFamily="34" charset="-128"/>
              </a:rPr>
              <a:t>seventh day</a:t>
            </a:r>
            <a:r>
              <a:rPr lang="en-US" sz="2400" i="1" dirty="0">
                <a:solidFill>
                  <a:schemeClr val="bg1">
                    <a:lumMod val="85000"/>
                  </a:schemeClr>
                </a:solidFill>
                <a:latin typeface="+mj-lt"/>
                <a:ea typeface="ＭＳ Ｐゴシック" pitchFamily="34" charset="-128"/>
              </a:rPr>
              <a:t>. Thus He established the Sabbath as a perpetual memorial of the work He performed and completed during six </a:t>
            </a:r>
            <a:r>
              <a:rPr lang="en-US" sz="2400" i="1" dirty="0" smtClean="0">
                <a:solidFill>
                  <a:schemeClr val="bg1">
                    <a:lumMod val="85000"/>
                  </a:schemeClr>
                </a:solidFill>
                <a:latin typeface="+mj-lt"/>
                <a:ea typeface="ＭＳ Ｐゴシック" pitchFamily="34" charset="-128"/>
              </a:rPr>
              <a:t>literal days </a:t>
            </a:r>
            <a:r>
              <a:rPr lang="en-US" sz="2400" i="1" dirty="0">
                <a:solidFill>
                  <a:schemeClr val="bg1">
                    <a:lumMod val="85000"/>
                  </a:schemeClr>
                </a:solidFill>
                <a:latin typeface="+mj-lt"/>
                <a:ea typeface="ＭＳ Ｐゴシック" pitchFamily="34" charset="-128"/>
              </a:rPr>
              <a:t>that together with the Sabbath constituted the same unit of time that we call a week </a:t>
            </a:r>
            <a:r>
              <a:rPr lang="en-US" sz="2400" i="1" dirty="0" smtClean="0">
                <a:solidFill>
                  <a:schemeClr val="bg1">
                    <a:lumMod val="85000"/>
                  </a:schemeClr>
                </a:solidFill>
                <a:latin typeface="+mj-lt"/>
                <a:ea typeface="ＭＳ Ｐゴシック" pitchFamily="34" charset="-128"/>
              </a:rPr>
              <a:t>today…” FB6</a:t>
            </a:r>
          </a:p>
        </p:txBody>
      </p:sp>
      <p:sp>
        <p:nvSpPr>
          <p:cNvPr id="2" name="TextBox 1"/>
          <p:cNvSpPr txBox="1"/>
          <p:nvPr/>
        </p:nvSpPr>
        <p:spPr>
          <a:xfrm>
            <a:off x="609600" y="5943600"/>
            <a:ext cx="4876800" cy="523220"/>
          </a:xfrm>
          <a:prstGeom prst="rect">
            <a:avLst/>
          </a:prstGeom>
          <a:noFill/>
        </p:spPr>
        <p:txBody>
          <a:bodyPr wrap="square" rtlCol="0">
            <a:spAutoFit/>
          </a:bodyPr>
          <a:lstStyle/>
          <a:p>
            <a:r>
              <a:rPr lang="en-US" sz="2800" dirty="0">
                <a:solidFill>
                  <a:schemeClr val="bg1">
                    <a:lumMod val="85000"/>
                  </a:schemeClr>
                </a:solidFill>
                <a:latin typeface="+mj-lt"/>
                <a:ea typeface="ＭＳ Ｐゴシック" pitchFamily="34" charset="-128"/>
              </a:rPr>
              <a:t>Why bother?</a:t>
            </a:r>
          </a:p>
        </p:txBody>
      </p:sp>
    </p:spTree>
    <p:extLst>
      <p:ext uri="{BB962C8B-B14F-4D97-AF65-F5344CB8AC3E}">
        <p14:creationId xmlns:p14="http://schemas.microsoft.com/office/powerpoint/2010/main" val="273214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8229600"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lumMod val="85000"/>
                  </a:prstClr>
                </a:solidFill>
                <a:effectLst/>
                <a:uLnTx/>
                <a:uFillTx/>
                <a:latin typeface="Arial"/>
                <a:ea typeface="ＭＳ Ｐゴシック" pitchFamily="34" charset="-128"/>
                <a:cs typeface="+mn-cs"/>
              </a:rPr>
              <a:t>1) Creation as planned </a:t>
            </a:r>
            <a:endParaRPr kumimoji="0" lang="en-US" sz="3600" b="0" i="0" u="none" strike="noStrike" kern="1200" cap="none" spc="0" normalizeH="0" baseline="0" noProof="0" dirty="0">
              <a:ln>
                <a:noFill/>
              </a:ln>
              <a:solidFill>
                <a:prstClr val="white">
                  <a:lumMod val="85000"/>
                </a:prstClr>
              </a:solidFill>
              <a:effectLst/>
              <a:uLnTx/>
              <a:uFillTx/>
              <a:latin typeface="Arial"/>
              <a:ea typeface="ＭＳ Ｐゴシック" pitchFamily="34" charset="-128"/>
              <a:cs typeface="+mn-cs"/>
            </a:endParaRPr>
          </a:p>
        </p:txBody>
      </p:sp>
      <p:sp>
        <p:nvSpPr>
          <p:cNvPr id="8" name="TextBox 7"/>
          <p:cNvSpPr txBox="1"/>
          <p:nvPr/>
        </p:nvSpPr>
        <p:spPr>
          <a:xfrm>
            <a:off x="457200" y="1143000"/>
            <a:ext cx="8077200"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2400" b="0" i="1" u="none" strike="noStrike" kern="1200" cap="none" spc="0" normalizeH="0" baseline="0" noProof="0" dirty="0" smtClean="0">
                <a:ln>
                  <a:noFill/>
                </a:ln>
                <a:solidFill>
                  <a:prstClr val="white">
                    <a:lumMod val="85000"/>
                  </a:prstClr>
                </a:solidFill>
                <a:effectLst/>
                <a:uLnTx/>
                <a:uFillTx/>
                <a:latin typeface="Arial"/>
                <a:ea typeface="+mn-ea"/>
                <a:cs typeface="+mn-cs"/>
              </a:rPr>
              <a:t>Parallel structure: “forming” and “filling”</a:t>
            </a:r>
            <a:endParaRPr kumimoji="0" lang="en-US" sz="2400" b="0" i="1" u="none" strike="noStrike" kern="1200" cap="none" spc="0" normalizeH="0" baseline="0" noProof="0" dirty="0">
              <a:ln>
                <a:noFill/>
              </a:ln>
              <a:solidFill>
                <a:prstClr val="white">
                  <a:lumMod val="85000"/>
                </a:prstClr>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1600200" y="2057399"/>
            <a:ext cx="6237345" cy="4508643"/>
          </a:xfrm>
          <a:prstGeom prst="rect">
            <a:avLst/>
          </a:prstGeom>
        </p:spPr>
      </p:pic>
    </p:spTree>
    <p:extLst>
      <p:ext uri="{BB962C8B-B14F-4D97-AF65-F5344CB8AC3E}">
        <p14:creationId xmlns:p14="http://schemas.microsoft.com/office/powerpoint/2010/main" val="257463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47675" y="2057400"/>
            <a:ext cx="80772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smtClean="0">
                <a:ln>
                  <a:noFill/>
                </a:ln>
                <a:solidFill>
                  <a:prstClr val="white">
                    <a:lumMod val="85000"/>
                  </a:prstClr>
                </a:solidFill>
                <a:effectLst/>
                <a:uLnTx/>
                <a:uFillTx/>
                <a:latin typeface="Arial"/>
                <a:ea typeface="+mn-ea"/>
                <a:cs typeface="+mn-cs"/>
              </a:rPr>
              <a:t>In the six days creation, the “forming” is presented as essential and integral to the “filling”</a:t>
            </a:r>
            <a:endParaRPr kumimoji="0" lang="en-US" sz="2000" b="0" i="1" u="none" strike="noStrike" kern="1200" cap="none" spc="0" normalizeH="0" baseline="0" noProof="0" dirty="0">
              <a:ln>
                <a:noFill/>
              </a:ln>
              <a:solidFill>
                <a:prstClr val="white">
                  <a:lumMod val="85000"/>
                </a:prstClr>
              </a:solidFill>
              <a:effectLst/>
              <a:uLnTx/>
              <a:uFillTx/>
              <a:latin typeface="Arial"/>
              <a:ea typeface="+mn-ea"/>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7400" y="4038600"/>
            <a:ext cx="4470400" cy="2514600"/>
          </a:xfrm>
          <a:prstGeom prst="rect">
            <a:avLst/>
          </a:prstGeom>
        </p:spPr>
      </p:pic>
      <p:sp>
        <p:nvSpPr>
          <p:cNvPr id="7" name="TextBox 6"/>
          <p:cNvSpPr txBox="1"/>
          <p:nvPr/>
        </p:nvSpPr>
        <p:spPr>
          <a:xfrm>
            <a:off x="533400" y="3124200"/>
            <a:ext cx="72390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Arial"/>
                <a:ea typeface="+mn-ea"/>
                <a:cs typeface="+mn-cs"/>
              </a:rPr>
              <a:t>Astrobiology and exoplanets: what makes a planet habitable</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Rectangle 12"/>
          <p:cNvSpPr/>
          <p:nvPr/>
        </p:nvSpPr>
        <p:spPr>
          <a:xfrm>
            <a:off x="514350" y="3962400"/>
            <a:ext cx="4572000" cy="227754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“We define a ‘potentially habitable’ planet to be one that is mostly rock, with a small (≤100 bar), high molecular weight atmosphere, and with energy sources and an internal structure such that the surface temperature and pressure permit liquid water for geological timescales.” </a:t>
            </a:r>
            <a:r>
              <a:rPr kumimoji="0" lang="en-US" sz="1800" b="0" i="0" u="none" strike="noStrike" kern="1200" cap="none" spc="0" normalizeH="0" baseline="0" noProof="0" dirty="0" smtClean="0">
                <a:ln>
                  <a:noFill/>
                </a:ln>
                <a:solidFill>
                  <a:prstClr val="white"/>
                </a:solidFill>
                <a:effectLst/>
                <a:uLnTx/>
                <a:uFillTx/>
                <a:latin typeface="Arial"/>
                <a:ea typeface="+mn-ea"/>
                <a:cs typeface="+mn-cs"/>
              </a:rPr>
              <a:t/>
            </a:r>
            <a:br>
              <a:rPr kumimoji="0" lang="en-US" sz="1800" b="0" i="0" u="none" strike="noStrike" kern="1200" cap="none" spc="0" normalizeH="0" baseline="0" noProof="0" dirty="0" smtClean="0">
                <a:ln>
                  <a:noFill/>
                </a:ln>
                <a:solidFill>
                  <a:prstClr val="white"/>
                </a:solidFill>
                <a:effectLst/>
                <a:uLnTx/>
                <a:uFillTx/>
                <a:latin typeface="Arial"/>
                <a:ea typeface="+mn-ea"/>
                <a:cs typeface="+mn-cs"/>
              </a:rPr>
            </a:br>
            <a:r>
              <a:rPr kumimoji="0" lang="en-US" sz="1600" b="0" i="0" u="none" strike="noStrike" kern="1200" cap="none" spc="0" normalizeH="0" baseline="0" noProof="0" dirty="0" smtClean="0">
                <a:ln>
                  <a:noFill/>
                </a:ln>
                <a:solidFill>
                  <a:prstClr val="white"/>
                </a:solidFill>
                <a:effectLst/>
                <a:uLnTx/>
                <a:uFillTx/>
                <a:latin typeface="Arial"/>
                <a:ea typeface="+mn-ea"/>
                <a:cs typeface="+mn-cs"/>
              </a:rPr>
              <a:t>Barnes </a:t>
            </a:r>
            <a:r>
              <a:rPr kumimoji="0" lang="en-US" sz="1600" b="0" i="0" u="none" strike="noStrike" kern="1200" cap="none" spc="0" normalizeH="0" baseline="0" noProof="0" dirty="0">
                <a:ln>
                  <a:noFill/>
                </a:ln>
                <a:solidFill>
                  <a:prstClr val="white"/>
                </a:solidFill>
                <a:effectLst/>
                <a:uLnTx/>
                <a:uFillTx/>
                <a:latin typeface="Arial"/>
                <a:ea typeface="+mn-ea"/>
                <a:cs typeface="+mn-cs"/>
              </a:rPr>
              <a:t>et </a:t>
            </a:r>
            <a:r>
              <a:rPr kumimoji="0" lang="en-US" sz="1600" b="0" i="0" u="none" strike="noStrike" kern="1200" cap="none" spc="0" normalizeH="0" baseline="0" noProof="0" dirty="0" smtClean="0">
                <a:ln>
                  <a:noFill/>
                </a:ln>
                <a:solidFill>
                  <a:prstClr val="white"/>
                </a:solidFill>
                <a:effectLst/>
                <a:uLnTx/>
                <a:uFillTx/>
                <a:latin typeface="Arial"/>
                <a:ea typeface="+mn-ea"/>
                <a:cs typeface="+mn-cs"/>
              </a:rPr>
              <a:t>al. </a:t>
            </a:r>
            <a:r>
              <a:rPr kumimoji="0" lang="en-US" sz="1600" b="0" i="0" u="none" strike="noStrike" kern="1200" cap="none" spc="0" normalizeH="0" baseline="0" noProof="0" dirty="0">
                <a:ln>
                  <a:noFill/>
                </a:ln>
                <a:solidFill>
                  <a:prstClr val="white"/>
                </a:solidFill>
                <a:effectLst/>
                <a:uLnTx/>
                <a:uFillTx/>
                <a:latin typeface="Arial"/>
                <a:ea typeface="+mn-ea"/>
                <a:cs typeface="+mn-cs"/>
              </a:rPr>
              <a:t>(2015</a:t>
            </a:r>
            <a:r>
              <a:rPr kumimoji="0" lang="en-US" sz="1600" b="0" i="0" u="none" strike="noStrike" kern="1200" cap="none" spc="0" normalizeH="0" baseline="0" noProof="0" dirty="0" smtClean="0">
                <a:ln>
                  <a:noFill/>
                </a:ln>
                <a:solidFill>
                  <a:prstClr val="white"/>
                </a:solidFill>
                <a:effectLst/>
                <a:uLnTx/>
                <a:uFillTx/>
                <a:latin typeface="Arial"/>
                <a:ea typeface="+mn-ea"/>
                <a:cs typeface="+mn-cs"/>
              </a:rPr>
              <a:t>), </a:t>
            </a:r>
            <a:r>
              <a:rPr kumimoji="0" lang="en-US" sz="1600" b="0" i="1" u="none" strike="noStrike" kern="1200" cap="none" spc="0" normalizeH="0" baseline="0" noProof="0" dirty="0">
                <a:ln>
                  <a:noFill/>
                </a:ln>
                <a:solidFill>
                  <a:prstClr val="white"/>
                </a:solidFill>
                <a:effectLst/>
                <a:uLnTx/>
                <a:uFillTx/>
                <a:latin typeface="Arial"/>
                <a:ea typeface="+mn-ea"/>
                <a:cs typeface="+mn-cs"/>
              </a:rPr>
              <a:t>The Astrophysical Journal </a:t>
            </a:r>
            <a:endParaRPr kumimoji="0" lang="en-US" sz="1800" b="0" i="1" u="none" strike="noStrike" kern="1200" cap="none" spc="0" normalizeH="0" baseline="0" noProof="0" dirty="0">
              <a:ln>
                <a:noFill/>
              </a:ln>
              <a:solidFill>
                <a:prstClr val="white"/>
              </a:solidFill>
              <a:effectLst/>
              <a:uLnTx/>
              <a:uFillTx/>
              <a:latin typeface="Arial"/>
              <a:ea typeface="+mn-ea"/>
              <a:cs typeface="+mn-cs"/>
            </a:endParaRPr>
          </a:p>
        </p:txBody>
      </p:sp>
      <p:sp>
        <p:nvSpPr>
          <p:cNvPr id="10" name="TextBox 9"/>
          <p:cNvSpPr txBox="1"/>
          <p:nvPr/>
        </p:nvSpPr>
        <p:spPr>
          <a:xfrm>
            <a:off x="381000" y="304800"/>
            <a:ext cx="8229600"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lumMod val="85000"/>
                  </a:prstClr>
                </a:solidFill>
                <a:effectLst/>
                <a:uLnTx/>
                <a:uFillTx/>
                <a:latin typeface="Arial"/>
                <a:ea typeface="ＭＳ Ｐゴシック" pitchFamily="34" charset="-128"/>
                <a:cs typeface="+mn-cs"/>
              </a:rPr>
              <a:t>1) Creation as planned </a:t>
            </a:r>
            <a:endParaRPr kumimoji="0" lang="en-US" sz="3600" b="0" i="0" u="none" strike="noStrike" kern="1200" cap="none" spc="0" normalizeH="0" baseline="0" noProof="0" dirty="0">
              <a:ln>
                <a:noFill/>
              </a:ln>
              <a:solidFill>
                <a:prstClr val="white">
                  <a:lumMod val="85000"/>
                </a:prstClr>
              </a:solidFill>
              <a:effectLst/>
              <a:uLnTx/>
              <a:uFillTx/>
              <a:latin typeface="Arial"/>
              <a:ea typeface="ＭＳ Ｐゴシック" pitchFamily="34" charset="-128"/>
              <a:cs typeface="+mn-cs"/>
            </a:endParaRPr>
          </a:p>
        </p:txBody>
      </p:sp>
      <p:sp>
        <p:nvSpPr>
          <p:cNvPr id="11" name="TextBox 10"/>
          <p:cNvSpPr txBox="1"/>
          <p:nvPr/>
        </p:nvSpPr>
        <p:spPr>
          <a:xfrm>
            <a:off x="457200" y="1143000"/>
            <a:ext cx="8077200"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2400" b="0" i="1" u="none" strike="noStrike" kern="1200" cap="none" spc="0" normalizeH="0" baseline="0" noProof="0" dirty="0" smtClean="0">
                <a:ln>
                  <a:noFill/>
                </a:ln>
                <a:solidFill>
                  <a:prstClr val="white">
                    <a:lumMod val="85000"/>
                  </a:prstClr>
                </a:solidFill>
                <a:effectLst/>
                <a:uLnTx/>
                <a:uFillTx/>
                <a:latin typeface="Arial"/>
                <a:ea typeface="+mn-ea"/>
                <a:cs typeface="+mn-cs"/>
              </a:rPr>
              <a:t>Parallel structure: “forming” and “filling”</a:t>
            </a:r>
            <a:endParaRPr kumimoji="0" lang="en-US" sz="2400" b="0" i="1" u="none" strike="noStrike" kern="1200" cap="none" spc="0" normalizeH="0" baseline="0" noProof="0" dirty="0">
              <a:ln>
                <a:noFill/>
              </a:ln>
              <a:solidFill>
                <a:prstClr val="white">
                  <a:lumMod val="85000"/>
                </a:prstClr>
              </a:solidFill>
              <a:effectLst/>
              <a:uLnTx/>
              <a:uFillTx/>
              <a:latin typeface="Arial"/>
              <a:ea typeface="+mn-ea"/>
              <a:cs typeface="+mn-cs"/>
            </a:endParaRPr>
          </a:p>
        </p:txBody>
      </p:sp>
    </p:spTree>
    <p:extLst>
      <p:ext uri="{BB962C8B-B14F-4D97-AF65-F5344CB8AC3E}">
        <p14:creationId xmlns:p14="http://schemas.microsoft.com/office/powerpoint/2010/main" val="201371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3"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8229600"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lumMod val="85000"/>
                  </a:prstClr>
                </a:solidFill>
                <a:effectLst/>
                <a:uLnTx/>
                <a:uFillTx/>
                <a:latin typeface="Arial"/>
                <a:ea typeface="ＭＳ Ｐゴシック" pitchFamily="34" charset="-128"/>
                <a:cs typeface="+mn-cs"/>
              </a:rPr>
              <a:t>1) Creation as planned </a:t>
            </a:r>
            <a:endParaRPr kumimoji="0" lang="en-US" sz="3600" b="0" i="0" u="none" strike="noStrike" kern="1200" cap="none" spc="0" normalizeH="0" baseline="0" noProof="0" dirty="0">
              <a:ln>
                <a:noFill/>
              </a:ln>
              <a:solidFill>
                <a:prstClr val="white">
                  <a:lumMod val="85000"/>
                </a:prstClr>
              </a:solidFill>
              <a:effectLst/>
              <a:uLnTx/>
              <a:uFillTx/>
              <a:latin typeface="Arial"/>
              <a:ea typeface="ＭＳ Ｐゴシック" pitchFamily="34" charset="-128"/>
              <a:cs typeface="+mn-cs"/>
            </a:endParaRPr>
          </a:p>
        </p:txBody>
      </p:sp>
      <p:sp>
        <p:nvSpPr>
          <p:cNvPr id="2" name="TextBox 1"/>
          <p:cNvSpPr txBox="1"/>
          <p:nvPr/>
        </p:nvSpPr>
        <p:spPr>
          <a:xfrm>
            <a:off x="575807" y="2852617"/>
            <a:ext cx="8229600" cy="1766830"/>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Tx/>
              <a:buChar char="-"/>
              <a:tabLst/>
              <a:defRPr/>
            </a:pPr>
            <a:r>
              <a:rPr kumimoji="0" lang="en-US" sz="2400" b="0" i="0" u="none" strike="noStrike" kern="1200" cap="none" spc="0" normalizeH="0" baseline="0" noProof="0" dirty="0" smtClean="0">
                <a:ln>
                  <a:noFill/>
                </a:ln>
                <a:solidFill>
                  <a:prstClr val="white">
                    <a:lumMod val="85000"/>
                  </a:prstClr>
                </a:solidFill>
                <a:effectLst/>
                <a:uLnTx/>
                <a:uFillTx/>
                <a:latin typeface="Arial"/>
                <a:ea typeface="+mn-ea"/>
                <a:cs typeface="+mn-cs"/>
              </a:rPr>
              <a:t>Inspection, quality control</a:t>
            </a:r>
          </a:p>
          <a:p>
            <a:pPr marL="457200" marR="0" lvl="0" indent="-457200" algn="l" defTabSz="914400" rtl="0" eaLnBrk="1" fontAlgn="auto" latinLnBrk="0" hangingPunct="1">
              <a:lnSpc>
                <a:spcPct val="150000"/>
              </a:lnSpc>
              <a:spcBef>
                <a:spcPts val="0"/>
              </a:spcBef>
              <a:spcAft>
                <a:spcPts val="0"/>
              </a:spcAft>
              <a:buClrTx/>
              <a:buSzTx/>
              <a:buFontTx/>
              <a:buChar char="-"/>
              <a:tabLst/>
              <a:defRPr/>
            </a:pPr>
            <a:r>
              <a:rPr kumimoji="0" lang="en-US" sz="2400" b="0" i="0" u="none" strike="noStrike" kern="1200" cap="none" spc="0" normalizeH="0" baseline="0" noProof="0" dirty="0" smtClean="0">
                <a:ln>
                  <a:noFill/>
                </a:ln>
                <a:solidFill>
                  <a:prstClr val="white">
                    <a:lumMod val="85000"/>
                  </a:prstClr>
                </a:solidFill>
                <a:effectLst/>
                <a:uLnTx/>
                <a:uFillTx/>
                <a:latin typeface="Arial"/>
                <a:ea typeface="+mn-ea"/>
                <a:cs typeface="+mn-cs"/>
              </a:rPr>
              <a:t>Reference standard, model and implementation</a:t>
            </a:r>
          </a:p>
          <a:p>
            <a:pPr marL="457200" marR="0" lvl="0" indent="-457200" algn="l" defTabSz="914400" rtl="0" eaLnBrk="1" fontAlgn="auto" latinLnBrk="0" hangingPunct="1">
              <a:lnSpc>
                <a:spcPct val="150000"/>
              </a:lnSpc>
              <a:spcBef>
                <a:spcPts val="0"/>
              </a:spcBef>
              <a:spcAft>
                <a:spcPts val="0"/>
              </a:spcAft>
              <a:buClrTx/>
              <a:buSzTx/>
              <a:buFontTx/>
              <a:buChar char="-"/>
              <a:tabLst/>
              <a:defRPr/>
            </a:pPr>
            <a:endParaRPr kumimoji="0" lang="en-US" sz="2800" b="0" i="0" u="none" strike="noStrike" kern="1200" cap="none" spc="0" normalizeH="0" baseline="0" noProof="0" dirty="0">
              <a:ln>
                <a:noFill/>
              </a:ln>
              <a:solidFill>
                <a:prstClr val="white">
                  <a:lumMod val="85000"/>
                </a:prstClr>
              </a:solidFill>
              <a:effectLst/>
              <a:uLnTx/>
              <a:uFillTx/>
              <a:latin typeface="Arial"/>
              <a:ea typeface="+mn-ea"/>
              <a:cs typeface="+mn-cs"/>
            </a:endParaRPr>
          </a:p>
        </p:txBody>
      </p:sp>
      <p:sp>
        <p:nvSpPr>
          <p:cNvPr id="9" name="TextBox 8"/>
          <p:cNvSpPr txBox="1"/>
          <p:nvPr/>
        </p:nvSpPr>
        <p:spPr>
          <a:xfrm>
            <a:off x="575807" y="1712893"/>
            <a:ext cx="445339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smtClean="0">
                <a:ln>
                  <a:noFill/>
                </a:ln>
                <a:solidFill>
                  <a:prstClr val="white">
                    <a:lumMod val="85000"/>
                  </a:prstClr>
                </a:solidFill>
                <a:effectLst/>
                <a:uLnTx/>
                <a:uFillTx/>
                <a:latin typeface="Arial"/>
                <a:ea typeface="+mn-ea"/>
                <a:cs typeface="+mn-cs"/>
              </a:rPr>
              <a:t>b) “Saw that it was good:” parts and whole system</a:t>
            </a:r>
            <a:endParaRPr kumimoji="0" lang="en-US" sz="2800" b="0" i="1" u="none" strike="noStrike" kern="1200" cap="none" spc="0" normalizeH="0" baseline="0" noProof="0" dirty="0">
              <a:ln>
                <a:noFill/>
              </a:ln>
              <a:solidFill>
                <a:prstClr val="white">
                  <a:lumMod val="85000"/>
                </a:prstClr>
              </a:solidFill>
              <a:effectLst/>
              <a:uLnTx/>
              <a:uFillTx/>
              <a:latin typeface="Arial"/>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57200"/>
            <a:ext cx="2282696" cy="2895600"/>
          </a:xfrm>
          <a:prstGeom prst="rect">
            <a:avLst/>
          </a:prstGeom>
        </p:spPr>
      </p:pic>
      <p:sp>
        <p:nvSpPr>
          <p:cNvPr id="8" name="TextBox 7"/>
          <p:cNvSpPr txBox="1"/>
          <p:nvPr/>
        </p:nvSpPr>
        <p:spPr>
          <a:xfrm>
            <a:off x="575807" y="4495800"/>
            <a:ext cx="513919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white">
                    <a:lumMod val="85000"/>
                  </a:prstClr>
                </a:solidFill>
                <a:effectLst/>
                <a:uLnTx/>
                <a:uFillTx/>
                <a:latin typeface="Arial"/>
                <a:ea typeface="+mn-ea"/>
                <a:cs typeface="+mn-cs"/>
              </a:rPr>
              <a:t>c) </a:t>
            </a:r>
            <a:r>
              <a:rPr kumimoji="0" lang="en-US" sz="2800" b="0" i="1" u="none" strike="noStrike" kern="1200" cap="none" spc="0" normalizeH="0" baseline="0" noProof="0" dirty="0" smtClean="0">
                <a:ln>
                  <a:noFill/>
                </a:ln>
                <a:solidFill>
                  <a:prstClr val="white">
                    <a:lumMod val="85000"/>
                  </a:prstClr>
                </a:solidFill>
                <a:effectLst/>
                <a:uLnTx/>
                <a:uFillTx/>
                <a:latin typeface="Arial"/>
                <a:ea typeface="+mn-ea"/>
                <a:cs typeface="+mn-cs"/>
              </a:rPr>
              <a:t>“Thus </a:t>
            </a:r>
            <a:r>
              <a:rPr kumimoji="0" lang="en-US" sz="2800" b="0" i="1" u="none" strike="noStrike" kern="1200" cap="none" spc="0" normalizeH="0" baseline="0" noProof="0" dirty="0">
                <a:ln>
                  <a:noFill/>
                </a:ln>
                <a:solidFill>
                  <a:prstClr val="white">
                    <a:lumMod val="85000"/>
                  </a:prstClr>
                </a:solidFill>
                <a:effectLst/>
                <a:uLnTx/>
                <a:uFillTx/>
                <a:latin typeface="Arial"/>
                <a:ea typeface="+mn-ea"/>
                <a:cs typeface="+mn-cs"/>
              </a:rPr>
              <a:t>the heavens and the earth, and all the host of them, were finished</a:t>
            </a:r>
            <a:r>
              <a:rPr kumimoji="0" lang="en-US" sz="2800" b="0" i="1" u="none" strike="noStrike" kern="1200" cap="none" spc="0" normalizeH="0" baseline="0" noProof="0" dirty="0" smtClean="0">
                <a:ln>
                  <a:noFill/>
                </a:ln>
                <a:solidFill>
                  <a:prstClr val="white">
                    <a:lumMod val="85000"/>
                  </a:prstClr>
                </a:solidFill>
                <a:effectLst/>
                <a:uLnTx/>
                <a:uFillTx/>
                <a:latin typeface="Arial"/>
                <a:ea typeface="+mn-ea"/>
                <a:cs typeface="+mn-cs"/>
              </a:rPr>
              <a:t>.” Gen 2:1</a:t>
            </a:r>
            <a:endParaRPr kumimoji="0" lang="en-US" sz="2800" b="0" i="1" u="none" strike="noStrike" kern="1200" cap="none" spc="0" normalizeH="0" baseline="0" noProof="0" dirty="0">
              <a:ln>
                <a:noFill/>
              </a:ln>
              <a:solidFill>
                <a:prstClr val="white">
                  <a:lumMod val="85000"/>
                </a:prstClr>
              </a:solidFill>
              <a:effectLst/>
              <a:uLnTx/>
              <a:uFillTx/>
              <a:latin typeface="Arial"/>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038600"/>
            <a:ext cx="2000250" cy="2667000"/>
          </a:xfrm>
          <a:prstGeom prst="rect">
            <a:avLst/>
          </a:prstGeom>
        </p:spPr>
      </p:pic>
    </p:spTree>
    <p:extLst>
      <p:ext uri="{BB962C8B-B14F-4D97-AF65-F5344CB8AC3E}">
        <p14:creationId xmlns:p14="http://schemas.microsoft.com/office/powerpoint/2010/main" val="50995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8229600"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prstClr val="white">
                    <a:lumMod val="85000"/>
                  </a:prstClr>
                </a:solidFill>
                <a:effectLst/>
                <a:uLnTx/>
                <a:uFillTx/>
                <a:latin typeface="Arial"/>
                <a:ea typeface="ＭＳ Ｐゴシック" pitchFamily="34" charset="-128"/>
                <a:cs typeface="+mn-cs"/>
              </a:rPr>
              <a:t>1) Creation as planned </a:t>
            </a:r>
            <a:endParaRPr kumimoji="0" lang="en-US" sz="3600" b="0" i="0" u="none" strike="noStrike" kern="1200" cap="none" spc="0" normalizeH="0" baseline="0" noProof="0" dirty="0">
              <a:ln>
                <a:noFill/>
              </a:ln>
              <a:solidFill>
                <a:prstClr val="white">
                  <a:lumMod val="85000"/>
                </a:prstClr>
              </a:solidFill>
              <a:effectLst/>
              <a:uLnTx/>
              <a:uFillTx/>
              <a:latin typeface="Arial"/>
              <a:ea typeface="ＭＳ Ｐゴシック" pitchFamily="34" charset="-128"/>
              <a:cs typeface="+mn-cs"/>
            </a:endParaRPr>
          </a:p>
        </p:txBody>
      </p:sp>
      <p:sp>
        <p:nvSpPr>
          <p:cNvPr id="4" name="Rectangle 3"/>
          <p:cNvSpPr/>
          <p:nvPr/>
        </p:nvSpPr>
        <p:spPr>
          <a:xfrm>
            <a:off x="5486400" y="4191000"/>
            <a:ext cx="321309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85000"/>
                  </a:prstClr>
                </a:solidFill>
                <a:effectLst/>
                <a:uLnTx/>
                <a:uFillTx/>
                <a:latin typeface="Arial"/>
                <a:ea typeface="+mn-ea"/>
                <a:cs typeface="+mn-cs"/>
              </a:rPr>
              <a:t>http://www.sxc.hu/photo/913660</a:t>
            </a:r>
          </a:p>
        </p:txBody>
      </p:sp>
      <p:sp>
        <p:nvSpPr>
          <p:cNvPr id="2" name="TextBox 1"/>
          <p:cNvSpPr txBox="1"/>
          <p:nvPr/>
        </p:nvSpPr>
        <p:spPr>
          <a:xfrm>
            <a:off x="522093" y="1734741"/>
            <a:ext cx="4354707" cy="267765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smtClean="0">
                <a:ln>
                  <a:noFill/>
                </a:ln>
                <a:solidFill>
                  <a:prstClr val="white">
                    <a:lumMod val="85000"/>
                  </a:prstClr>
                </a:solidFill>
                <a:effectLst/>
                <a:uLnTx/>
                <a:uFillTx/>
                <a:latin typeface="Arial"/>
                <a:ea typeface="+mn-ea"/>
                <a:cs typeface="+mn-cs"/>
              </a:rPr>
              <a:t>A cohesive, not haphazard, project</a:t>
            </a:r>
            <a:br>
              <a:rPr kumimoji="0" lang="en-US" sz="2800" b="0" i="0" u="none" strike="noStrike" kern="1200" cap="none" spc="0" normalizeH="0" baseline="0" noProof="0" dirty="0" smtClean="0">
                <a:ln>
                  <a:noFill/>
                </a:ln>
                <a:solidFill>
                  <a:prstClr val="white">
                    <a:lumMod val="85000"/>
                  </a:prstClr>
                </a:solidFill>
                <a:effectLst/>
                <a:uLnTx/>
                <a:uFillTx/>
                <a:latin typeface="Arial"/>
                <a:ea typeface="+mn-ea"/>
                <a:cs typeface="+mn-cs"/>
              </a:rPr>
            </a:br>
            <a:endParaRPr kumimoji="0" lang="en-US" sz="2800" b="0" i="0" u="none" strike="noStrike" kern="1200" cap="none" spc="0" normalizeH="0" baseline="0" noProof="0" dirty="0" smtClean="0">
              <a:ln>
                <a:noFill/>
              </a:ln>
              <a:solidFill>
                <a:prstClr val="white">
                  <a:lumMod val="85000"/>
                </a:prstClr>
              </a:solidFill>
              <a:effectLst/>
              <a:uLnTx/>
              <a:uFillTx/>
              <a:latin typeface="Arial"/>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smtClean="0">
                <a:ln>
                  <a:noFill/>
                </a:ln>
                <a:solidFill>
                  <a:prstClr val="white">
                    <a:lumMod val="85000"/>
                  </a:prstClr>
                </a:solidFill>
                <a:effectLst/>
                <a:uLnTx/>
                <a:uFillTx/>
                <a:latin typeface="Arial"/>
                <a:ea typeface="+mn-ea"/>
                <a:cs typeface="+mn-cs"/>
              </a:rPr>
              <a:t>A specific target, a master plan</a:t>
            </a:r>
            <a:br>
              <a:rPr kumimoji="0" lang="en-US" sz="2800" b="0" i="0" u="none" strike="noStrike" kern="1200" cap="none" spc="0" normalizeH="0" baseline="0" noProof="0" dirty="0" smtClean="0">
                <a:ln>
                  <a:noFill/>
                </a:ln>
                <a:solidFill>
                  <a:prstClr val="white">
                    <a:lumMod val="85000"/>
                  </a:prstClr>
                </a:solidFill>
                <a:effectLst/>
                <a:uLnTx/>
                <a:uFillTx/>
                <a:latin typeface="Arial"/>
                <a:ea typeface="+mn-ea"/>
                <a:cs typeface="+mn-cs"/>
              </a:rPr>
            </a:br>
            <a:endParaRPr kumimoji="0" lang="en-US" sz="2800" b="0" i="0" u="none" strike="noStrike" kern="1200" cap="none" spc="0" normalizeH="0" baseline="0" noProof="0" dirty="0" smtClean="0">
              <a:ln>
                <a:noFill/>
              </a:ln>
              <a:solidFill>
                <a:prstClr val="white">
                  <a:lumMod val="85000"/>
                </a:prstClr>
              </a:solidFill>
              <a:effectLst/>
              <a:uLnTx/>
              <a:uFillTx/>
              <a:latin typeface="Arial"/>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0" y="1800999"/>
            <a:ext cx="3585002" cy="2390001"/>
          </a:xfrm>
          <a:prstGeom prst="rect">
            <a:avLst/>
          </a:prstGeom>
        </p:spPr>
      </p:pic>
    </p:spTree>
    <p:extLst>
      <p:ext uri="{BB962C8B-B14F-4D97-AF65-F5344CB8AC3E}">
        <p14:creationId xmlns:p14="http://schemas.microsoft.com/office/powerpoint/2010/main" val="19106852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2701</Words>
  <Application>Microsoft Office PowerPoint</Application>
  <PresentationFormat>On-screen Show (4:3)</PresentationFormat>
  <Paragraphs>169</Paragraphs>
  <Slides>26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Calibri</vt:lpstr>
      <vt:lpstr>Century Gothic</vt:lpstr>
      <vt:lpstr>Courier New</vt:lpstr>
      <vt:lpstr>Helvetica Neue</vt:lpstr>
      <vt:lpstr>Executive</vt:lpstr>
      <vt:lpstr>“In Six Days…”  Sharing the beautiful message of creation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creationsabbath.net</vt:lpstr>
      <vt:lpstr>www.grisda.org</vt:lpstr>
      <vt:lpstr>Instagram: @geoscienceresearchinstitute</vt:lpstr>
      <vt:lpstr>Facebook: @geoscienceresearchinstitute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2013-06-13T05:49:07Z</dcterms:created>
  <dcterms:modified xsi:type="dcterms:W3CDTF">2020-10-11T17:11:30Z</dcterms:modified>
</cp:coreProperties>
</file>