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4"/>
  </p:notesMasterIdLst>
  <p:sldIdLst>
    <p:sldId id="383" r:id="rId2"/>
    <p:sldId id="457" r:id="rId3"/>
    <p:sldId id="454" r:id="rId4"/>
    <p:sldId id="271" r:id="rId5"/>
    <p:sldId id="315" r:id="rId6"/>
    <p:sldId id="280" r:id="rId7"/>
    <p:sldId id="287" r:id="rId8"/>
    <p:sldId id="386" r:id="rId9"/>
    <p:sldId id="331" r:id="rId10"/>
    <p:sldId id="259" r:id="rId11"/>
    <p:sldId id="393" r:id="rId12"/>
    <p:sldId id="262" r:id="rId13"/>
    <p:sldId id="261" r:id="rId14"/>
    <p:sldId id="394" r:id="rId15"/>
    <p:sldId id="385" r:id="rId16"/>
    <p:sldId id="404" r:id="rId17"/>
    <p:sldId id="314" r:id="rId18"/>
    <p:sldId id="364" r:id="rId19"/>
    <p:sldId id="387" r:id="rId20"/>
    <p:sldId id="388" r:id="rId21"/>
    <p:sldId id="405" r:id="rId22"/>
    <p:sldId id="316" r:id="rId23"/>
    <p:sldId id="392" r:id="rId24"/>
    <p:sldId id="389" r:id="rId25"/>
    <p:sldId id="277" r:id="rId26"/>
    <p:sldId id="406" r:id="rId27"/>
    <p:sldId id="407" r:id="rId28"/>
    <p:sldId id="402" r:id="rId29"/>
    <p:sldId id="395" r:id="rId30"/>
    <p:sldId id="397" r:id="rId31"/>
    <p:sldId id="396" r:id="rId32"/>
    <p:sldId id="398" r:id="rId33"/>
    <p:sldId id="399" r:id="rId34"/>
    <p:sldId id="400" r:id="rId35"/>
    <p:sldId id="401" r:id="rId36"/>
    <p:sldId id="403" r:id="rId37"/>
    <p:sldId id="321" r:id="rId38"/>
    <p:sldId id="319" r:id="rId39"/>
    <p:sldId id="456" r:id="rId40"/>
    <p:sldId id="325" r:id="rId41"/>
    <p:sldId id="455" r:id="rId42"/>
    <p:sldId id="410" r:id="rId43"/>
    <p:sldId id="411" r:id="rId44"/>
    <p:sldId id="412" r:id="rId45"/>
    <p:sldId id="294" r:id="rId46"/>
    <p:sldId id="413" r:id="rId47"/>
    <p:sldId id="414" r:id="rId48"/>
    <p:sldId id="450" r:id="rId49"/>
    <p:sldId id="452" r:id="rId50"/>
    <p:sldId id="453" r:id="rId51"/>
    <p:sldId id="451" r:id="rId52"/>
    <p:sldId id="408" r:id="rId53"/>
    <p:sldId id="409" r:id="rId54"/>
    <p:sldId id="439" r:id="rId55"/>
    <p:sldId id="458" r:id="rId56"/>
    <p:sldId id="459" r:id="rId57"/>
    <p:sldId id="281" r:id="rId58"/>
    <p:sldId id="384" r:id="rId59"/>
    <p:sldId id="295" r:id="rId60"/>
    <p:sldId id="447" r:id="rId61"/>
    <p:sldId id="269" r:id="rId62"/>
    <p:sldId id="303"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5EB6"/>
    <a:srgbClr val="F58FFF"/>
    <a:srgbClr val="B27FFF"/>
    <a:srgbClr val="CDA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02"/>
    <p:restoredTop sz="83810"/>
  </p:normalViewPr>
  <p:slideViewPr>
    <p:cSldViewPr snapToGrid="0" snapToObjects="1">
      <p:cViewPr varScale="1">
        <p:scale>
          <a:sx n="106" d="100"/>
          <a:sy n="106" d="100"/>
        </p:scale>
        <p:origin x="12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2C8A48-32CA-5944-8E08-D78E3D0D84EE}" type="datetimeFigureOut">
              <a:rPr lang="en-US" smtClean="0"/>
              <a:t>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9E53D-EA0C-E44E-AC07-A5B443797037}" type="slidenum">
              <a:rPr lang="en-US" smtClean="0"/>
              <a:t>‹#›</a:t>
            </a:fld>
            <a:endParaRPr lang="en-US"/>
          </a:p>
        </p:txBody>
      </p:sp>
    </p:spTree>
    <p:extLst>
      <p:ext uri="{BB962C8B-B14F-4D97-AF65-F5344CB8AC3E}">
        <p14:creationId xmlns:p14="http://schemas.microsoft.com/office/powerpoint/2010/main" val="4193347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rev.info/2020/07/impossible-hybrid-fish/"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rldefense.com/v3/__https:/www.researchgate.net/publication/14126594_A_high_observed_substitution_rate_in_the_human_mitochondrial_DNA_control_region__;!!DfVsRZep!nor0fcGJcaX6haNDqIvwOot_DKQC9JbIQeZoB522W7Ouvw6Eot4qpAXi52pfBzk$"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7889E53D-EA0C-E44E-AC07-A5B443797037}" type="slidenum">
              <a:rPr lang="en-US" smtClean="0"/>
              <a:t>5</a:t>
            </a:fld>
            <a:endParaRPr lang="en-US"/>
          </a:p>
        </p:txBody>
      </p:sp>
    </p:spTree>
    <p:extLst>
      <p:ext uri="{BB962C8B-B14F-4D97-AF65-F5344CB8AC3E}">
        <p14:creationId xmlns:p14="http://schemas.microsoft.com/office/powerpoint/2010/main" val="265672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AB00382F-83C9-4D45-A0EF-7E0D1C05305A}"/>
              </a:ext>
            </a:extLst>
          </p:cNvPr>
          <p:cNvSpPr>
            <a:spLocks noGrp="1" noRot="1" noChangeAspect="1" noChangeArrowheads="1" noTextEdit="1"/>
          </p:cNvSpPr>
          <p:nvPr>
            <p:ph type="sldImg"/>
          </p:nvPr>
        </p:nvSpPr>
        <p:spPr>
          <a:xfrm>
            <a:off x="393700" y="692150"/>
            <a:ext cx="6070600" cy="3416300"/>
          </a:xfrm>
          <a:ln/>
        </p:spPr>
      </p:sp>
      <p:sp>
        <p:nvSpPr>
          <p:cNvPr id="202755" name="Rectangle 3">
            <a:extLst>
              <a:ext uri="{FF2B5EF4-FFF2-40B4-BE49-F238E27FC236}">
                <a16:creationId xmlns:a16="http://schemas.microsoft.com/office/drawing/2014/main" id="{F6191904-9B76-1A44-9654-D5C9A9296D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72945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about Suzie talking about collagen </a:t>
            </a:r>
            <a:r>
              <a:rPr lang="en-US"/>
              <a:t>“rebar” in bones.</a:t>
            </a:r>
          </a:p>
        </p:txBody>
      </p:sp>
      <p:sp>
        <p:nvSpPr>
          <p:cNvPr id="4" name="Slide Number Placeholder 3"/>
          <p:cNvSpPr>
            <a:spLocks noGrp="1"/>
          </p:cNvSpPr>
          <p:nvPr>
            <p:ph type="sldNum" sz="quarter" idx="10"/>
          </p:nvPr>
        </p:nvSpPr>
        <p:spPr/>
        <p:txBody>
          <a:bodyPr/>
          <a:lstStyle/>
          <a:p>
            <a:fld id="{7889E53D-EA0C-E44E-AC07-A5B443797037}" type="slidenum">
              <a:rPr lang="en-US" smtClean="0"/>
              <a:t>23</a:t>
            </a:fld>
            <a:endParaRPr lang="en-US"/>
          </a:p>
        </p:txBody>
      </p:sp>
    </p:spTree>
    <p:extLst>
      <p:ext uri="{BB962C8B-B14F-4D97-AF65-F5344CB8AC3E}">
        <p14:creationId xmlns:p14="http://schemas.microsoft.com/office/powerpoint/2010/main" val="2075476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Image from:</a:t>
            </a:r>
            <a:r>
              <a:rPr lang="en-US" baseline="0" dirty="0"/>
              <a:t> </a:t>
            </a:r>
            <a:r>
              <a:rPr lang="en-US" sz="1200" kern="1200" dirty="0">
                <a:solidFill>
                  <a:schemeClr val="tx1"/>
                </a:solidFill>
                <a:latin typeface="+mn-lt"/>
                <a:ea typeface="+mn-ea"/>
                <a:cs typeface="+mn-cs"/>
              </a:rPr>
              <a:t>Schweitzer MH, </a:t>
            </a:r>
            <a:r>
              <a:rPr lang="en-US" sz="1200" kern="1200" dirty="0" err="1">
                <a:solidFill>
                  <a:schemeClr val="tx1"/>
                </a:solidFill>
                <a:latin typeface="+mn-lt"/>
                <a:ea typeface="+mn-ea"/>
                <a:cs typeface="+mn-cs"/>
              </a:rPr>
              <a:t>Suo</a:t>
            </a:r>
            <a:r>
              <a:rPr lang="en-US" sz="1200" kern="1200" dirty="0">
                <a:solidFill>
                  <a:schemeClr val="tx1"/>
                </a:solidFill>
                <a:latin typeface="+mn-lt"/>
                <a:ea typeface="+mn-ea"/>
                <a:cs typeface="+mn-cs"/>
              </a:rPr>
              <a:t> Z, </a:t>
            </a:r>
            <a:r>
              <a:rPr lang="en-US" sz="1200" kern="1200" dirty="0" err="1">
                <a:solidFill>
                  <a:schemeClr val="tx1"/>
                </a:solidFill>
                <a:latin typeface="+mn-lt"/>
                <a:ea typeface="+mn-ea"/>
                <a:cs typeface="+mn-cs"/>
              </a:rPr>
              <a:t>Avci</a:t>
            </a:r>
            <a:r>
              <a:rPr lang="en-US" sz="1200" kern="1200" dirty="0">
                <a:solidFill>
                  <a:schemeClr val="tx1"/>
                </a:solidFill>
                <a:latin typeface="+mn-lt"/>
                <a:ea typeface="+mn-ea"/>
                <a:cs typeface="+mn-cs"/>
              </a:rPr>
              <a:t> R, </a:t>
            </a:r>
            <a:r>
              <a:rPr lang="en-US" sz="1200" kern="1200" dirty="0" err="1">
                <a:solidFill>
                  <a:schemeClr val="tx1"/>
                </a:solidFill>
                <a:latin typeface="+mn-lt"/>
                <a:ea typeface="+mn-ea"/>
                <a:cs typeface="+mn-cs"/>
              </a:rPr>
              <a:t>Asara</a:t>
            </a:r>
            <a:r>
              <a:rPr lang="en-US" sz="1200" kern="1200" dirty="0">
                <a:solidFill>
                  <a:schemeClr val="tx1"/>
                </a:solidFill>
                <a:latin typeface="+mn-lt"/>
                <a:ea typeface="+mn-ea"/>
                <a:cs typeface="+mn-cs"/>
              </a:rPr>
              <a:t> JM, Allen MA, </a:t>
            </a:r>
            <a:r>
              <a:rPr lang="en-US" sz="1200" kern="1200" dirty="0" err="1">
                <a:solidFill>
                  <a:schemeClr val="tx1"/>
                </a:solidFill>
                <a:latin typeface="+mn-lt"/>
                <a:ea typeface="+mn-ea"/>
                <a:cs typeface="+mn-cs"/>
              </a:rPr>
              <a:t>Teran</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Arce</a:t>
            </a:r>
            <a:r>
              <a:rPr lang="en-US" sz="1200" kern="1200" dirty="0">
                <a:solidFill>
                  <a:schemeClr val="tx1"/>
                </a:solidFill>
                <a:latin typeface="+mn-lt"/>
                <a:ea typeface="+mn-ea"/>
                <a:cs typeface="+mn-cs"/>
              </a:rPr>
              <a:t> F, Horner JR.  2007.  Analyses of soft tissue from Tyrannosaurus </a:t>
            </a:r>
            <a:r>
              <a:rPr lang="en-US" sz="1200" kern="1200" dirty="0" err="1">
                <a:solidFill>
                  <a:schemeClr val="tx1"/>
                </a:solidFill>
                <a:latin typeface="+mn-lt"/>
                <a:ea typeface="+mn-ea"/>
                <a:cs typeface="+mn-cs"/>
              </a:rPr>
              <a:t>rex</a:t>
            </a:r>
            <a:r>
              <a:rPr lang="en-US" sz="1200" kern="1200" dirty="0">
                <a:solidFill>
                  <a:schemeClr val="tx1"/>
                </a:solidFill>
                <a:latin typeface="+mn-lt"/>
                <a:ea typeface="+mn-ea"/>
                <a:cs typeface="+mn-cs"/>
              </a:rPr>
              <a:t> suggest the presence of protein.  Science 316: 277-280.</a:t>
            </a:r>
            <a:endParaRPr lang="en-US" dirty="0"/>
          </a:p>
        </p:txBody>
      </p:sp>
      <p:sp>
        <p:nvSpPr>
          <p:cNvPr id="4" name="Slide Number Placeholder 3"/>
          <p:cNvSpPr>
            <a:spLocks noGrp="1"/>
          </p:cNvSpPr>
          <p:nvPr>
            <p:ph type="sldNum" sz="quarter" idx="10"/>
          </p:nvPr>
        </p:nvSpPr>
        <p:spPr/>
        <p:txBody>
          <a:bodyPr/>
          <a:lstStyle/>
          <a:p>
            <a:fld id="{AAE59461-D44F-3D4B-805A-F5C485EC6DAF}" type="slidenum">
              <a:rPr lang="en-US" smtClean="0"/>
              <a:pPr/>
              <a:t>25</a:t>
            </a:fld>
            <a:endParaRPr lang="en-US"/>
          </a:p>
        </p:txBody>
      </p:sp>
    </p:spTree>
    <p:extLst>
      <p:ext uri="{BB962C8B-B14F-4D97-AF65-F5344CB8AC3E}">
        <p14:creationId xmlns:p14="http://schemas.microsoft.com/office/powerpoint/2010/main" val="54171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Fitzgerald DM, Rosenberg SM (2019) What is mutation? A chapter in the series: How microbes “jeopardize” the modern synthesis. </a:t>
            </a:r>
            <a:r>
              <a:rPr lang="en-US" dirty="0" err="1"/>
              <a:t>PLoS</a:t>
            </a:r>
            <a:r>
              <a:rPr lang="en-US" dirty="0"/>
              <a:t> Genet 15(4): e1007995. https://</a:t>
            </a:r>
            <a:r>
              <a:rPr lang="en-US" dirty="0" err="1"/>
              <a:t>doi.org</a:t>
            </a:r>
            <a:r>
              <a:rPr lang="en-US" dirty="0"/>
              <a:t>/10.1371/ journal.pgen.1007995</a:t>
            </a:r>
          </a:p>
        </p:txBody>
      </p:sp>
      <p:sp>
        <p:nvSpPr>
          <p:cNvPr id="4" name="Slide Number Placeholder 3"/>
          <p:cNvSpPr>
            <a:spLocks noGrp="1"/>
          </p:cNvSpPr>
          <p:nvPr>
            <p:ph type="sldNum" sz="quarter" idx="5"/>
          </p:nvPr>
        </p:nvSpPr>
        <p:spPr/>
        <p:txBody>
          <a:bodyPr/>
          <a:lstStyle/>
          <a:p>
            <a:fld id="{7889E53D-EA0C-E44E-AC07-A5B443797037}" type="slidenum">
              <a:rPr lang="en-US" smtClean="0"/>
              <a:t>29</a:t>
            </a:fld>
            <a:endParaRPr lang="en-US"/>
          </a:p>
        </p:txBody>
      </p:sp>
    </p:spTree>
    <p:extLst>
      <p:ext uri="{BB962C8B-B14F-4D97-AF65-F5344CB8AC3E}">
        <p14:creationId xmlns:p14="http://schemas.microsoft.com/office/powerpoint/2010/main" val="361030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in reality there will be some that survive and some that get 2  or 3 mutations.</a:t>
            </a:r>
          </a:p>
        </p:txBody>
      </p:sp>
      <p:sp>
        <p:nvSpPr>
          <p:cNvPr id="4" name="Slide Number Placeholder 3"/>
          <p:cNvSpPr>
            <a:spLocks noGrp="1"/>
          </p:cNvSpPr>
          <p:nvPr>
            <p:ph type="sldNum" sz="quarter" idx="10"/>
          </p:nvPr>
        </p:nvSpPr>
        <p:spPr/>
        <p:txBody>
          <a:bodyPr/>
          <a:lstStyle/>
          <a:p>
            <a:fld id="{7889E53D-EA0C-E44E-AC07-A5B443797037}" type="slidenum">
              <a:rPr lang="en-US" smtClean="0"/>
              <a:t>33</a:t>
            </a:fld>
            <a:endParaRPr lang="en-US"/>
          </a:p>
        </p:txBody>
      </p:sp>
    </p:spTree>
    <p:extLst>
      <p:ext uri="{BB962C8B-B14F-4D97-AF65-F5344CB8AC3E}">
        <p14:creationId xmlns:p14="http://schemas.microsoft.com/office/powerpoint/2010/main" val="353944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great example is the recently discovered hybridization between American paddlefish and Russian sturgeon, supposedly separated by 180 million years: </a:t>
            </a:r>
            <a:r>
              <a:rPr lang="en-US" dirty="0">
                <a:hlinkClick r:id="rId3"/>
              </a:rPr>
              <a:t>https://crev.info</a:t>
            </a:r>
            <a:r>
              <a:rPr lang="en-US">
                <a:hlinkClick r:id="rId3"/>
              </a:rPr>
              <a:t>/2020/07/impossible-hybrid-fish/</a:t>
            </a:r>
            <a:endParaRPr lang="en-US"/>
          </a:p>
        </p:txBody>
      </p:sp>
      <p:sp>
        <p:nvSpPr>
          <p:cNvPr id="4" name="Slide Number Placeholder 3"/>
          <p:cNvSpPr>
            <a:spLocks noGrp="1"/>
          </p:cNvSpPr>
          <p:nvPr>
            <p:ph type="sldNum" sz="quarter" idx="5"/>
          </p:nvPr>
        </p:nvSpPr>
        <p:spPr/>
        <p:txBody>
          <a:bodyPr/>
          <a:lstStyle/>
          <a:p>
            <a:fld id="{7889E53D-EA0C-E44E-AC07-A5B443797037}" type="slidenum">
              <a:rPr lang="en-US" smtClean="0"/>
              <a:t>37</a:t>
            </a:fld>
            <a:endParaRPr lang="en-US"/>
          </a:p>
        </p:txBody>
      </p:sp>
    </p:spTree>
    <p:extLst>
      <p:ext uri="{BB962C8B-B14F-4D97-AF65-F5344CB8AC3E}">
        <p14:creationId xmlns:p14="http://schemas.microsoft.com/office/powerpoint/2010/main" val="2138277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Walter P, </a:t>
            </a:r>
            <a:r>
              <a:rPr lang="en-US" dirty="0" err="1">
                <a:effectLst/>
              </a:rPr>
              <a:t>Blobel</a:t>
            </a:r>
            <a:r>
              <a:rPr lang="en-US" dirty="0">
                <a:effectLst/>
              </a:rPr>
              <a:t> G. 1983. Disassembly and reconstitution of signal recognition particle. Cell 34:525-533.</a:t>
            </a:r>
          </a:p>
          <a:p>
            <a:r>
              <a:rPr lang="en-US" dirty="0">
                <a:effectLst/>
              </a:rPr>
              <a:t>Bernstein HD, </a:t>
            </a:r>
            <a:r>
              <a:rPr lang="en-US" dirty="0" err="1">
                <a:effectLst/>
              </a:rPr>
              <a:t>Zopf</a:t>
            </a:r>
            <a:r>
              <a:rPr lang="en-US" dirty="0">
                <a:effectLst/>
              </a:rPr>
              <a:t> D, </a:t>
            </a:r>
            <a:r>
              <a:rPr lang="en-US" dirty="0" err="1">
                <a:effectLst/>
              </a:rPr>
              <a:t>Freymann</a:t>
            </a:r>
            <a:r>
              <a:rPr lang="en-US" dirty="0">
                <a:effectLst/>
              </a:rPr>
              <a:t> DM, Walter P. 1993. Functional substitution of the signal recognition particle 54-kDa subunit by its </a:t>
            </a:r>
            <a:r>
              <a:rPr lang="en-US" i="1" dirty="0">
                <a:effectLst/>
              </a:rPr>
              <a:t>Escherichia coli</a:t>
            </a:r>
            <a:r>
              <a:rPr lang="en-US" dirty="0">
                <a:effectLst/>
              </a:rPr>
              <a:t> homolog. Proceedings of the National Academy of Sciences USA. 90:5229-5233.</a:t>
            </a:r>
          </a:p>
          <a:p>
            <a:r>
              <a:rPr lang="en-US" dirty="0" err="1">
                <a:effectLst/>
              </a:rPr>
              <a:t>Romisch</a:t>
            </a:r>
            <a:r>
              <a:rPr lang="en-US" dirty="0">
                <a:effectLst/>
              </a:rPr>
              <a:t> K, Webb J, </a:t>
            </a:r>
            <a:r>
              <a:rPr lang="en-US" dirty="0" err="1">
                <a:effectLst/>
              </a:rPr>
              <a:t>Lingelbach</a:t>
            </a:r>
            <a:r>
              <a:rPr lang="en-US" dirty="0">
                <a:effectLst/>
              </a:rPr>
              <a:t> K, </a:t>
            </a:r>
            <a:r>
              <a:rPr lang="en-US" dirty="0" err="1">
                <a:effectLst/>
              </a:rPr>
              <a:t>Gausepohl</a:t>
            </a:r>
            <a:r>
              <a:rPr lang="en-US" dirty="0">
                <a:effectLst/>
              </a:rPr>
              <a:t> H, </a:t>
            </a:r>
            <a:r>
              <a:rPr lang="en-US" dirty="0" err="1">
                <a:effectLst/>
              </a:rPr>
              <a:t>Dobberstein</a:t>
            </a:r>
            <a:r>
              <a:rPr lang="en-US" dirty="0">
                <a:effectLst/>
              </a:rPr>
              <a:t> B. The 54-kD protein of signal recognition particle contains a methionine-rich RNA binding domain. Journal of Cell Biology 111:1793-1802. And </a:t>
            </a:r>
            <a:r>
              <a:rPr lang="en-US" dirty="0" err="1">
                <a:effectLst/>
              </a:rPr>
              <a:t>Zopf</a:t>
            </a:r>
            <a:r>
              <a:rPr lang="en-US" dirty="0">
                <a:effectLst/>
              </a:rPr>
              <a:t> D, Bernstein HD, Johnson AE, Walter P. 1990. The methionine-rich domain of the 54 </a:t>
            </a:r>
            <a:r>
              <a:rPr lang="en-US" dirty="0" err="1">
                <a:effectLst/>
              </a:rPr>
              <a:t>kd</a:t>
            </a:r>
            <a:r>
              <a:rPr lang="en-US" dirty="0">
                <a:effectLst/>
              </a:rPr>
              <a:t> protein subunit of the signal recognition particle contains an RNA binding site and can be crosslinked to a signal sequence. EMBO Journal 9(13):4511-4517.</a:t>
            </a:r>
          </a:p>
          <a:p>
            <a:r>
              <a:rPr lang="en-US" dirty="0">
                <a:effectLst/>
              </a:rPr>
              <a:t>Bernstein HD, </a:t>
            </a:r>
            <a:r>
              <a:rPr lang="en-US" dirty="0" err="1">
                <a:effectLst/>
              </a:rPr>
              <a:t>Poritz</a:t>
            </a:r>
            <a:r>
              <a:rPr lang="en-US" dirty="0">
                <a:effectLst/>
              </a:rPr>
              <a:t> MA, </a:t>
            </a:r>
            <a:r>
              <a:rPr lang="en-US" dirty="0" err="1">
                <a:effectLst/>
              </a:rPr>
              <a:t>Strub</a:t>
            </a:r>
            <a:r>
              <a:rPr lang="en-US" dirty="0">
                <a:effectLst/>
              </a:rPr>
              <a:t> K, </a:t>
            </a:r>
            <a:r>
              <a:rPr lang="en-US" dirty="0" err="1">
                <a:effectLst/>
              </a:rPr>
              <a:t>Hoben</a:t>
            </a:r>
            <a:r>
              <a:rPr lang="en-US" dirty="0">
                <a:effectLst/>
              </a:rPr>
              <a:t> PJ, Brenner S, Walter P. Model for signal sequence recognition from amino-acid sequence of 54K subunit of signal recognition particle. Nature 340:482-486.</a:t>
            </a:r>
          </a:p>
          <a:p>
            <a:r>
              <a:rPr lang="en-US" dirty="0">
                <a:effectLst/>
              </a:rPr>
              <a:t>Larson N, </a:t>
            </a:r>
            <a:r>
              <a:rPr lang="en-US" dirty="0" err="1">
                <a:effectLst/>
              </a:rPr>
              <a:t>Zwieb</a:t>
            </a:r>
            <a:r>
              <a:rPr lang="en-US" dirty="0">
                <a:effectLst/>
              </a:rPr>
              <a:t> C. 1991. SRP-RNA sequence alignment and secondary structure. Nucleic Acids Research 19(2):209-215. And </a:t>
            </a:r>
            <a:r>
              <a:rPr lang="en-US" dirty="0" err="1">
                <a:effectLst/>
              </a:rPr>
              <a:t>Zwieb</a:t>
            </a:r>
            <a:r>
              <a:rPr lang="en-US" dirty="0">
                <a:effectLst/>
              </a:rPr>
              <a:t> C. 2002. Personal communication.</a:t>
            </a:r>
          </a:p>
          <a:p>
            <a:endParaRPr lang="en-US" dirty="0"/>
          </a:p>
        </p:txBody>
      </p:sp>
      <p:sp>
        <p:nvSpPr>
          <p:cNvPr id="4" name="Slide Number Placeholder 3"/>
          <p:cNvSpPr>
            <a:spLocks noGrp="1"/>
          </p:cNvSpPr>
          <p:nvPr>
            <p:ph type="sldNum" sz="quarter" idx="10"/>
          </p:nvPr>
        </p:nvSpPr>
        <p:spPr/>
        <p:txBody>
          <a:bodyPr/>
          <a:lstStyle/>
          <a:p>
            <a:fld id="{7889E53D-EA0C-E44E-AC07-A5B443797037}" type="slidenum">
              <a:rPr lang="en-US" smtClean="0"/>
              <a:t>46</a:t>
            </a:fld>
            <a:endParaRPr lang="en-US"/>
          </a:p>
        </p:txBody>
      </p:sp>
    </p:spTree>
    <p:extLst>
      <p:ext uri="{BB962C8B-B14F-4D97-AF65-F5344CB8AC3E}">
        <p14:creationId xmlns:p14="http://schemas.microsoft.com/office/powerpoint/2010/main" val="3745330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evolutionnews.org</a:t>
            </a:r>
            <a:r>
              <a:rPr lang="en-US" dirty="0"/>
              <a:t>/2018/12/does-barcoding-</a:t>
            </a:r>
            <a:r>
              <a:rPr lang="en-US" dirty="0" err="1"/>
              <a:t>dna</a:t>
            </a:r>
            <a:r>
              <a:rPr lang="en-US" dirty="0"/>
              <a:t>-reveal-a-single-human-pair/</a:t>
            </a:r>
          </a:p>
          <a:p>
            <a:endParaRPr lang="en-US" dirty="0"/>
          </a:p>
        </p:txBody>
      </p:sp>
      <p:sp>
        <p:nvSpPr>
          <p:cNvPr id="4" name="Slide Number Placeholder 3"/>
          <p:cNvSpPr>
            <a:spLocks noGrp="1"/>
          </p:cNvSpPr>
          <p:nvPr>
            <p:ph type="sldNum" sz="quarter" idx="5"/>
          </p:nvPr>
        </p:nvSpPr>
        <p:spPr/>
        <p:txBody>
          <a:bodyPr/>
          <a:lstStyle/>
          <a:p>
            <a:fld id="{7889E53D-EA0C-E44E-AC07-A5B443797037}" type="slidenum">
              <a:rPr lang="en-US" smtClean="0"/>
              <a:t>48</a:t>
            </a:fld>
            <a:endParaRPr lang="en-US"/>
          </a:p>
        </p:txBody>
      </p:sp>
    </p:spTree>
    <p:extLst>
      <p:ext uri="{BB962C8B-B14F-4D97-AF65-F5344CB8AC3E}">
        <p14:creationId xmlns:p14="http://schemas.microsoft.com/office/powerpoint/2010/main" val="3680772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ＭＳ Ｐゴシック" panose="020B0600070205080204" pitchFamily="34" charset="-128"/>
              </a:rPr>
              <a:t>Gibbons, A. 1998.  Calibrating the mitochondrial clock. </a:t>
            </a:r>
            <a:r>
              <a:rPr lang="en-US" altLang="en-US" sz="1200" i="1" dirty="0">
                <a:ea typeface="ＭＳ Ｐゴシック" panose="020B0600070205080204" pitchFamily="34" charset="-128"/>
              </a:rPr>
              <a:t>Science</a:t>
            </a:r>
            <a:r>
              <a:rPr lang="en-US" altLang="en-US" sz="1200" dirty="0">
                <a:ea typeface="ＭＳ Ｐゴシック" panose="020B0600070205080204" pitchFamily="34" charset="-128"/>
              </a:rPr>
              <a:t> 279:28-29</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DOI: 10.1126/science.279.5347.28</a:t>
            </a:r>
          </a:p>
          <a:p>
            <a:r>
              <a:rPr lang="en-US" sz="1200" b="0" i="0" kern="1200" dirty="0">
                <a:solidFill>
                  <a:schemeClr val="tx1"/>
                </a:solidFill>
                <a:effectLst/>
                <a:latin typeface="+mn-lt"/>
                <a:ea typeface="+mn-ea"/>
                <a:cs typeface="+mn-cs"/>
              </a:rPr>
              <a:t>See also: </a:t>
            </a:r>
            <a:r>
              <a:rPr lang="en-US" sz="1200" b="0" i="0" u="none" strike="noStrike" kern="1200" dirty="0">
                <a:solidFill>
                  <a:schemeClr val="tx1"/>
                </a:solidFill>
                <a:effectLst/>
                <a:latin typeface="+mn-lt"/>
                <a:ea typeface="+mn-ea"/>
                <a:cs typeface="+mn-cs"/>
              </a:rPr>
              <a:t>Parsons, T, et al. 1997. </a:t>
            </a:r>
            <a:r>
              <a:rPr lang="en-US" sz="1200" b="0" i="0" kern="1200" dirty="0">
                <a:solidFill>
                  <a:schemeClr val="tx1"/>
                </a:solidFill>
                <a:effectLst/>
                <a:latin typeface="+mn-lt"/>
                <a:ea typeface="+mn-ea"/>
                <a:cs typeface="+mn-cs"/>
                <a:hlinkClick r:id="rId3" tooltip="https://urldefense.com/v3/__https://www.researchgate.net/publication/14126594_A_high_observed_substitution_rate_in_the_human_mitochondrial_DNA_control_region__;!!DfVsRZep!nor0fcGJcaX6haNDqIvwOot_DKQC9JbIQeZoB522W7Ouvw6Eot4qpAXi52pfBzk$"/>
              </a:rPr>
              <a:t>A high observed substitution rate in the human mitochondrial DNA control region</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Nature Genetics.</a:t>
            </a:r>
            <a:r>
              <a:rPr lang="en-US" sz="1200" b="0" i="0" u="none" strike="noStrike" kern="1200" dirty="0">
                <a:solidFill>
                  <a:schemeClr val="tx1"/>
                </a:solidFill>
                <a:effectLst/>
                <a:latin typeface="+mn-lt"/>
                <a:ea typeface="+mn-ea"/>
                <a:cs typeface="+mn-cs"/>
              </a:rPr>
              <a:t> </a:t>
            </a:r>
            <a:r>
              <a:rPr lang="en-US" sz="1200" b="0" i="0" u="none" strike="noStrike" kern="1200">
                <a:solidFill>
                  <a:schemeClr val="tx1"/>
                </a:solidFill>
                <a:effectLst/>
                <a:latin typeface="+mn-lt"/>
                <a:ea typeface="+mn-ea"/>
                <a:cs typeface="+mn-cs"/>
              </a:rPr>
              <a:t>15 (4): 363-368.</a:t>
            </a:r>
            <a:endParaRPr lang="en-US" dirty="0"/>
          </a:p>
        </p:txBody>
      </p:sp>
      <p:sp>
        <p:nvSpPr>
          <p:cNvPr id="4" name="Slide Number Placeholder 3"/>
          <p:cNvSpPr>
            <a:spLocks noGrp="1"/>
          </p:cNvSpPr>
          <p:nvPr>
            <p:ph type="sldNum" sz="quarter" idx="5"/>
          </p:nvPr>
        </p:nvSpPr>
        <p:spPr/>
        <p:txBody>
          <a:bodyPr/>
          <a:lstStyle/>
          <a:p>
            <a:fld id="{7889E53D-EA0C-E44E-AC07-A5B443797037}" type="slidenum">
              <a:rPr lang="en-US" smtClean="0"/>
              <a:t>51</a:t>
            </a:fld>
            <a:endParaRPr lang="en-US"/>
          </a:p>
        </p:txBody>
      </p:sp>
    </p:spTree>
    <p:extLst>
      <p:ext uri="{BB962C8B-B14F-4D97-AF65-F5344CB8AC3E}">
        <p14:creationId xmlns:p14="http://schemas.microsoft.com/office/powerpoint/2010/main" val="3973954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Bulli coal seam visible at Coal Cliff, NSW, Australia</a:t>
            </a:r>
          </a:p>
          <a:p>
            <a:r>
              <a:rPr lang="en-US" dirty="0"/>
              <a:t>Have you ever wondered what 5 million years looks like?</a:t>
            </a:r>
          </a:p>
        </p:txBody>
      </p:sp>
      <p:sp>
        <p:nvSpPr>
          <p:cNvPr id="4" name="Slide Number Placeholder 3"/>
          <p:cNvSpPr>
            <a:spLocks noGrp="1"/>
          </p:cNvSpPr>
          <p:nvPr>
            <p:ph type="sldNum" sz="quarter" idx="10"/>
          </p:nvPr>
        </p:nvSpPr>
        <p:spPr/>
        <p:txBody>
          <a:bodyPr/>
          <a:lstStyle/>
          <a:p>
            <a:fld id="{310BDAE6-9D63-AA40-8858-63C3FD71BAAD}" type="slidenum">
              <a:rPr lang="en-US" smtClean="0"/>
              <a:pPr/>
              <a:t>6</a:t>
            </a:fld>
            <a:endParaRPr lang="en-US"/>
          </a:p>
        </p:txBody>
      </p:sp>
    </p:spTree>
    <p:extLst>
      <p:ext uri="{BB962C8B-B14F-4D97-AF65-F5344CB8AC3E}">
        <p14:creationId xmlns:p14="http://schemas.microsoft.com/office/powerpoint/2010/main" val="109024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of the Bulli coal seam at Coal Cliff, NSW, Australia.</a:t>
            </a:r>
          </a:p>
        </p:txBody>
      </p:sp>
      <p:sp>
        <p:nvSpPr>
          <p:cNvPr id="4" name="Slide Number Placeholder 3"/>
          <p:cNvSpPr>
            <a:spLocks noGrp="1"/>
          </p:cNvSpPr>
          <p:nvPr>
            <p:ph type="sldNum" sz="quarter" idx="10"/>
          </p:nvPr>
        </p:nvSpPr>
        <p:spPr/>
        <p:txBody>
          <a:bodyPr/>
          <a:lstStyle/>
          <a:p>
            <a:fld id="{7889E53D-EA0C-E44E-AC07-A5B443797037}" type="slidenum">
              <a:rPr lang="en-US" smtClean="0"/>
              <a:t>8</a:t>
            </a:fld>
            <a:endParaRPr lang="en-US"/>
          </a:p>
        </p:txBody>
      </p:sp>
    </p:spTree>
    <p:extLst>
      <p:ext uri="{BB962C8B-B14F-4D97-AF65-F5344CB8AC3E}">
        <p14:creationId xmlns:p14="http://schemas.microsoft.com/office/powerpoint/2010/main" val="146279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Tower of the</a:t>
            </a:r>
            <a:r>
              <a:rPr lang="en-US" baseline="0" dirty="0"/>
              <a:t> Winds, an ancient water clock in Athens just below the Acropolis.</a:t>
            </a:r>
            <a:endParaRPr lang="en-US" dirty="0"/>
          </a:p>
        </p:txBody>
      </p:sp>
      <p:sp>
        <p:nvSpPr>
          <p:cNvPr id="4" name="Slide Number Placeholder 3"/>
          <p:cNvSpPr>
            <a:spLocks noGrp="1"/>
          </p:cNvSpPr>
          <p:nvPr>
            <p:ph type="sldNum" sz="quarter" idx="10"/>
          </p:nvPr>
        </p:nvSpPr>
        <p:spPr/>
        <p:txBody>
          <a:bodyPr/>
          <a:lstStyle/>
          <a:p>
            <a:fld id="{310BDAE6-9D63-AA40-8858-63C3FD71BAAD}" type="slidenum">
              <a:rPr lang="en-US" smtClean="0"/>
              <a:pPr/>
              <a:t>11</a:t>
            </a:fld>
            <a:endParaRPr lang="en-US"/>
          </a:p>
        </p:txBody>
      </p:sp>
    </p:spTree>
    <p:extLst>
      <p:ext uri="{BB962C8B-B14F-4D97-AF65-F5344CB8AC3E}">
        <p14:creationId xmlns:p14="http://schemas.microsoft.com/office/powerpoint/2010/main" val="2276311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Sundial at Huntington Gardens</a:t>
            </a:r>
          </a:p>
        </p:txBody>
      </p:sp>
      <p:sp>
        <p:nvSpPr>
          <p:cNvPr id="4" name="Slide Number Placeholder 3"/>
          <p:cNvSpPr>
            <a:spLocks noGrp="1"/>
          </p:cNvSpPr>
          <p:nvPr>
            <p:ph type="sldNum" sz="quarter" idx="10"/>
          </p:nvPr>
        </p:nvSpPr>
        <p:spPr/>
        <p:txBody>
          <a:bodyPr/>
          <a:lstStyle/>
          <a:p>
            <a:fld id="{310BDAE6-9D63-AA40-8858-63C3FD71BAAD}" type="slidenum">
              <a:rPr lang="en-US" smtClean="0"/>
              <a:pPr/>
              <a:t>12</a:t>
            </a:fld>
            <a:endParaRPr lang="en-US"/>
          </a:p>
        </p:txBody>
      </p:sp>
    </p:spTree>
    <p:extLst>
      <p:ext uri="{BB962C8B-B14F-4D97-AF65-F5344CB8AC3E}">
        <p14:creationId xmlns:p14="http://schemas.microsoft.com/office/powerpoint/2010/main" val="4090098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Clock tower at Babcock University, Nigeria</a:t>
            </a:r>
          </a:p>
        </p:txBody>
      </p:sp>
      <p:sp>
        <p:nvSpPr>
          <p:cNvPr id="4" name="Slide Number Placeholder 3"/>
          <p:cNvSpPr>
            <a:spLocks noGrp="1"/>
          </p:cNvSpPr>
          <p:nvPr>
            <p:ph type="sldNum" sz="quarter" idx="10"/>
          </p:nvPr>
        </p:nvSpPr>
        <p:spPr/>
        <p:txBody>
          <a:bodyPr/>
          <a:lstStyle/>
          <a:p>
            <a:fld id="{310BDAE6-9D63-AA40-8858-63C3FD71BAAD}" type="slidenum">
              <a:rPr lang="en-US" smtClean="0"/>
              <a:pPr/>
              <a:t>13</a:t>
            </a:fld>
            <a:endParaRPr lang="en-US"/>
          </a:p>
        </p:txBody>
      </p:sp>
    </p:spTree>
    <p:extLst>
      <p:ext uri="{BB962C8B-B14F-4D97-AF65-F5344CB8AC3E}">
        <p14:creationId xmlns:p14="http://schemas.microsoft.com/office/powerpoint/2010/main" val="3102501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Clock tower at Babcock University, Nigeria</a:t>
            </a:r>
          </a:p>
          <a:p>
            <a:r>
              <a:rPr lang="en-US" dirty="0"/>
              <a:t>Note different times.</a:t>
            </a:r>
          </a:p>
        </p:txBody>
      </p:sp>
      <p:sp>
        <p:nvSpPr>
          <p:cNvPr id="4" name="Slide Number Placeholder 3"/>
          <p:cNvSpPr>
            <a:spLocks noGrp="1"/>
          </p:cNvSpPr>
          <p:nvPr>
            <p:ph type="sldNum" sz="quarter" idx="10"/>
          </p:nvPr>
        </p:nvSpPr>
        <p:spPr/>
        <p:txBody>
          <a:bodyPr/>
          <a:lstStyle/>
          <a:p>
            <a:fld id="{310BDAE6-9D63-AA40-8858-63C3FD71BAAD}" type="slidenum">
              <a:rPr lang="en-US" smtClean="0"/>
              <a:pPr/>
              <a:t>14</a:t>
            </a:fld>
            <a:endParaRPr lang="en-US"/>
          </a:p>
        </p:txBody>
      </p:sp>
    </p:spTree>
    <p:extLst>
      <p:ext uri="{BB962C8B-B14F-4D97-AF65-F5344CB8AC3E}">
        <p14:creationId xmlns:p14="http://schemas.microsoft.com/office/powerpoint/2010/main" val="3936558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Half-life of 14C is about </a:t>
            </a:r>
            <a:r>
              <a:rPr lang="en-US" sz="1200" b="0" i="0" kern="1200" dirty="0">
                <a:solidFill>
                  <a:schemeClr val="tx1"/>
                </a:solidFill>
                <a:effectLst/>
                <a:latin typeface="+mn-lt"/>
                <a:ea typeface="+mn-ea"/>
                <a:cs typeface="+mn-cs"/>
              </a:rPr>
              <a:t>5,730 years.</a:t>
            </a:r>
          </a:p>
          <a:p>
            <a:endParaRPr lang="en-US" dirty="0"/>
          </a:p>
        </p:txBody>
      </p:sp>
      <p:sp>
        <p:nvSpPr>
          <p:cNvPr id="4" name="Slide Number Placeholder 3"/>
          <p:cNvSpPr>
            <a:spLocks noGrp="1"/>
          </p:cNvSpPr>
          <p:nvPr>
            <p:ph type="sldNum" sz="quarter" idx="10"/>
          </p:nvPr>
        </p:nvSpPr>
        <p:spPr/>
        <p:txBody>
          <a:bodyPr/>
          <a:lstStyle/>
          <a:p>
            <a:fld id="{7889E53D-EA0C-E44E-AC07-A5B443797037}" type="slidenum">
              <a:rPr lang="en-US" smtClean="0"/>
              <a:t>15</a:t>
            </a:fld>
            <a:endParaRPr lang="en-US"/>
          </a:p>
        </p:txBody>
      </p:sp>
    </p:spTree>
    <p:extLst>
      <p:ext uri="{BB962C8B-B14F-4D97-AF65-F5344CB8AC3E}">
        <p14:creationId xmlns:p14="http://schemas.microsoft.com/office/powerpoint/2010/main" val="64736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900 peer reviewed papers talking about this.</a:t>
            </a:r>
          </a:p>
        </p:txBody>
      </p:sp>
      <p:sp>
        <p:nvSpPr>
          <p:cNvPr id="4" name="Slide Number Placeholder 3"/>
          <p:cNvSpPr>
            <a:spLocks noGrp="1"/>
          </p:cNvSpPr>
          <p:nvPr>
            <p:ph type="sldNum" sz="quarter" idx="10"/>
          </p:nvPr>
        </p:nvSpPr>
        <p:spPr/>
        <p:txBody>
          <a:bodyPr/>
          <a:lstStyle/>
          <a:p>
            <a:fld id="{7889E53D-EA0C-E44E-AC07-A5B443797037}" type="slidenum">
              <a:rPr lang="en-US" smtClean="0"/>
              <a:t>17</a:t>
            </a:fld>
            <a:endParaRPr lang="en-US"/>
          </a:p>
        </p:txBody>
      </p:sp>
    </p:spTree>
    <p:extLst>
      <p:ext uri="{BB962C8B-B14F-4D97-AF65-F5344CB8AC3E}">
        <p14:creationId xmlns:p14="http://schemas.microsoft.com/office/powerpoint/2010/main" val="3890442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1/3/22</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1/3/22</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tstandish@llu.edu"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mailto:tstandish@llu.edu"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1">
            <a:extLst>
              <a:ext uri="{FF2B5EF4-FFF2-40B4-BE49-F238E27FC236}">
                <a16:creationId xmlns:a16="http://schemas.microsoft.com/office/drawing/2014/main" id="{7157FD54-60DD-9743-8C92-4B7FFC7FBD7C}"/>
              </a:ext>
            </a:extLst>
          </p:cNvPr>
          <p:cNvSpPr txBox="1">
            <a:spLocks noChangeArrowheads="1"/>
          </p:cNvSpPr>
          <p:nvPr/>
        </p:nvSpPr>
        <p:spPr bwMode="auto">
          <a:xfrm>
            <a:off x="1328741" y="1087438"/>
            <a:ext cx="958691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FF"/>
              </a:buClr>
              <a:buSzPct val="110000"/>
              <a:buFont typeface="Wingdings" pitchFamily="2" charset="2"/>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99CCFF"/>
              </a:buClr>
              <a:buSzPct val="100000"/>
              <a:buFont typeface="Wingdings" pitchFamily="2" charset="2"/>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rgbClr val="CCCCFF"/>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SzTx/>
              <a:buFontTx/>
              <a:buNone/>
            </a:pPr>
            <a:r>
              <a:rPr lang="en-US" altLang="en-US" sz="2800" dirty="0">
                <a:latin typeface="Times" pitchFamily="2" charset="0"/>
                <a:cs typeface="Arial" panose="020B0604020202020204" pitchFamily="34" charset="0"/>
              </a:rPr>
              <a:t>You are free to use this presentation for your own personal study, or for lectures in a classroom setting. Feel free to modify and improve it for classroom use in any way that you see fit. I ask that it not be redistributed in whole or in part for any purpose without my written permission. If you would like to use it for some other purpose, or wish to share it using any media please contact me at:</a:t>
            </a:r>
          </a:p>
          <a:p>
            <a:pPr eaLnBrk="1" hangingPunct="1">
              <a:spcBef>
                <a:spcPct val="0"/>
              </a:spcBef>
              <a:buClrTx/>
              <a:buSzTx/>
              <a:buFontTx/>
              <a:buNone/>
            </a:pPr>
            <a:endParaRPr lang="en-US" altLang="en-US" sz="2800" dirty="0">
              <a:latin typeface="Times" pitchFamily="2" charset="0"/>
              <a:cs typeface="Arial" panose="020B0604020202020204" pitchFamily="34" charset="0"/>
            </a:endParaRPr>
          </a:p>
          <a:p>
            <a:pPr eaLnBrk="1" hangingPunct="1">
              <a:spcBef>
                <a:spcPct val="0"/>
              </a:spcBef>
              <a:buClrTx/>
              <a:buSzTx/>
              <a:buFontTx/>
              <a:buNone/>
            </a:pPr>
            <a:r>
              <a:rPr lang="en-US" altLang="en-US" sz="2800" dirty="0">
                <a:latin typeface="Times" pitchFamily="2" charset="0"/>
                <a:cs typeface="Arial" panose="020B0604020202020204" pitchFamily="34" charset="0"/>
                <a:hlinkClick r:id="rId2"/>
              </a:rPr>
              <a:t>tstandish@llu.edu</a:t>
            </a:r>
            <a:endParaRPr lang="en-US" altLang="en-US" sz="2800" dirty="0">
              <a:latin typeface="Times" pitchFamily="2" charset="0"/>
              <a:cs typeface="Arial" panose="020B0604020202020204" pitchFamily="34" charset="0"/>
            </a:endParaRPr>
          </a:p>
          <a:p>
            <a:pPr eaLnBrk="1" hangingPunct="1">
              <a:spcBef>
                <a:spcPct val="0"/>
              </a:spcBef>
              <a:buClrTx/>
              <a:buSzTx/>
              <a:buFontTx/>
              <a:buNone/>
            </a:pPr>
            <a:endParaRPr lang="en-US" altLang="en-US" sz="2800" dirty="0">
              <a:latin typeface="Times" pitchFamily="2" charset="0"/>
              <a:cs typeface="Arial" panose="020B0604020202020204" pitchFamily="34" charset="0"/>
            </a:endParaRPr>
          </a:p>
          <a:p>
            <a:pPr eaLnBrk="1" hangingPunct="1">
              <a:spcBef>
                <a:spcPct val="0"/>
              </a:spcBef>
              <a:buClrTx/>
              <a:buSzTx/>
              <a:buFontTx/>
              <a:buNone/>
            </a:pPr>
            <a:r>
              <a:rPr lang="en-US" altLang="en-US" sz="2800" dirty="0">
                <a:latin typeface="Times" pitchFamily="2" charset="0"/>
                <a:cs typeface="Arial" panose="020B0604020202020204" pitchFamily="34" charset="0"/>
              </a:rPr>
              <a:t>Thank you for respecting my wishes with this.</a:t>
            </a:r>
          </a:p>
        </p:txBody>
      </p:sp>
    </p:spTree>
    <p:extLst>
      <p:ext uri="{BB962C8B-B14F-4D97-AF65-F5344CB8AC3E}">
        <p14:creationId xmlns:p14="http://schemas.microsoft.com/office/powerpoint/2010/main" val="3661153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5264" y="0"/>
            <a:ext cx="4561475" cy="6846492"/>
          </a:xfrm>
          <a:prstGeom prst="rect">
            <a:avLst/>
          </a:prstGeom>
        </p:spPr>
      </p:pic>
    </p:spTree>
    <p:extLst>
      <p:ext uri="{BB962C8B-B14F-4D97-AF65-F5344CB8AC3E}">
        <p14:creationId xmlns:p14="http://schemas.microsoft.com/office/powerpoint/2010/main" val="3610376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37655" y="2"/>
            <a:ext cx="9144000" cy="6857997"/>
          </a:xfrm>
          <a:prstGeom prst="rect">
            <a:avLst/>
          </a:prstGeom>
        </p:spPr>
      </p:pic>
    </p:spTree>
    <p:extLst>
      <p:ext uri="{BB962C8B-B14F-4D97-AF65-F5344CB8AC3E}">
        <p14:creationId xmlns:p14="http://schemas.microsoft.com/office/powerpoint/2010/main" val="399796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15130" y="-8748"/>
            <a:ext cx="5161743" cy="6882324"/>
          </a:xfrm>
          <a:prstGeom prst="rect">
            <a:avLst/>
          </a:prstGeom>
        </p:spPr>
      </p:pic>
    </p:spTree>
    <p:extLst>
      <p:ext uri="{BB962C8B-B14F-4D97-AF65-F5344CB8AC3E}">
        <p14:creationId xmlns:p14="http://schemas.microsoft.com/office/powerpoint/2010/main" val="127103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31344" y="9458"/>
            <a:ext cx="5148088" cy="6864120"/>
          </a:xfrm>
          <a:prstGeom prst="rect">
            <a:avLst/>
          </a:prstGeom>
        </p:spPr>
      </p:pic>
    </p:spTree>
    <p:extLst>
      <p:ext uri="{BB962C8B-B14F-4D97-AF65-F5344CB8AC3E}">
        <p14:creationId xmlns:p14="http://schemas.microsoft.com/office/powerpoint/2010/main" val="2376570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977509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9FCBF4-D667-3F42-AF93-54E84CAD4304}"/>
              </a:ext>
            </a:extLst>
          </p:cNvPr>
          <p:cNvSpPr>
            <a:spLocks noGrp="1"/>
          </p:cNvSpPr>
          <p:nvPr>
            <p:ph type="title"/>
          </p:nvPr>
        </p:nvSpPr>
        <p:spPr>
          <a:xfrm>
            <a:off x="1141413" y="268949"/>
            <a:ext cx="9905998" cy="1905000"/>
          </a:xfrm>
        </p:spPr>
        <p:txBody>
          <a:bodyPr>
            <a:normAutofit/>
          </a:bodyPr>
          <a:lstStyle/>
          <a:p>
            <a:r>
              <a:rPr lang="en-US" sz="4800" b="1" baseline="30000" dirty="0"/>
              <a:t>14</a:t>
            </a:r>
            <a:r>
              <a:rPr lang="en-US" sz="4800" b="1" dirty="0"/>
              <a:t>C in Coal</a:t>
            </a:r>
          </a:p>
        </p:txBody>
      </p:sp>
      <p:sp>
        <p:nvSpPr>
          <p:cNvPr id="5" name="Content Placeholder 4">
            <a:extLst>
              <a:ext uri="{FF2B5EF4-FFF2-40B4-BE49-F238E27FC236}">
                <a16:creationId xmlns:a16="http://schemas.microsoft.com/office/drawing/2014/main" id="{68C4B8B2-E848-9D4C-909C-B0F56CE56BE1}"/>
              </a:ext>
            </a:extLst>
          </p:cNvPr>
          <p:cNvSpPr>
            <a:spLocks noGrp="1"/>
          </p:cNvSpPr>
          <p:nvPr>
            <p:ph idx="1"/>
          </p:nvPr>
        </p:nvSpPr>
        <p:spPr>
          <a:xfrm>
            <a:off x="1141413" y="1559588"/>
            <a:ext cx="9905998" cy="4757736"/>
          </a:xfrm>
        </p:spPr>
        <p:txBody>
          <a:bodyPr>
            <a:normAutofit/>
          </a:bodyPr>
          <a:lstStyle/>
          <a:p>
            <a:r>
              <a:rPr lang="en-US" sz="2800" baseline="30000" dirty="0"/>
              <a:t>14</a:t>
            </a:r>
            <a:r>
              <a:rPr lang="en-US" sz="2800" dirty="0"/>
              <a:t>C is generally recognized to be incapable of measuring ages beyond about 100,000 years</a:t>
            </a:r>
          </a:p>
          <a:p>
            <a:r>
              <a:rPr lang="en-US" sz="2800" dirty="0"/>
              <a:t>This is because </a:t>
            </a:r>
            <a:r>
              <a:rPr lang="en-US" sz="2800" baseline="30000" dirty="0"/>
              <a:t>14</a:t>
            </a:r>
            <a:r>
              <a:rPr lang="en-US" sz="2800" dirty="0"/>
              <a:t>C breaks down to </a:t>
            </a:r>
            <a:r>
              <a:rPr lang="en-US" sz="2800" baseline="30000" dirty="0"/>
              <a:t>14</a:t>
            </a:r>
            <a:r>
              <a:rPr lang="en-US" sz="2800" dirty="0"/>
              <a:t>N so fast that none should be present to measure after 100,000 years</a:t>
            </a:r>
          </a:p>
          <a:p>
            <a:r>
              <a:rPr lang="en-US" sz="2800" dirty="0"/>
              <a:t>So, if </a:t>
            </a:r>
            <a:r>
              <a:rPr lang="en-US" sz="2800" baseline="30000" dirty="0"/>
              <a:t>14</a:t>
            </a:r>
            <a:r>
              <a:rPr lang="en-US" sz="2800" dirty="0"/>
              <a:t>C is measured in a coal sample, it has either had </a:t>
            </a:r>
            <a:r>
              <a:rPr lang="en-US" sz="2800" baseline="30000" dirty="0"/>
              <a:t>14</a:t>
            </a:r>
            <a:r>
              <a:rPr lang="en-US" sz="2800" dirty="0"/>
              <a:t>C put into it, or it is less than 100,000 years old</a:t>
            </a:r>
          </a:p>
          <a:p>
            <a:r>
              <a:rPr lang="en-US" sz="2800" baseline="30000" dirty="0"/>
              <a:t>14</a:t>
            </a:r>
            <a:r>
              <a:rPr lang="en-US" sz="2800" dirty="0"/>
              <a:t>C found in coal, other organic remains and even diamonds is commonly dismissed as contamination </a:t>
            </a:r>
          </a:p>
        </p:txBody>
      </p:sp>
    </p:spTree>
    <p:extLst>
      <p:ext uri="{BB962C8B-B14F-4D97-AF65-F5344CB8AC3E}">
        <p14:creationId xmlns:p14="http://schemas.microsoft.com/office/powerpoint/2010/main" val="85073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FDD1-A686-C541-8EE6-951FCA456B59}"/>
              </a:ext>
            </a:extLst>
          </p:cNvPr>
          <p:cNvSpPr>
            <a:spLocks noGrp="1"/>
          </p:cNvSpPr>
          <p:nvPr>
            <p:ph type="title"/>
          </p:nvPr>
        </p:nvSpPr>
        <p:spPr/>
        <p:txBody>
          <a:bodyPr>
            <a:normAutofit/>
          </a:bodyPr>
          <a:lstStyle/>
          <a:p>
            <a:r>
              <a:rPr lang="en-US" sz="4800" b="1" dirty="0"/>
              <a:t>Conclusion:</a:t>
            </a:r>
          </a:p>
        </p:txBody>
      </p:sp>
      <p:sp>
        <p:nvSpPr>
          <p:cNvPr id="3" name="Content Placeholder 2">
            <a:extLst>
              <a:ext uri="{FF2B5EF4-FFF2-40B4-BE49-F238E27FC236}">
                <a16:creationId xmlns:a16="http://schemas.microsoft.com/office/drawing/2014/main" id="{2DBA33DC-674D-B247-9B0C-732685384331}"/>
              </a:ext>
            </a:extLst>
          </p:cNvPr>
          <p:cNvSpPr>
            <a:spLocks noGrp="1"/>
          </p:cNvSpPr>
          <p:nvPr>
            <p:ph idx="1"/>
          </p:nvPr>
        </p:nvSpPr>
        <p:spPr>
          <a:xfrm>
            <a:off x="1141413" y="2187389"/>
            <a:ext cx="9905998" cy="4195482"/>
          </a:xfrm>
        </p:spPr>
        <p:txBody>
          <a:bodyPr>
            <a:normAutofit/>
          </a:bodyPr>
          <a:lstStyle/>
          <a:p>
            <a:r>
              <a:rPr lang="en-US" sz="3600" dirty="0"/>
              <a:t>Different “clocks” give different ages for life</a:t>
            </a:r>
          </a:p>
          <a:p>
            <a:r>
              <a:rPr lang="en-US" sz="3600" dirty="0"/>
              <a:t>The radiometric clock sometimes indicates that life is thousands of years old, sometimes millions of years old</a:t>
            </a:r>
          </a:p>
          <a:p>
            <a:r>
              <a:rPr lang="en-US" sz="3600" dirty="0"/>
              <a:t>People generally choose to believe the “clocks” that agree with their presuppositions</a:t>
            </a:r>
          </a:p>
        </p:txBody>
      </p:sp>
    </p:spTree>
    <p:extLst>
      <p:ext uri="{BB962C8B-B14F-4D97-AF65-F5344CB8AC3E}">
        <p14:creationId xmlns:p14="http://schemas.microsoft.com/office/powerpoint/2010/main" val="212887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B4CB-7CEE-B14D-BA2B-DB6D0D17D732}"/>
              </a:ext>
            </a:extLst>
          </p:cNvPr>
          <p:cNvSpPr>
            <a:spLocks noGrp="1"/>
          </p:cNvSpPr>
          <p:nvPr>
            <p:ph type="title"/>
          </p:nvPr>
        </p:nvSpPr>
        <p:spPr/>
        <p:txBody>
          <a:bodyPr>
            <a:normAutofit/>
          </a:bodyPr>
          <a:lstStyle/>
          <a:p>
            <a:r>
              <a:rPr lang="en-US" sz="4000" b="1" dirty="0"/>
              <a:t>2-Fossil-associated Biological Molecules</a:t>
            </a:r>
          </a:p>
        </p:txBody>
      </p:sp>
      <p:sp>
        <p:nvSpPr>
          <p:cNvPr id="3" name="Content Placeholder 2">
            <a:extLst>
              <a:ext uri="{FF2B5EF4-FFF2-40B4-BE49-F238E27FC236}">
                <a16:creationId xmlns:a16="http://schemas.microsoft.com/office/drawing/2014/main" id="{5B0A2139-BA52-F941-A646-A9E0FC35CEF3}"/>
              </a:ext>
            </a:extLst>
          </p:cNvPr>
          <p:cNvSpPr>
            <a:spLocks noGrp="1"/>
          </p:cNvSpPr>
          <p:nvPr>
            <p:ph idx="1"/>
          </p:nvPr>
        </p:nvSpPr>
        <p:spPr>
          <a:xfrm>
            <a:off x="1141413" y="3038674"/>
            <a:ext cx="9905998" cy="3427440"/>
          </a:xfrm>
        </p:spPr>
        <p:txBody>
          <a:bodyPr>
            <a:normAutofit/>
          </a:bodyPr>
          <a:lstStyle/>
          <a:p>
            <a:r>
              <a:rPr lang="en-US" sz="3200" dirty="0"/>
              <a:t>The following molecules have been found associated with fossils:</a:t>
            </a:r>
          </a:p>
          <a:p>
            <a:pPr lvl="1"/>
            <a:r>
              <a:rPr lang="en-US" sz="2800" dirty="0"/>
              <a:t>Proteins</a:t>
            </a:r>
          </a:p>
          <a:p>
            <a:pPr lvl="1"/>
            <a:r>
              <a:rPr lang="en-US" sz="2800" dirty="0"/>
              <a:t>Polysaccharides</a:t>
            </a:r>
          </a:p>
          <a:p>
            <a:pPr lvl="1"/>
            <a:r>
              <a:rPr lang="en-US" sz="2800" dirty="0"/>
              <a:t>Nucleic acids</a:t>
            </a:r>
          </a:p>
          <a:p>
            <a:pPr lvl="1"/>
            <a:r>
              <a:rPr lang="en-US" sz="2800" dirty="0"/>
              <a:t>Unsaturated fats</a:t>
            </a:r>
          </a:p>
        </p:txBody>
      </p:sp>
      <p:sp>
        <p:nvSpPr>
          <p:cNvPr id="4" name="Rectangle 3">
            <a:extLst>
              <a:ext uri="{FF2B5EF4-FFF2-40B4-BE49-F238E27FC236}">
                <a16:creationId xmlns:a16="http://schemas.microsoft.com/office/drawing/2014/main" id="{F05400EA-9BF9-C242-8B0C-95DF9AAEAF96}"/>
              </a:ext>
            </a:extLst>
          </p:cNvPr>
          <p:cNvSpPr/>
          <p:nvPr/>
        </p:nvSpPr>
        <p:spPr>
          <a:xfrm>
            <a:off x="1114430" y="2447743"/>
            <a:ext cx="4586512" cy="590931"/>
          </a:xfrm>
          <a:prstGeom prst="rect">
            <a:avLst/>
          </a:prstGeom>
        </p:spPr>
        <p:txBody>
          <a:bodyPr wrap="none">
            <a:spAutoFit/>
          </a:bodyPr>
          <a:lstStyle/>
          <a:p>
            <a:pPr>
              <a:lnSpc>
                <a:spcPct val="90000"/>
              </a:lnSpc>
            </a:pPr>
            <a:r>
              <a:rPr lang="en-US" altLang="en-US" sz="3600" b="1" dirty="0">
                <a:ea typeface="ＭＳ Ｐゴシック" panose="020B0600070205080204" pitchFamily="34" charset="-128"/>
              </a:rPr>
              <a:t>Observation (Data):</a:t>
            </a:r>
            <a:endParaRPr lang="en-US" altLang="en-US" sz="3600" dirty="0">
              <a:ea typeface="ＭＳ Ｐゴシック" panose="020B0600070205080204" pitchFamily="34" charset="-128"/>
            </a:endParaRPr>
          </a:p>
        </p:txBody>
      </p:sp>
    </p:spTree>
    <p:extLst>
      <p:ext uri="{BB962C8B-B14F-4D97-AF65-F5344CB8AC3E}">
        <p14:creationId xmlns:p14="http://schemas.microsoft.com/office/powerpoint/2010/main" val="45562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30" name="Group 2">
            <a:extLst>
              <a:ext uri="{FF2B5EF4-FFF2-40B4-BE49-F238E27FC236}">
                <a16:creationId xmlns:a16="http://schemas.microsoft.com/office/drawing/2014/main" id="{41174A51-A823-3A4E-B896-C95FA4023460}"/>
              </a:ext>
            </a:extLst>
          </p:cNvPr>
          <p:cNvGrpSpPr>
            <a:grpSpLocks/>
          </p:cNvGrpSpPr>
          <p:nvPr/>
        </p:nvGrpSpPr>
        <p:grpSpPr bwMode="auto">
          <a:xfrm>
            <a:off x="624651" y="4123492"/>
            <a:ext cx="1390650" cy="482600"/>
            <a:chOff x="152" y="1536"/>
            <a:chExt cx="876" cy="304"/>
          </a:xfrm>
        </p:grpSpPr>
        <p:sp>
          <p:nvSpPr>
            <p:cNvPr id="201731" name="Oval 3">
              <a:extLst>
                <a:ext uri="{FF2B5EF4-FFF2-40B4-BE49-F238E27FC236}">
                  <a16:creationId xmlns:a16="http://schemas.microsoft.com/office/drawing/2014/main" id="{87038055-278E-E743-B187-C986C20AC93F}"/>
                </a:ext>
              </a:extLst>
            </p:cNvPr>
            <p:cNvSpPr>
              <a:spLocks noChangeArrowheads="1"/>
            </p:cNvSpPr>
            <p:nvPr/>
          </p:nvSpPr>
          <p:spPr bwMode="auto">
            <a:xfrm>
              <a:off x="198" y="1536"/>
              <a:ext cx="830" cy="304"/>
            </a:xfrm>
            <a:prstGeom prst="ellipse">
              <a:avLst/>
            </a:prstGeom>
            <a:solidFill>
              <a:srgbClr val="FFC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1400"/>
            </a:p>
          </p:txBody>
        </p:sp>
        <p:sp>
          <p:nvSpPr>
            <p:cNvPr id="201732" name="Text Box 4">
              <a:extLst>
                <a:ext uri="{FF2B5EF4-FFF2-40B4-BE49-F238E27FC236}">
                  <a16:creationId xmlns:a16="http://schemas.microsoft.com/office/drawing/2014/main" id="{7F53F6EE-D3AB-8F46-8A04-27C1E13BCCDE}"/>
                </a:ext>
              </a:extLst>
            </p:cNvPr>
            <p:cNvSpPr txBox="1">
              <a:spLocks noChangeArrowheads="1"/>
            </p:cNvSpPr>
            <p:nvPr/>
          </p:nvSpPr>
          <p:spPr bwMode="auto">
            <a:xfrm>
              <a:off x="152" y="1569"/>
              <a:ext cx="688"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1">
                  <a:solidFill>
                    <a:srgbClr val="4C2E00"/>
                  </a:solidFill>
                </a:rPr>
                <a:t>ANYTHING</a:t>
              </a:r>
            </a:p>
          </p:txBody>
        </p:sp>
      </p:grpSp>
      <p:grpSp>
        <p:nvGrpSpPr>
          <p:cNvPr id="201733" name="Group 5">
            <a:extLst>
              <a:ext uri="{FF2B5EF4-FFF2-40B4-BE49-F238E27FC236}">
                <a16:creationId xmlns:a16="http://schemas.microsoft.com/office/drawing/2014/main" id="{39229812-9BF6-A24E-958E-F9CA4D89A95F}"/>
              </a:ext>
            </a:extLst>
          </p:cNvPr>
          <p:cNvGrpSpPr>
            <a:grpSpLocks/>
          </p:cNvGrpSpPr>
          <p:nvPr/>
        </p:nvGrpSpPr>
        <p:grpSpPr bwMode="auto">
          <a:xfrm>
            <a:off x="2239139" y="2743955"/>
            <a:ext cx="1662112" cy="1123950"/>
            <a:chOff x="1169" y="667"/>
            <a:chExt cx="1047" cy="708"/>
          </a:xfrm>
        </p:grpSpPr>
        <p:sp>
          <p:nvSpPr>
            <p:cNvPr id="201734" name="Freeform 6">
              <a:extLst>
                <a:ext uri="{FF2B5EF4-FFF2-40B4-BE49-F238E27FC236}">
                  <a16:creationId xmlns:a16="http://schemas.microsoft.com/office/drawing/2014/main" id="{749DED28-4425-FC42-B05A-726E0E4D30F7}"/>
                </a:ext>
              </a:extLst>
            </p:cNvPr>
            <p:cNvSpPr>
              <a:spLocks/>
            </p:cNvSpPr>
            <p:nvPr/>
          </p:nvSpPr>
          <p:spPr bwMode="auto">
            <a:xfrm>
              <a:off x="1169" y="667"/>
              <a:ext cx="1047" cy="708"/>
            </a:xfrm>
            <a:custGeom>
              <a:avLst/>
              <a:gdLst>
                <a:gd name="T0" fmla="*/ 1064 w 1080"/>
                <a:gd name="T1" fmla="*/ 304 h 815"/>
                <a:gd name="T2" fmla="*/ 1016 w 1080"/>
                <a:gd name="T3" fmla="*/ 64 h 815"/>
                <a:gd name="T4" fmla="*/ 680 w 1080"/>
                <a:gd name="T5" fmla="*/ 16 h 815"/>
                <a:gd name="T6" fmla="*/ 152 w 1080"/>
                <a:gd name="T7" fmla="*/ 64 h 815"/>
                <a:gd name="T8" fmla="*/ 8 w 1080"/>
                <a:gd name="T9" fmla="*/ 400 h 815"/>
                <a:gd name="T10" fmla="*/ 104 w 1080"/>
                <a:gd name="T11" fmla="*/ 736 h 815"/>
                <a:gd name="T12" fmla="*/ 392 w 1080"/>
                <a:gd name="T13" fmla="*/ 784 h 815"/>
                <a:gd name="T14" fmla="*/ 968 w 1080"/>
                <a:gd name="T15" fmla="*/ 736 h 815"/>
                <a:gd name="T16" fmla="*/ 1064 w 1080"/>
                <a:gd name="T17" fmla="*/ 304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0" h="815">
                  <a:moveTo>
                    <a:pt x="1064" y="304"/>
                  </a:moveTo>
                  <a:cubicBezTo>
                    <a:pt x="1071" y="192"/>
                    <a:pt x="1080" y="112"/>
                    <a:pt x="1016" y="64"/>
                  </a:cubicBezTo>
                  <a:cubicBezTo>
                    <a:pt x="951" y="15"/>
                    <a:pt x="824" y="16"/>
                    <a:pt x="680" y="16"/>
                  </a:cubicBezTo>
                  <a:cubicBezTo>
                    <a:pt x="536" y="16"/>
                    <a:pt x="263" y="0"/>
                    <a:pt x="152" y="64"/>
                  </a:cubicBezTo>
                  <a:cubicBezTo>
                    <a:pt x="40" y="127"/>
                    <a:pt x="15" y="288"/>
                    <a:pt x="8" y="400"/>
                  </a:cubicBezTo>
                  <a:cubicBezTo>
                    <a:pt x="0" y="511"/>
                    <a:pt x="40" y="672"/>
                    <a:pt x="104" y="736"/>
                  </a:cubicBezTo>
                  <a:cubicBezTo>
                    <a:pt x="168" y="800"/>
                    <a:pt x="248" y="784"/>
                    <a:pt x="392" y="784"/>
                  </a:cubicBezTo>
                  <a:cubicBezTo>
                    <a:pt x="536" y="784"/>
                    <a:pt x="856" y="815"/>
                    <a:pt x="968" y="736"/>
                  </a:cubicBezTo>
                  <a:cubicBezTo>
                    <a:pt x="1079" y="656"/>
                    <a:pt x="1056" y="415"/>
                    <a:pt x="1064" y="304"/>
                  </a:cubicBezTo>
                  <a:close/>
                </a:path>
              </a:pathLst>
            </a:custGeom>
            <a:solidFill>
              <a:srgbClr val="F95AB7"/>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35" name="Text Box 7">
              <a:extLst>
                <a:ext uri="{FF2B5EF4-FFF2-40B4-BE49-F238E27FC236}">
                  <a16:creationId xmlns:a16="http://schemas.microsoft.com/office/drawing/2014/main" id="{9D79236E-7B9A-494A-8C62-5A989B0E98D9}"/>
                </a:ext>
              </a:extLst>
            </p:cNvPr>
            <p:cNvSpPr txBox="1">
              <a:spLocks noChangeArrowheads="1"/>
            </p:cNvSpPr>
            <p:nvPr/>
          </p:nvSpPr>
          <p:spPr bwMode="auto">
            <a:xfrm>
              <a:off x="1592" y="754"/>
              <a:ext cx="4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b="1">
                  <a:solidFill>
                    <a:srgbClr val="6E0043"/>
                  </a:solidFill>
                </a:rPr>
                <a:t>ACID</a:t>
              </a:r>
            </a:p>
          </p:txBody>
        </p:sp>
      </p:grpSp>
      <p:grpSp>
        <p:nvGrpSpPr>
          <p:cNvPr id="201736" name="Group 8">
            <a:extLst>
              <a:ext uri="{FF2B5EF4-FFF2-40B4-BE49-F238E27FC236}">
                <a16:creationId xmlns:a16="http://schemas.microsoft.com/office/drawing/2014/main" id="{7582BD4B-A942-8547-9C96-2A1209777377}"/>
              </a:ext>
            </a:extLst>
          </p:cNvPr>
          <p:cNvGrpSpPr>
            <a:grpSpLocks/>
          </p:cNvGrpSpPr>
          <p:nvPr/>
        </p:nvGrpSpPr>
        <p:grpSpPr bwMode="auto">
          <a:xfrm>
            <a:off x="777051" y="2599492"/>
            <a:ext cx="1524000" cy="1371600"/>
            <a:chOff x="248" y="576"/>
            <a:chExt cx="960" cy="864"/>
          </a:xfrm>
        </p:grpSpPr>
        <p:sp>
          <p:nvSpPr>
            <p:cNvPr id="201737" name="Freeform 9">
              <a:extLst>
                <a:ext uri="{FF2B5EF4-FFF2-40B4-BE49-F238E27FC236}">
                  <a16:creationId xmlns:a16="http://schemas.microsoft.com/office/drawing/2014/main" id="{57391D71-F590-3149-9A1A-A2537E89BF4F}"/>
                </a:ext>
              </a:extLst>
            </p:cNvPr>
            <p:cNvSpPr>
              <a:spLocks/>
            </p:cNvSpPr>
            <p:nvPr/>
          </p:nvSpPr>
          <p:spPr bwMode="auto">
            <a:xfrm>
              <a:off x="248" y="576"/>
              <a:ext cx="960" cy="864"/>
            </a:xfrm>
            <a:custGeom>
              <a:avLst/>
              <a:gdLst>
                <a:gd name="T0" fmla="*/ 104 w 1159"/>
                <a:gd name="T1" fmla="*/ 360 h 967"/>
                <a:gd name="T2" fmla="*/ 152 w 1159"/>
                <a:gd name="T3" fmla="*/ 120 h 967"/>
                <a:gd name="T4" fmla="*/ 1016 w 1159"/>
                <a:gd name="T5" fmla="*/ 120 h 967"/>
                <a:gd name="T6" fmla="*/ 1016 w 1159"/>
                <a:gd name="T7" fmla="*/ 840 h 967"/>
                <a:gd name="T8" fmla="*/ 296 w 1159"/>
                <a:gd name="T9" fmla="*/ 888 h 967"/>
                <a:gd name="T10" fmla="*/ 104 w 1159"/>
                <a:gd name="T11" fmla="*/ 360 h 967"/>
              </a:gdLst>
              <a:ahLst/>
              <a:cxnLst>
                <a:cxn ang="0">
                  <a:pos x="T0" y="T1"/>
                </a:cxn>
                <a:cxn ang="0">
                  <a:pos x="T2" y="T3"/>
                </a:cxn>
                <a:cxn ang="0">
                  <a:pos x="T4" y="T5"/>
                </a:cxn>
                <a:cxn ang="0">
                  <a:pos x="T6" y="T7"/>
                </a:cxn>
                <a:cxn ang="0">
                  <a:pos x="T8" y="T9"/>
                </a:cxn>
                <a:cxn ang="0">
                  <a:pos x="T10" y="T11"/>
                </a:cxn>
              </a:cxnLst>
              <a:rect l="0" t="0" r="r" b="b"/>
              <a:pathLst>
                <a:path w="1159" h="967">
                  <a:moveTo>
                    <a:pt x="104" y="360"/>
                  </a:moveTo>
                  <a:cubicBezTo>
                    <a:pt x="80" y="232"/>
                    <a:pt x="0" y="159"/>
                    <a:pt x="152" y="120"/>
                  </a:cubicBezTo>
                  <a:cubicBezTo>
                    <a:pt x="303" y="80"/>
                    <a:pt x="872" y="0"/>
                    <a:pt x="1016" y="120"/>
                  </a:cubicBezTo>
                  <a:cubicBezTo>
                    <a:pt x="1159" y="239"/>
                    <a:pt x="1135" y="712"/>
                    <a:pt x="1016" y="840"/>
                  </a:cubicBezTo>
                  <a:cubicBezTo>
                    <a:pt x="896" y="967"/>
                    <a:pt x="447" y="967"/>
                    <a:pt x="296" y="888"/>
                  </a:cubicBezTo>
                  <a:cubicBezTo>
                    <a:pt x="144" y="808"/>
                    <a:pt x="127" y="487"/>
                    <a:pt x="104" y="360"/>
                  </a:cubicBezTo>
                  <a:close/>
                </a:path>
              </a:pathLst>
            </a:custGeom>
            <a:solidFill>
              <a:srgbClr val="92D05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38" name="Text Box 10">
              <a:extLst>
                <a:ext uri="{FF2B5EF4-FFF2-40B4-BE49-F238E27FC236}">
                  <a16:creationId xmlns:a16="http://schemas.microsoft.com/office/drawing/2014/main" id="{66FAE5D3-83E9-CD4F-BDA7-121AF6554F90}"/>
                </a:ext>
              </a:extLst>
            </p:cNvPr>
            <p:cNvSpPr txBox="1">
              <a:spLocks noChangeArrowheads="1"/>
            </p:cNvSpPr>
            <p:nvPr/>
          </p:nvSpPr>
          <p:spPr bwMode="auto">
            <a:xfrm>
              <a:off x="296" y="720"/>
              <a:ext cx="580"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b="1">
                  <a:solidFill>
                    <a:schemeClr val="bg1"/>
                  </a:solidFill>
                </a:rPr>
                <a:t>AMINE</a:t>
              </a:r>
            </a:p>
          </p:txBody>
        </p:sp>
      </p:grpSp>
      <p:sp>
        <p:nvSpPr>
          <p:cNvPr id="201739" name="Rectangle 11">
            <a:extLst>
              <a:ext uri="{FF2B5EF4-FFF2-40B4-BE49-F238E27FC236}">
                <a16:creationId xmlns:a16="http://schemas.microsoft.com/office/drawing/2014/main" id="{37617808-41A1-AC4B-8E0B-7B995E59B10C}"/>
              </a:ext>
            </a:extLst>
          </p:cNvPr>
          <p:cNvSpPr>
            <a:spLocks noGrp="1" noChangeArrowheads="1"/>
          </p:cNvSpPr>
          <p:nvPr>
            <p:ph type="title"/>
          </p:nvPr>
        </p:nvSpPr>
        <p:spPr>
          <a:xfrm>
            <a:off x="693021" y="375977"/>
            <a:ext cx="7772400" cy="1143000"/>
          </a:xfrm>
        </p:spPr>
        <p:txBody>
          <a:bodyPr>
            <a:normAutofit/>
          </a:bodyPr>
          <a:lstStyle/>
          <a:p>
            <a:r>
              <a:rPr lang="en-US" altLang="en-US" sz="4000" b="1" dirty="0"/>
              <a:t>Protein Synthesis</a:t>
            </a:r>
          </a:p>
        </p:txBody>
      </p:sp>
      <p:sp>
        <p:nvSpPr>
          <p:cNvPr id="201789" name="Oval 61">
            <a:extLst>
              <a:ext uri="{FF2B5EF4-FFF2-40B4-BE49-F238E27FC236}">
                <a16:creationId xmlns:a16="http://schemas.microsoft.com/office/drawing/2014/main" id="{7E775767-637D-3B49-B504-A98CF9D125CE}"/>
              </a:ext>
            </a:extLst>
          </p:cNvPr>
          <p:cNvSpPr>
            <a:spLocks noChangeArrowheads="1"/>
          </p:cNvSpPr>
          <p:nvPr/>
        </p:nvSpPr>
        <p:spPr bwMode="auto">
          <a:xfrm>
            <a:off x="7643811" y="1922482"/>
            <a:ext cx="1371600" cy="609600"/>
          </a:xfrm>
          <a:prstGeom prst="ellipse">
            <a:avLst/>
          </a:prstGeom>
          <a:solidFill>
            <a:srgbClr val="00B0F0"/>
          </a:solidFill>
          <a:ln>
            <a:noFill/>
          </a:ln>
          <a:effectLst/>
        </p:spPr>
        <p:txBody>
          <a:bodyPr wrap="none" anchor="ctr"/>
          <a:lstStyle/>
          <a:p>
            <a:endParaRPr lang="en-US"/>
          </a:p>
        </p:txBody>
      </p:sp>
      <p:grpSp>
        <p:nvGrpSpPr>
          <p:cNvPr id="201871" name="Group 143">
            <a:extLst>
              <a:ext uri="{FF2B5EF4-FFF2-40B4-BE49-F238E27FC236}">
                <a16:creationId xmlns:a16="http://schemas.microsoft.com/office/drawing/2014/main" id="{D39D8E7D-BD0B-2D45-B7FC-9C54F1C77368}"/>
              </a:ext>
            </a:extLst>
          </p:cNvPr>
          <p:cNvGrpSpPr>
            <a:grpSpLocks/>
          </p:cNvGrpSpPr>
          <p:nvPr/>
        </p:nvGrpSpPr>
        <p:grpSpPr bwMode="auto">
          <a:xfrm>
            <a:off x="8586787" y="1084282"/>
            <a:ext cx="2790825" cy="2225676"/>
            <a:chOff x="3999" y="864"/>
            <a:chExt cx="1758" cy="1402"/>
          </a:xfrm>
        </p:grpSpPr>
        <p:sp>
          <p:nvSpPr>
            <p:cNvPr id="201791" name="Text Box 63">
              <a:extLst>
                <a:ext uri="{FF2B5EF4-FFF2-40B4-BE49-F238E27FC236}">
                  <a16:creationId xmlns:a16="http://schemas.microsoft.com/office/drawing/2014/main" id="{D47C59B9-2F7E-0247-9D21-45272989B9E3}"/>
                </a:ext>
              </a:extLst>
            </p:cNvPr>
            <p:cNvSpPr txBox="1">
              <a:spLocks noChangeArrowheads="1"/>
            </p:cNvSpPr>
            <p:nvPr/>
          </p:nvSpPr>
          <p:spPr bwMode="auto">
            <a:xfrm>
              <a:off x="4355" y="1975"/>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dirty="0">
                  <a:solidFill>
                    <a:srgbClr val="FFC000"/>
                  </a:solidFill>
                </a:rPr>
                <a:t>H</a:t>
              </a:r>
            </a:p>
          </p:txBody>
        </p:sp>
        <p:sp>
          <p:nvSpPr>
            <p:cNvPr id="201792" name="Text Box 64">
              <a:extLst>
                <a:ext uri="{FF2B5EF4-FFF2-40B4-BE49-F238E27FC236}">
                  <a16:creationId xmlns:a16="http://schemas.microsoft.com/office/drawing/2014/main" id="{1A0029BE-1D3E-ED4F-92C4-6B90376D94BA}"/>
                </a:ext>
              </a:extLst>
            </p:cNvPr>
            <p:cNvSpPr txBox="1">
              <a:spLocks noChangeArrowheads="1"/>
            </p:cNvSpPr>
            <p:nvPr/>
          </p:nvSpPr>
          <p:spPr bwMode="auto">
            <a:xfrm>
              <a:off x="3999" y="1440"/>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794" name="Text Box 66">
              <a:extLst>
                <a:ext uri="{FF2B5EF4-FFF2-40B4-BE49-F238E27FC236}">
                  <a16:creationId xmlns:a16="http://schemas.microsoft.com/office/drawing/2014/main" id="{3B9C832C-2972-2B45-BB7F-8FCDC09E9DD0}"/>
                </a:ext>
              </a:extLst>
            </p:cNvPr>
            <p:cNvSpPr txBox="1">
              <a:spLocks noChangeArrowheads="1"/>
            </p:cNvSpPr>
            <p:nvPr/>
          </p:nvSpPr>
          <p:spPr bwMode="auto">
            <a:xfrm>
              <a:off x="4767" y="1099"/>
              <a:ext cx="27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O</a:t>
              </a:r>
            </a:p>
          </p:txBody>
        </p:sp>
        <p:sp>
          <p:nvSpPr>
            <p:cNvPr id="201795" name="Line 67">
              <a:extLst>
                <a:ext uri="{FF2B5EF4-FFF2-40B4-BE49-F238E27FC236}">
                  <a16:creationId xmlns:a16="http://schemas.microsoft.com/office/drawing/2014/main" id="{0DD40C23-8F0B-0449-9979-AECCD393441D}"/>
                </a:ext>
              </a:extLst>
            </p:cNvPr>
            <p:cNvSpPr>
              <a:spLocks noChangeShapeType="1"/>
            </p:cNvSpPr>
            <p:nvPr/>
          </p:nvSpPr>
          <p:spPr bwMode="auto">
            <a:xfrm rot="2756180" flipH="1" flipV="1">
              <a:off x="4431" y="1291"/>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96" name="Line 68">
              <a:extLst>
                <a:ext uri="{FF2B5EF4-FFF2-40B4-BE49-F238E27FC236}">
                  <a16:creationId xmlns:a16="http://schemas.microsoft.com/office/drawing/2014/main" id="{2C282BCC-9125-194A-8C21-F052D49E3AAC}"/>
                </a:ext>
              </a:extLst>
            </p:cNvPr>
            <p:cNvSpPr>
              <a:spLocks noChangeShapeType="1"/>
            </p:cNvSpPr>
            <p:nvPr/>
          </p:nvSpPr>
          <p:spPr bwMode="auto">
            <a:xfrm rot="-2700000" flipH="1" flipV="1">
              <a:off x="4239" y="1499"/>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1797" name="Group 69">
              <a:extLst>
                <a:ext uri="{FF2B5EF4-FFF2-40B4-BE49-F238E27FC236}">
                  <a16:creationId xmlns:a16="http://schemas.microsoft.com/office/drawing/2014/main" id="{DA68A96D-7E1C-B14A-A71A-DC05206EF163}"/>
                </a:ext>
              </a:extLst>
            </p:cNvPr>
            <p:cNvGrpSpPr>
              <a:grpSpLocks/>
            </p:cNvGrpSpPr>
            <p:nvPr/>
          </p:nvGrpSpPr>
          <p:grpSpPr bwMode="auto">
            <a:xfrm rot="990262">
              <a:off x="4911" y="1339"/>
              <a:ext cx="168" cy="168"/>
              <a:chOff x="1392" y="1656"/>
              <a:chExt cx="168" cy="168"/>
            </a:xfrm>
          </p:grpSpPr>
          <p:sp>
            <p:nvSpPr>
              <p:cNvPr id="201798" name="Line 70">
                <a:extLst>
                  <a:ext uri="{FF2B5EF4-FFF2-40B4-BE49-F238E27FC236}">
                    <a16:creationId xmlns:a16="http://schemas.microsoft.com/office/drawing/2014/main" id="{B96DFA3D-9A8D-7648-908C-16CF82E7A794}"/>
                  </a:ext>
                </a:extLst>
              </p:cNvPr>
              <p:cNvSpPr>
                <a:spLocks noChangeShapeType="1"/>
              </p:cNvSpPr>
              <p:nvPr/>
            </p:nvSpPr>
            <p:spPr bwMode="auto">
              <a:xfrm flipH="1" flipV="1">
                <a:off x="1416" y="1656"/>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99" name="Line 71">
                <a:extLst>
                  <a:ext uri="{FF2B5EF4-FFF2-40B4-BE49-F238E27FC236}">
                    <a16:creationId xmlns:a16="http://schemas.microsoft.com/office/drawing/2014/main" id="{1CE62B74-B24E-2A43-8669-930A4C9BD637}"/>
                  </a:ext>
                </a:extLst>
              </p:cNvPr>
              <p:cNvSpPr>
                <a:spLocks noChangeShapeType="1"/>
              </p:cNvSpPr>
              <p:nvPr/>
            </p:nvSpPr>
            <p:spPr bwMode="auto">
              <a:xfrm flipH="1" flipV="1">
                <a:off x="1392" y="1680"/>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1800" name="Text Box 72">
              <a:extLst>
                <a:ext uri="{FF2B5EF4-FFF2-40B4-BE49-F238E27FC236}">
                  <a16:creationId xmlns:a16="http://schemas.microsoft.com/office/drawing/2014/main" id="{4814B0A9-F2CE-314D-BE9F-F363E99B0873}"/>
                </a:ext>
              </a:extLst>
            </p:cNvPr>
            <p:cNvSpPr txBox="1">
              <a:spLocks noChangeArrowheads="1"/>
            </p:cNvSpPr>
            <p:nvPr/>
          </p:nvSpPr>
          <p:spPr bwMode="auto">
            <a:xfrm>
              <a:off x="5343" y="1440"/>
              <a:ext cx="4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OH</a:t>
              </a:r>
            </a:p>
          </p:txBody>
        </p:sp>
        <p:sp>
          <p:nvSpPr>
            <p:cNvPr id="201801" name="Text Box 73">
              <a:extLst>
                <a:ext uri="{FF2B5EF4-FFF2-40B4-BE49-F238E27FC236}">
                  <a16:creationId xmlns:a16="http://schemas.microsoft.com/office/drawing/2014/main" id="{F5573F10-E70E-B94E-9222-D6260360B4F5}"/>
                </a:ext>
              </a:extLst>
            </p:cNvPr>
            <p:cNvSpPr txBox="1">
              <a:spLocks noChangeArrowheads="1"/>
            </p:cNvSpPr>
            <p:nvPr/>
          </p:nvSpPr>
          <p:spPr bwMode="auto">
            <a:xfrm>
              <a:off x="4959" y="1440"/>
              <a:ext cx="2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C</a:t>
              </a:r>
            </a:p>
          </p:txBody>
        </p:sp>
        <p:sp>
          <p:nvSpPr>
            <p:cNvPr id="201803" name="Line 75">
              <a:extLst>
                <a:ext uri="{FF2B5EF4-FFF2-40B4-BE49-F238E27FC236}">
                  <a16:creationId xmlns:a16="http://schemas.microsoft.com/office/drawing/2014/main" id="{306A9654-6A34-B848-ABB9-1679382EDACA}"/>
                </a:ext>
              </a:extLst>
            </p:cNvPr>
            <p:cNvSpPr>
              <a:spLocks noChangeShapeType="1"/>
            </p:cNvSpPr>
            <p:nvPr/>
          </p:nvSpPr>
          <p:spPr bwMode="auto">
            <a:xfrm rot="-2700000" flipH="1" flipV="1">
              <a:off x="5199" y="1499"/>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04" name="Text Box 76">
              <a:extLst>
                <a:ext uri="{FF2B5EF4-FFF2-40B4-BE49-F238E27FC236}">
                  <a16:creationId xmlns:a16="http://schemas.microsoft.com/office/drawing/2014/main" id="{B907AE97-AB76-5A40-8BEC-D794155AE4DE}"/>
                </a:ext>
              </a:extLst>
            </p:cNvPr>
            <p:cNvSpPr txBox="1">
              <a:spLocks noChangeArrowheads="1"/>
            </p:cNvSpPr>
            <p:nvPr/>
          </p:nvSpPr>
          <p:spPr bwMode="auto">
            <a:xfrm>
              <a:off x="4383" y="1440"/>
              <a:ext cx="26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N</a:t>
              </a:r>
            </a:p>
          </p:txBody>
        </p:sp>
        <p:sp>
          <p:nvSpPr>
            <p:cNvPr id="201806" name="Text Box 78">
              <a:extLst>
                <a:ext uri="{FF2B5EF4-FFF2-40B4-BE49-F238E27FC236}">
                  <a16:creationId xmlns:a16="http://schemas.microsoft.com/office/drawing/2014/main" id="{8A562B1B-C59C-E845-91AC-0A5EFFA14A33}"/>
                </a:ext>
              </a:extLst>
            </p:cNvPr>
            <p:cNvSpPr txBox="1">
              <a:spLocks noChangeArrowheads="1"/>
            </p:cNvSpPr>
            <p:nvPr/>
          </p:nvSpPr>
          <p:spPr bwMode="auto">
            <a:xfrm>
              <a:off x="4371" y="1047"/>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807" name="Line 79">
              <a:extLst>
                <a:ext uri="{FF2B5EF4-FFF2-40B4-BE49-F238E27FC236}">
                  <a16:creationId xmlns:a16="http://schemas.microsoft.com/office/drawing/2014/main" id="{AB0CA3E9-74AA-6546-ADC2-859034F3E196}"/>
                </a:ext>
              </a:extLst>
            </p:cNvPr>
            <p:cNvSpPr>
              <a:spLocks noChangeShapeType="1"/>
            </p:cNvSpPr>
            <p:nvPr/>
          </p:nvSpPr>
          <p:spPr bwMode="auto">
            <a:xfrm flipV="1">
              <a:off x="4575" y="1931"/>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09" name="Line 81">
              <a:extLst>
                <a:ext uri="{FF2B5EF4-FFF2-40B4-BE49-F238E27FC236}">
                  <a16:creationId xmlns:a16="http://schemas.microsoft.com/office/drawing/2014/main" id="{B7A557F9-2007-844E-B894-393BFBF6CD68}"/>
                </a:ext>
              </a:extLst>
            </p:cNvPr>
            <p:cNvSpPr>
              <a:spLocks noChangeShapeType="1"/>
            </p:cNvSpPr>
            <p:nvPr/>
          </p:nvSpPr>
          <p:spPr bwMode="auto">
            <a:xfrm flipH="1" flipV="1">
              <a:off x="4911" y="1915"/>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10" name="Line 82">
              <a:extLst>
                <a:ext uri="{FF2B5EF4-FFF2-40B4-BE49-F238E27FC236}">
                  <a16:creationId xmlns:a16="http://schemas.microsoft.com/office/drawing/2014/main" id="{989A13E0-4251-C540-804D-7346D1DF2BED}"/>
                </a:ext>
              </a:extLst>
            </p:cNvPr>
            <p:cNvSpPr>
              <a:spLocks noChangeShapeType="1"/>
            </p:cNvSpPr>
            <p:nvPr/>
          </p:nvSpPr>
          <p:spPr bwMode="auto">
            <a:xfrm flipH="1" flipV="1">
              <a:off x="4575" y="1627"/>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11" name="Line 83">
              <a:extLst>
                <a:ext uri="{FF2B5EF4-FFF2-40B4-BE49-F238E27FC236}">
                  <a16:creationId xmlns:a16="http://schemas.microsoft.com/office/drawing/2014/main" id="{25DF5B4F-6841-2943-8D3A-29EEEBA6BF44}"/>
                </a:ext>
              </a:extLst>
            </p:cNvPr>
            <p:cNvSpPr>
              <a:spLocks noChangeShapeType="1"/>
            </p:cNvSpPr>
            <p:nvPr/>
          </p:nvSpPr>
          <p:spPr bwMode="auto">
            <a:xfrm flipV="1">
              <a:off x="4883" y="1651"/>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12" name="Text Box 84">
              <a:extLst>
                <a:ext uri="{FF2B5EF4-FFF2-40B4-BE49-F238E27FC236}">
                  <a16:creationId xmlns:a16="http://schemas.microsoft.com/office/drawing/2014/main" id="{1637E604-B0ED-6944-8BC2-6B3CF9B4F557}"/>
                </a:ext>
              </a:extLst>
            </p:cNvPr>
            <p:cNvSpPr txBox="1">
              <a:spLocks noChangeArrowheads="1"/>
            </p:cNvSpPr>
            <p:nvPr/>
          </p:nvSpPr>
          <p:spPr bwMode="auto">
            <a:xfrm>
              <a:off x="5007" y="1963"/>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813" name="Text Box 85">
              <a:extLst>
                <a:ext uri="{FF2B5EF4-FFF2-40B4-BE49-F238E27FC236}">
                  <a16:creationId xmlns:a16="http://schemas.microsoft.com/office/drawing/2014/main" id="{4AB2601B-DA22-DB4D-8F16-91259EDCC174}"/>
                </a:ext>
              </a:extLst>
            </p:cNvPr>
            <p:cNvSpPr txBox="1">
              <a:spLocks noChangeArrowheads="1"/>
            </p:cNvSpPr>
            <p:nvPr/>
          </p:nvSpPr>
          <p:spPr bwMode="auto">
            <a:xfrm>
              <a:off x="4671" y="1728"/>
              <a:ext cx="2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C</a:t>
              </a:r>
            </a:p>
          </p:txBody>
        </p:sp>
        <p:sp>
          <p:nvSpPr>
            <p:cNvPr id="201816" name="Text Box 88">
              <a:extLst>
                <a:ext uri="{FF2B5EF4-FFF2-40B4-BE49-F238E27FC236}">
                  <a16:creationId xmlns:a16="http://schemas.microsoft.com/office/drawing/2014/main" id="{0EFBBE58-2572-7D40-BC4C-F2A30296A847}"/>
                </a:ext>
              </a:extLst>
            </p:cNvPr>
            <p:cNvSpPr txBox="1">
              <a:spLocks noChangeArrowheads="1"/>
            </p:cNvSpPr>
            <p:nvPr/>
          </p:nvSpPr>
          <p:spPr bwMode="auto">
            <a:xfrm>
              <a:off x="4464" y="864"/>
              <a:ext cx="71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000"/>
                <a:t>Glycine</a:t>
              </a:r>
            </a:p>
          </p:txBody>
        </p:sp>
      </p:grpSp>
      <p:grpSp>
        <p:nvGrpSpPr>
          <p:cNvPr id="201870" name="Group 142">
            <a:extLst>
              <a:ext uri="{FF2B5EF4-FFF2-40B4-BE49-F238E27FC236}">
                <a16:creationId xmlns:a16="http://schemas.microsoft.com/office/drawing/2014/main" id="{0862D5BF-B5CE-0D46-B235-CE204B512A83}"/>
              </a:ext>
            </a:extLst>
          </p:cNvPr>
          <p:cNvGrpSpPr>
            <a:grpSpLocks/>
          </p:cNvGrpSpPr>
          <p:nvPr/>
        </p:nvGrpSpPr>
        <p:grpSpPr bwMode="auto">
          <a:xfrm>
            <a:off x="5538787" y="1084282"/>
            <a:ext cx="2790825" cy="2225676"/>
            <a:chOff x="2079" y="864"/>
            <a:chExt cx="1758" cy="1402"/>
          </a:xfrm>
        </p:grpSpPr>
        <p:sp>
          <p:nvSpPr>
            <p:cNvPr id="201818" name="Text Box 90">
              <a:extLst>
                <a:ext uri="{FF2B5EF4-FFF2-40B4-BE49-F238E27FC236}">
                  <a16:creationId xmlns:a16="http://schemas.microsoft.com/office/drawing/2014/main" id="{5AE0106B-C169-214F-9B5D-B511B23FCFF2}"/>
                </a:ext>
              </a:extLst>
            </p:cNvPr>
            <p:cNvSpPr txBox="1">
              <a:spLocks noChangeArrowheads="1"/>
            </p:cNvSpPr>
            <p:nvPr/>
          </p:nvSpPr>
          <p:spPr bwMode="auto">
            <a:xfrm>
              <a:off x="2435" y="1975"/>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dirty="0">
                  <a:solidFill>
                    <a:srgbClr val="FFC000"/>
                  </a:solidFill>
                </a:rPr>
                <a:t>H</a:t>
              </a:r>
            </a:p>
          </p:txBody>
        </p:sp>
        <p:sp>
          <p:nvSpPr>
            <p:cNvPr id="201819" name="Text Box 91">
              <a:extLst>
                <a:ext uri="{FF2B5EF4-FFF2-40B4-BE49-F238E27FC236}">
                  <a16:creationId xmlns:a16="http://schemas.microsoft.com/office/drawing/2014/main" id="{56D1A8A1-E3D8-4043-A288-EC057776396F}"/>
                </a:ext>
              </a:extLst>
            </p:cNvPr>
            <p:cNvSpPr txBox="1">
              <a:spLocks noChangeArrowheads="1"/>
            </p:cNvSpPr>
            <p:nvPr/>
          </p:nvSpPr>
          <p:spPr bwMode="auto">
            <a:xfrm>
              <a:off x="2079" y="1440"/>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821" name="Text Box 93">
              <a:extLst>
                <a:ext uri="{FF2B5EF4-FFF2-40B4-BE49-F238E27FC236}">
                  <a16:creationId xmlns:a16="http://schemas.microsoft.com/office/drawing/2014/main" id="{7399F7AA-B997-6D45-AC57-E8AF39DB96DB}"/>
                </a:ext>
              </a:extLst>
            </p:cNvPr>
            <p:cNvSpPr txBox="1">
              <a:spLocks noChangeArrowheads="1"/>
            </p:cNvSpPr>
            <p:nvPr/>
          </p:nvSpPr>
          <p:spPr bwMode="auto">
            <a:xfrm>
              <a:off x="2847" y="1099"/>
              <a:ext cx="27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O</a:t>
              </a:r>
            </a:p>
          </p:txBody>
        </p:sp>
        <p:sp>
          <p:nvSpPr>
            <p:cNvPr id="201822" name="Line 94">
              <a:extLst>
                <a:ext uri="{FF2B5EF4-FFF2-40B4-BE49-F238E27FC236}">
                  <a16:creationId xmlns:a16="http://schemas.microsoft.com/office/drawing/2014/main" id="{4EED1595-908F-924F-8455-1B3E88F5BAB1}"/>
                </a:ext>
              </a:extLst>
            </p:cNvPr>
            <p:cNvSpPr>
              <a:spLocks noChangeShapeType="1"/>
            </p:cNvSpPr>
            <p:nvPr/>
          </p:nvSpPr>
          <p:spPr bwMode="auto">
            <a:xfrm rot="2756180" flipH="1" flipV="1">
              <a:off x="2511" y="1291"/>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23" name="Line 95">
              <a:extLst>
                <a:ext uri="{FF2B5EF4-FFF2-40B4-BE49-F238E27FC236}">
                  <a16:creationId xmlns:a16="http://schemas.microsoft.com/office/drawing/2014/main" id="{30EAE0F3-BFF6-5948-BA0C-544461C1096B}"/>
                </a:ext>
              </a:extLst>
            </p:cNvPr>
            <p:cNvSpPr>
              <a:spLocks noChangeShapeType="1"/>
            </p:cNvSpPr>
            <p:nvPr/>
          </p:nvSpPr>
          <p:spPr bwMode="auto">
            <a:xfrm rot="-2700000" flipH="1" flipV="1">
              <a:off x="2319" y="1499"/>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1824" name="Group 96">
              <a:extLst>
                <a:ext uri="{FF2B5EF4-FFF2-40B4-BE49-F238E27FC236}">
                  <a16:creationId xmlns:a16="http://schemas.microsoft.com/office/drawing/2014/main" id="{1A9FE8E5-9ADF-7D43-B361-B9FBEE4B697A}"/>
                </a:ext>
              </a:extLst>
            </p:cNvPr>
            <p:cNvGrpSpPr>
              <a:grpSpLocks/>
            </p:cNvGrpSpPr>
            <p:nvPr/>
          </p:nvGrpSpPr>
          <p:grpSpPr bwMode="auto">
            <a:xfrm rot="990262">
              <a:off x="2991" y="1339"/>
              <a:ext cx="168" cy="168"/>
              <a:chOff x="1392" y="1656"/>
              <a:chExt cx="168" cy="168"/>
            </a:xfrm>
          </p:grpSpPr>
          <p:sp>
            <p:nvSpPr>
              <p:cNvPr id="201825" name="Line 97">
                <a:extLst>
                  <a:ext uri="{FF2B5EF4-FFF2-40B4-BE49-F238E27FC236}">
                    <a16:creationId xmlns:a16="http://schemas.microsoft.com/office/drawing/2014/main" id="{FE6B4D33-621A-314C-9893-E6BF877980B0}"/>
                  </a:ext>
                </a:extLst>
              </p:cNvPr>
              <p:cNvSpPr>
                <a:spLocks noChangeShapeType="1"/>
              </p:cNvSpPr>
              <p:nvPr/>
            </p:nvSpPr>
            <p:spPr bwMode="auto">
              <a:xfrm flipH="1" flipV="1">
                <a:off x="1416" y="1656"/>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26" name="Line 98">
                <a:extLst>
                  <a:ext uri="{FF2B5EF4-FFF2-40B4-BE49-F238E27FC236}">
                    <a16:creationId xmlns:a16="http://schemas.microsoft.com/office/drawing/2014/main" id="{9629721D-F97D-0144-B91B-017535FC4623}"/>
                  </a:ext>
                </a:extLst>
              </p:cNvPr>
              <p:cNvSpPr>
                <a:spLocks noChangeShapeType="1"/>
              </p:cNvSpPr>
              <p:nvPr/>
            </p:nvSpPr>
            <p:spPr bwMode="auto">
              <a:xfrm flipH="1" flipV="1">
                <a:off x="1392" y="1680"/>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1827" name="Text Box 99">
              <a:extLst>
                <a:ext uri="{FF2B5EF4-FFF2-40B4-BE49-F238E27FC236}">
                  <a16:creationId xmlns:a16="http://schemas.microsoft.com/office/drawing/2014/main" id="{BFC57B35-0764-9F4B-862F-2BA86E417E50}"/>
                </a:ext>
              </a:extLst>
            </p:cNvPr>
            <p:cNvSpPr txBox="1">
              <a:spLocks noChangeArrowheads="1"/>
            </p:cNvSpPr>
            <p:nvPr/>
          </p:nvSpPr>
          <p:spPr bwMode="auto">
            <a:xfrm>
              <a:off x="3423" y="1440"/>
              <a:ext cx="4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OH</a:t>
              </a:r>
            </a:p>
          </p:txBody>
        </p:sp>
        <p:sp>
          <p:nvSpPr>
            <p:cNvPr id="201828" name="Text Box 100">
              <a:extLst>
                <a:ext uri="{FF2B5EF4-FFF2-40B4-BE49-F238E27FC236}">
                  <a16:creationId xmlns:a16="http://schemas.microsoft.com/office/drawing/2014/main" id="{A702891B-128B-E14E-BA67-9ACAE2CCED48}"/>
                </a:ext>
              </a:extLst>
            </p:cNvPr>
            <p:cNvSpPr txBox="1">
              <a:spLocks noChangeArrowheads="1"/>
            </p:cNvSpPr>
            <p:nvPr/>
          </p:nvSpPr>
          <p:spPr bwMode="auto">
            <a:xfrm>
              <a:off x="3039" y="1440"/>
              <a:ext cx="2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C</a:t>
              </a:r>
            </a:p>
          </p:txBody>
        </p:sp>
        <p:sp>
          <p:nvSpPr>
            <p:cNvPr id="201830" name="Line 102">
              <a:extLst>
                <a:ext uri="{FF2B5EF4-FFF2-40B4-BE49-F238E27FC236}">
                  <a16:creationId xmlns:a16="http://schemas.microsoft.com/office/drawing/2014/main" id="{CD249A91-BFF6-574C-86AB-36F9934AAB6C}"/>
                </a:ext>
              </a:extLst>
            </p:cNvPr>
            <p:cNvSpPr>
              <a:spLocks noChangeShapeType="1"/>
            </p:cNvSpPr>
            <p:nvPr/>
          </p:nvSpPr>
          <p:spPr bwMode="auto">
            <a:xfrm rot="-2700000" flipH="1" flipV="1">
              <a:off x="3279" y="1499"/>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31" name="Text Box 103">
              <a:extLst>
                <a:ext uri="{FF2B5EF4-FFF2-40B4-BE49-F238E27FC236}">
                  <a16:creationId xmlns:a16="http://schemas.microsoft.com/office/drawing/2014/main" id="{A47B70FB-AA75-6C49-8C1E-9D7ECFA3F958}"/>
                </a:ext>
              </a:extLst>
            </p:cNvPr>
            <p:cNvSpPr txBox="1">
              <a:spLocks noChangeArrowheads="1"/>
            </p:cNvSpPr>
            <p:nvPr/>
          </p:nvSpPr>
          <p:spPr bwMode="auto">
            <a:xfrm>
              <a:off x="2463" y="1440"/>
              <a:ext cx="26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N</a:t>
              </a:r>
            </a:p>
          </p:txBody>
        </p:sp>
        <p:sp>
          <p:nvSpPr>
            <p:cNvPr id="201833" name="Text Box 105">
              <a:extLst>
                <a:ext uri="{FF2B5EF4-FFF2-40B4-BE49-F238E27FC236}">
                  <a16:creationId xmlns:a16="http://schemas.microsoft.com/office/drawing/2014/main" id="{63010D26-FB91-9B4E-8C12-2889A3E3943B}"/>
                </a:ext>
              </a:extLst>
            </p:cNvPr>
            <p:cNvSpPr txBox="1">
              <a:spLocks noChangeArrowheads="1"/>
            </p:cNvSpPr>
            <p:nvPr/>
          </p:nvSpPr>
          <p:spPr bwMode="auto">
            <a:xfrm>
              <a:off x="2451" y="1047"/>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834" name="Line 106">
              <a:extLst>
                <a:ext uri="{FF2B5EF4-FFF2-40B4-BE49-F238E27FC236}">
                  <a16:creationId xmlns:a16="http://schemas.microsoft.com/office/drawing/2014/main" id="{859F6B9C-D7EF-FE49-AE49-82F5B5C6E351}"/>
                </a:ext>
              </a:extLst>
            </p:cNvPr>
            <p:cNvSpPr>
              <a:spLocks noChangeShapeType="1"/>
            </p:cNvSpPr>
            <p:nvPr/>
          </p:nvSpPr>
          <p:spPr bwMode="auto">
            <a:xfrm flipV="1">
              <a:off x="2655" y="1931"/>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36" name="Line 108">
              <a:extLst>
                <a:ext uri="{FF2B5EF4-FFF2-40B4-BE49-F238E27FC236}">
                  <a16:creationId xmlns:a16="http://schemas.microsoft.com/office/drawing/2014/main" id="{8D15CC32-B60D-E24F-B30C-3D5AF9128BA4}"/>
                </a:ext>
              </a:extLst>
            </p:cNvPr>
            <p:cNvSpPr>
              <a:spLocks noChangeShapeType="1"/>
            </p:cNvSpPr>
            <p:nvPr/>
          </p:nvSpPr>
          <p:spPr bwMode="auto">
            <a:xfrm flipH="1" flipV="1">
              <a:off x="2991" y="1915"/>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37" name="Line 109">
              <a:extLst>
                <a:ext uri="{FF2B5EF4-FFF2-40B4-BE49-F238E27FC236}">
                  <a16:creationId xmlns:a16="http://schemas.microsoft.com/office/drawing/2014/main" id="{CEA534DA-F756-8545-AA90-0C003562A498}"/>
                </a:ext>
              </a:extLst>
            </p:cNvPr>
            <p:cNvSpPr>
              <a:spLocks noChangeShapeType="1"/>
            </p:cNvSpPr>
            <p:nvPr/>
          </p:nvSpPr>
          <p:spPr bwMode="auto">
            <a:xfrm flipH="1" flipV="1">
              <a:off x="2655" y="1627"/>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38" name="Line 110">
              <a:extLst>
                <a:ext uri="{FF2B5EF4-FFF2-40B4-BE49-F238E27FC236}">
                  <a16:creationId xmlns:a16="http://schemas.microsoft.com/office/drawing/2014/main" id="{E6E0D17D-6721-6C40-8F44-BB9962B53839}"/>
                </a:ext>
              </a:extLst>
            </p:cNvPr>
            <p:cNvSpPr>
              <a:spLocks noChangeShapeType="1"/>
            </p:cNvSpPr>
            <p:nvPr/>
          </p:nvSpPr>
          <p:spPr bwMode="auto">
            <a:xfrm flipV="1">
              <a:off x="2963" y="1651"/>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39" name="Text Box 111">
              <a:extLst>
                <a:ext uri="{FF2B5EF4-FFF2-40B4-BE49-F238E27FC236}">
                  <a16:creationId xmlns:a16="http://schemas.microsoft.com/office/drawing/2014/main" id="{2469D2AC-6891-204D-ACE8-132E3466BAE8}"/>
                </a:ext>
              </a:extLst>
            </p:cNvPr>
            <p:cNvSpPr txBox="1">
              <a:spLocks noChangeArrowheads="1"/>
            </p:cNvSpPr>
            <p:nvPr/>
          </p:nvSpPr>
          <p:spPr bwMode="auto">
            <a:xfrm>
              <a:off x="3087" y="1963"/>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840" name="Text Box 112">
              <a:extLst>
                <a:ext uri="{FF2B5EF4-FFF2-40B4-BE49-F238E27FC236}">
                  <a16:creationId xmlns:a16="http://schemas.microsoft.com/office/drawing/2014/main" id="{5C318853-F22B-9B41-99C8-21295ADD19C8}"/>
                </a:ext>
              </a:extLst>
            </p:cNvPr>
            <p:cNvSpPr txBox="1">
              <a:spLocks noChangeArrowheads="1"/>
            </p:cNvSpPr>
            <p:nvPr/>
          </p:nvSpPr>
          <p:spPr bwMode="auto">
            <a:xfrm>
              <a:off x="2751" y="1728"/>
              <a:ext cx="2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C</a:t>
              </a:r>
            </a:p>
          </p:txBody>
        </p:sp>
        <p:sp>
          <p:nvSpPr>
            <p:cNvPr id="201843" name="Text Box 115">
              <a:extLst>
                <a:ext uri="{FF2B5EF4-FFF2-40B4-BE49-F238E27FC236}">
                  <a16:creationId xmlns:a16="http://schemas.microsoft.com/office/drawing/2014/main" id="{B3AD3710-1C8E-2E48-A650-E7D6E7611BD1}"/>
                </a:ext>
              </a:extLst>
            </p:cNvPr>
            <p:cNvSpPr txBox="1">
              <a:spLocks noChangeArrowheads="1"/>
            </p:cNvSpPr>
            <p:nvPr/>
          </p:nvSpPr>
          <p:spPr bwMode="auto">
            <a:xfrm>
              <a:off x="2544" y="864"/>
              <a:ext cx="71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000"/>
                <a:t>Glycine</a:t>
              </a:r>
            </a:p>
          </p:txBody>
        </p:sp>
      </p:grpSp>
      <p:grpSp>
        <p:nvGrpSpPr>
          <p:cNvPr id="201844" name="Group 116">
            <a:extLst>
              <a:ext uri="{FF2B5EF4-FFF2-40B4-BE49-F238E27FC236}">
                <a16:creationId xmlns:a16="http://schemas.microsoft.com/office/drawing/2014/main" id="{85336EA0-C7A2-9849-B2CC-256738271222}"/>
              </a:ext>
            </a:extLst>
          </p:cNvPr>
          <p:cNvGrpSpPr>
            <a:grpSpLocks/>
          </p:cNvGrpSpPr>
          <p:nvPr/>
        </p:nvGrpSpPr>
        <p:grpSpPr bwMode="auto">
          <a:xfrm>
            <a:off x="977076" y="2675693"/>
            <a:ext cx="2895600" cy="2443163"/>
            <a:chOff x="374" y="624"/>
            <a:chExt cx="1824" cy="1539"/>
          </a:xfrm>
        </p:grpSpPr>
        <p:grpSp>
          <p:nvGrpSpPr>
            <p:cNvPr id="201845" name="Group 117">
              <a:extLst>
                <a:ext uri="{FF2B5EF4-FFF2-40B4-BE49-F238E27FC236}">
                  <a16:creationId xmlns:a16="http://schemas.microsoft.com/office/drawing/2014/main" id="{00A4705D-7130-8943-8BD7-BC032277DAAF}"/>
                </a:ext>
              </a:extLst>
            </p:cNvPr>
            <p:cNvGrpSpPr>
              <a:grpSpLocks/>
            </p:cNvGrpSpPr>
            <p:nvPr/>
          </p:nvGrpSpPr>
          <p:grpSpPr bwMode="auto">
            <a:xfrm>
              <a:off x="440" y="624"/>
              <a:ext cx="1758" cy="1207"/>
              <a:chOff x="440" y="624"/>
              <a:chExt cx="1758" cy="1207"/>
            </a:xfrm>
          </p:grpSpPr>
          <p:sp>
            <p:nvSpPr>
              <p:cNvPr id="201846" name="Text Box 118">
                <a:extLst>
                  <a:ext uri="{FF2B5EF4-FFF2-40B4-BE49-F238E27FC236}">
                    <a16:creationId xmlns:a16="http://schemas.microsoft.com/office/drawing/2014/main" id="{179BDEE6-0DA9-9945-84FA-6C325010B4DD}"/>
                  </a:ext>
                </a:extLst>
              </p:cNvPr>
              <p:cNvSpPr txBox="1">
                <a:spLocks noChangeArrowheads="1"/>
              </p:cNvSpPr>
              <p:nvPr/>
            </p:nvSpPr>
            <p:spPr bwMode="auto">
              <a:xfrm>
                <a:off x="440" y="1017"/>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847" name="Text Box 119">
                <a:extLst>
                  <a:ext uri="{FF2B5EF4-FFF2-40B4-BE49-F238E27FC236}">
                    <a16:creationId xmlns:a16="http://schemas.microsoft.com/office/drawing/2014/main" id="{AC5EB431-3A11-A440-8B8A-2375A130F196}"/>
                  </a:ext>
                </a:extLst>
              </p:cNvPr>
              <p:cNvSpPr txBox="1">
                <a:spLocks noChangeArrowheads="1"/>
              </p:cNvSpPr>
              <p:nvPr/>
            </p:nvSpPr>
            <p:spPr bwMode="auto">
              <a:xfrm>
                <a:off x="1112" y="1305"/>
                <a:ext cx="2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C</a:t>
                </a:r>
              </a:p>
            </p:txBody>
          </p:sp>
          <p:sp>
            <p:nvSpPr>
              <p:cNvPr id="201848" name="Line 120">
                <a:extLst>
                  <a:ext uri="{FF2B5EF4-FFF2-40B4-BE49-F238E27FC236}">
                    <a16:creationId xmlns:a16="http://schemas.microsoft.com/office/drawing/2014/main" id="{F95E0966-057B-7D46-AE4A-619A96046864}"/>
                  </a:ext>
                </a:extLst>
              </p:cNvPr>
              <p:cNvSpPr>
                <a:spLocks noChangeShapeType="1"/>
              </p:cNvSpPr>
              <p:nvPr/>
            </p:nvSpPr>
            <p:spPr bwMode="auto">
              <a:xfrm flipV="1">
                <a:off x="1016" y="1492"/>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49" name="Text Box 121">
                <a:extLst>
                  <a:ext uri="{FF2B5EF4-FFF2-40B4-BE49-F238E27FC236}">
                    <a16:creationId xmlns:a16="http://schemas.microsoft.com/office/drawing/2014/main" id="{51B865FA-B3BF-2449-9533-2AB9214375E7}"/>
                  </a:ext>
                </a:extLst>
              </p:cNvPr>
              <p:cNvSpPr txBox="1">
                <a:spLocks noChangeArrowheads="1"/>
              </p:cNvSpPr>
              <p:nvPr/>
            </p:nvSpPr>
            <p:spPr bwMode="auto">
              <a:xfrm>
                <a:off x="1208" y="676"/>
                <a:ext cx="27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O</a:t>
                </a:r>
              </a:p>
            </p:txBody>
          </p:sp>
          <p:sp>
            <p:nvSpPr>
              <p:cNvPr id="201850" name="Line 122">
                <a:extLst>
                  <a:ext uri="{FF2B5EF4-FFF2-40B4-BE49-F238E27FC236}">
                    <a16:creationId xmlns:a16="http://schemas.microsoft.com/office/drawing/2014/main" id="{DEB4544D-3681-3F42-9D9E-F870D90CB986}"/>
                  </a:ext>
                </a:extLst>
              </p:cNvPr>
              <p:cNvSpPr>
                <a:spLocks noChangeShapeType="1"/>
              </p:cNvSpPr>
              <p:nvPr/>
            </p:nvSpPr>
            <p:spPr bwMode="auto">
              <a:xfrm rot="2756180" flipH="1" flipV="1">
                <a:off x="872" y="868"/>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51" name="Line 123">
                <a:extLst>
                  <a:ext uri="{FF2B5EF4-FFF2-40B4-BE49-F238E27FC236}">
                    <a16:creationId xmlns:a16="http://schemas.microsoft.com/office/drawing/2014/main" id="{7D7B51CC-B475-EF43-B61E-CBF817B78C2F}"/>
                  </a:ext>
                </a:extLst>
              </p:cNvPr>
              <p:cNvSpPr>
                <a:spLocks noChangeShapeType="1"/>
              </p:cNvSpPr>
              <p:nvPr/>
            </p:nvSpPr>
            <p:spPr bwMode="auto">
              <a:xfrm rot="-2700000" flipH="1" flipV="1">
                <a:off x="680" y="1076"/>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1852" name="Group 124">
                <a:extLst>
                  <a:ext uri="{FF2B5EF4-FFF2-40B4-BE49-F238E27FC236}">
                    <a16:creationId xmlns:a16="http://schemas.microsoft.com/office/drawing/2014/main" id="{4E63AE0D-A46B-2F4B-8D2C-302FFB8543AF}"/>
                  </a:ext>
                </a:extLst>
              </p:cNvPr>
              <p:cNvGrpSpPr>
                <a:grpSpLocks/>
              </p:cNvGrpSpPr>
              <p:nvPr/>
            </p:nvGrpSpPr>
            <p:grpSpPr bwMode="auto">
              <a:xfrm rot="990262">
                <a:off x="1352" y="916"/>
                <a:ext cx="168" cy="168"/>
                <a:chOff x="1392" y="1656"/>
                <a:chExt cx="168" cy="168"/>
              </a:xfrm>
            </p:grpSpPr>
            <p:sp>
              <p:nvSpPr>
                <p:cNvPr id="201853" name="Line 125">
                  <a:extLst>
                    <a:ext uri="{FF2B5EF4-FFF2-40B4-BE49-F238E27FC236}">
                      <a16:creationId xmlns:a16="http://schemas.microsoft.com/office/drawing/2014/main" id="{959B9789-F443-4C47-A38E-BAB52B53295D}"/>
                    </a:ext>
                  </a:extLst>
                </p:cNvPr>
                <p:cNvSpPr>
                  <a:spLocks noChangeShapeType="1"/>
                </p:cNvSpPr>
                <p:nvPr/>
              </p:nvSpPr>
              <p:spPr bwMode="auto">
                <a:xfrm flipH="1" flipV="1">
                  <a:off x="1416" y="1656"/>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54" name="Line 126">
                  <a:extLst>
                    <a:ext uri="{FF2B5EF4-FFF2-40B4-BE49-F238E27FC236}">
                      <a16:creationId xmlns:a16="http://schemas.microsoft.com/office/drawing/2014/main" id="{7C9127DE-B1F8-C048-94DF-E512EDA83B37}"/>
                    </a:ext>
                  </a:extLst>
                </p:cNvPr>
                <p:cNvSpPr>
                  <a:spLocks noChangeShapeType="1"/>
                </p:cNvSpPr>
                <p:nvPr/>
              </p:nvSpPr>
              <p:spPr bwMode="auto">
                <a:xfrm flipH="1" flipV="1">
                  <a:off x="1392" y="1680"/>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1855" name="Text Box 127">
                <a:extLst>
                  <a:ext uri="{FF2B5EF4-FFF2-40B4-BE49-F238E27FC236}">
                    <a16:creationId xmlns:a16="http://schemas.microsoft.com/office/drawing/2014/main" id="{671B1166-E13B-4B4D-B563-739E570329E3}"/>
                  </a:ext>
                </a:extLst>
              </p:cNvPr>
              <p:cNvSpPr txBox="1">
                <a:spLocks noChangeArrowheads="1"/>
              </p:cNvSpPr>
              <p:nvPr/>
            </p:nvSpPr>
            <p:spPr bwMode="auto">
              <a:xfrm>
                <a:off x="1784" y="1017"/>
                <a:ext cx="4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OH</a:t>
                </a:r>
              </a:p>
            </p:txBody>
          </p:sp>
          <p:sp>
            <p:nvSpPr>
              <p:cNvPr id="201856" name="Text Box 128">
                <a:extLst>
                  <a:ext uri="{FF2B5EF4-FFF2-40B4-BE49-F238E27FC236}">
                    <a16:creationId xmlns:a16="http://schemas.microsoft.com/office/drawing/2014/main" id="{206BDA02-429F-6149-9032-24E3C9817756}"/>
                  </a:ext>
                </a:extLst>
              </p:cNvPr>
              <p:cNvSpPr txBox="1">
                <a:spLocks noChangeArrowheads="1"/>
              </p:cNvSpPr>
              <p:nvPr/>
            </p:nvSpPr>
            <p:spPr bwMode="auto">
              <a:xfrm>
                <a:off x="1400" y="1017"/>
                <a:ext cx="2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C</a:t>
                </a:r>
              </a:p>
            </p:txBody>
          </p:sp>
          <p:sp>
            <p:nvSpPr>
              <p:cNvPr id="201857" name="Line 129">
                <a:extLst>
                  <a:ext uri="{FF2B5EF4-FFF2-40B4-BE49-F238E27FC236}">
                    <a16:creationId xmlns:a16="http://schemas.microsoft.com/office/drawing/2014/main" id="{492D6E0B-2F34-D04F-9064-19F825853DC1}"/>
                  </a:ext>
                </a:extLst>
              </p:cNvPr>
              <p:cNvSpPr>
                <a:spLocks noChangeShapeType="1"/>
              </p:cNvSpPr>
              <p:nvPr/>
            </p:nvSpPr>
            <p:spPr bwMode="auto">
              <a:xfrm flipH="1" flipV="1">
                <a:off x="1352" y="1492"/>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58" name="Line 130">
                <a:extLst>
                  <a:ext uri="{FF2B5EF4-FFF2-40B4-BE49-F238E27FC236}">
                    <a16:creationId xmlns:a16="http://schemas.microsoft.com/office/drawing/2014/main" id="{AC251C95-3A94-3148-9A7C-CE3BAFB74FF5}"/>
                  </a:ext>
                </a:extLst>
              </p:cNvPr>
              <p:cNvSpPr>
                <a:spLocks noChangeShapeType="1"/>
              </p:cNvSpPr>
              <p:nvPr/>
            </p:nvSpPr>
            <p:spPr bwMode="auto">
              <a:xfrm rot="-2700000" flipH="1" flipV="1">
                <a:off x="1640" y="1076"/>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59" name="Text Box 131">
                <a:extLst>
                  <a:ext uri="{FF2B5EF4-FFF2-40B4-BE49-F238E27FC236}">
                    <a16:creationId xmlns:a16="http://schemas.microsoft.com/office/drawing/2014/main" id="{B1C0FE9B-0A9D-5A46-9847-8EF20714AC11}"/>
                  </a:ext>
                </a:extLst>
              </p:cNvPr>
              <p:cNvSpPr txBox="1">
                <a:spLocks noChangeArrowheads="1"/>
              </p:cNvSpPr>
              <p:nvPr/>
            </p:nvSpPr>
            <p:spPr bwMode="auto">
              <a:xfrm>
                <a:off x="776" y="1540"/>
                <a:ext cx="22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R</a:t>
                </a:r>
              </a:p>
            </p:txBody>
          </p:sp>
          <p:sp>
            <p:nvSpPr>
              <p:cNvPr id="201860" name="Text Box 132">
                <a:extLst>
                  <a:ext uri="{FF2B5EF4-FFF2-40B4-BE49-F238E27FC236}">
                    <a16:creationId xmlns:a16="http://schemas.microsoft.com/office/drawing/2014/main" id="{A88FBF70-218D-1D4B-8339-E25BDA4F08FC}"/>
                  </a:ext>
                </a:extLst>
              </p:cNvPr>
              <p:cNvSpPr txBox="1">
                <a:spLocks noChangeArrowheads="1"/>
              </p:cNvSpPr>
              <p:nvPr/>
            </p:nvSpPr>
            <p:spPr bwMode="auto">
              <a:xfrm>
                <a:off x="824" y="1017"/>
                <a:ext cx="26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N</a:t>
                </a:r>
              </a:p>
            </p:txBody>
          </p:sp>
          <p:sp>
            <p:nvSpPr>
              <p:cNvPr id="201861" name="Line 133">
                <a:extLst>
                  <a:ext uri="{FF2B5EF4-FFF2-40B4-BE49-F238E27FC236}">
                    <a16:creationId xmlns:a16="http://schemas.microsoft.com/office/drawing/2014/main" id="{47080A77-7FED-1845-AEB7-F20BEFE06CD2}"/>
                  </a:ext>
                </a:extLst>
              </p:cNvPr>
              <p:cNvSpPr>
                <a:spLocks noChangeShapeType="1"/>
              </p:cNvSpPr>
              <p:nvPr/>
            </p:nvSpPr>
            <p:spPr bwMode="auto">
              <a:xfrm flipH="1" flipV="1">
                <a:off x="1016" y="1204"/>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62" name="Text Box 134">
                <a:extLst>
                  <a:ext uri="{FF2B5EF4-FFF2-40B4-BE49-F238E27FC236}">
                    <a16:creationId xmlns:a16="http://schemas.microsoft.com/office/drawing/2014/main" id="{844547F1-7CB6-CF4C-80C1-19D024956DA3}"/>
                  </a:ext>
                </a:extLst>
              </p:cNvPr>
              <p:cNvSpPr txBox="1">
                <a:spLocks noChangeArrowheads="1"/>
              </p:cNvSpPr>
              <p:nvPr/>
            </p:nvSpPr>
            <p:spPr bwMode="auto">
              <a:xfrm>
                <a:off x="812" y="624"/>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863" name="Line 135">
                <a:extLst>
                  <a:ext uri="{FF2B5EF4-FFF2-40B4-BE49-F238E27FC236}">
                    <a16:creationId xmlns:a16="http://schemas.microsoft.com/office/drawing/2014/main" id="{F475C147-466B-1E4C-9D4E-5ABCFEE56A2A}"/>
                  </a:ext>
                </a:extLst>
              </p:cNvPr>
              <p:cNvSpPr>
                <a:spLocks noChangeShapeType="1"/>
              </p:cNvSpPr>
              <p:nvPr/>
            </p:nvSpPr>
            <p:spPr bwMode="auto">
              <a:xfrm flipV="1">
                <a:off x="1324" y="1228"/>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64" name="Text Box 136">
                <a:extLst>
                  <a:ext uri="{FF2B5EF4-FFF2-40B4-BE49-F238E27FC236}">
                    <a16:creationId xmlns:a16="http://schemas.microsoft.com/office/drawing/2014/main" id="{799AA0BE-11E8-A14B-8DBD-B24F0CACD8A9}"/>
                  </a:ext>
                </a:extLst>
              </p:cNvPr>
              <p:cNvSpPr txBox="1">
                <a:spLocks noChangeArrowheads="1"/>
              </p:cNvSpPr>
              <p:nvPr/>
            </p:nvSpPr>
            <p:spPr bwMode="auto">
              <a:xfrm>
                <a:off x="1448" y="1540"/>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grpSp>
        <p:sp>
          <p:nvSpPr>
            <p:cNvPr id="201865" name="Text Box 137">
              <a:extLst>
                <a:ext uri="{FF2B5EF4-FFF2-40B4-BE49-F238E27FC236}">
                  <a16:creationId xmlns:a16="http://schemas.microsoft.com/office/drawing/2014/main" id="{CC0D6766-AA43-DC40-9098-7309B0E8206B}"/>
                </a:ext>
              </a:extLst>
            </p:cNvPr>
            <p:cNvSpPr txBox="1">
              <a:spLocks noChangeArrowheads="1"/>
            </p:cNvSpPr>
            <p:nvPr/>
          </p:nvSpPr>
          <p:spPr bwMode="auto">
            <a:xfrm>
              <a:off x="374" y="1833"/>
              <a:ext cx="141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800" b="1"/>
                <a:t>Amino Acid</a:t>
              </a:r>
            </a:p>
          </p:txBody>
        </p:sp>
      </p:grpSp>
      <p:grpSp>
        <p:nvGrpSpPr>
          <p:cNvPr id="201866" name="Group 138">
            <a:extLst>
              <a:ext uri="{FF2B5EF4-FFF2-40B4-BE49-F238E27FC236}">
                <a16:creationId xmlns:a16="http://schemas.microsoft.com/office/drawing/2014/main" id="{9FF2658B-E5C8-0242-A532-71B68560CBEB}"/>
              </a:ext>
            </a:extLst>
          </p:cNvPr>
          <p:cNvGrpSpPr>
            <a:grpSpLocks/>
          </p:cNvGrpSpPr>
          <p:nvPr/>
        </p:nvGrpSpPr>
        <p:grpSpPr bwMode="auto">
          <a:xfrm>
            <a:off x="5558521" y="3878282"/>
            <a:ext cx="2819400" cy="863600"/>
            <a:chOff x="1968" y="2624"/>
            <a:chExt cx="1776" cy="544"/>
          </a:xfrm>
        </p:grpSpPr>
        <p:sp>
          <p:nvSpPr>
            <p:cNvPr id="201867" name="Text Box 139">
              <a:extLst>
                <a:ext uri="{FF2B5EF4-FFF2-40B4-BE49-F238E27FC236}">
                  <a16:creationId xmlns:a16="http://schemas.microsoft.com/office/drawing/2014/main" id="{8AB9B2C2-8E90-1F48-9A2B-974E5C26ACA0}"/>
                </a:ext>
              </a:extLst>
            </p:cNvPr>
            <p:cNvSpPr txBox="1">
              <a:spLocks noChangeArrowheads="1"/>
            </p:cNvSpPr>
            <p:nvPr/>
          </p:nvSpPr>
          <p:spPr bwMode="auto">
            <a:xfrm>
              <a:off x="1968" y="2736"/>
              <a:ext cx="540" cy="327"/>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800" b="1" dirty="0">
                  <a:solidFill>
                    <a:srgbClr val="00B0F0"/>
                  </a:solidFill>
                </a:rPr>
                <a:t>H</a:t>
              </a:r>
              <a:r>
                <a:rPr lang="en-US" altLang="en-US" sz="2800" b="1" baseline="-25000" dirty="0">
                  <a:solidFill>
                    <a:srgbClr val="00B0F0"/>
                  </a:solidFill>
                </a:rPr>
                <a:t>2</a:t>
              </a:r>
              <a:r>
                <a:rPr lang="en-US" altLang="en-US" sz="2800" b="1" dirty="0">
                  <a:solidFill>
                    <a:srgbClr val="00B0F0"/>
                  </a:solidFill>
                </a:rPr>
                <a:t>O</a:t>
              </a:r>
            </a:p>
          </p:txBody>
        </p:sp>
        <p:sp>
          <p:nvSpPr>
            <p:cNvPr id="201868" name="Freeform 140">
              <a:extLst>
                <a:ext uri="{FF2B5EF4-FFF2-40B4-BE49-F238E27FC236}">
                  <a16:creationId xmlns:a16="http://schemas.microsoft.com/office/drawing/2014/main" id="{946CD31D-E306-A945-A8A1-A3E26FE73EB6}"/>
                </a:ext>
              </a:extLst>
            </p:cNvPr>
            <p:cNvSpPr>
              <a:spLocks/>
            </p:cNvSpPr>
            <p:nvPr/>
          </p:nvSpPr>
          <p:spPr bwMode="auto">
            <a:xfrm>
              <a:off x="2544" y="2624"/>
              <a:ext cx="1200" cy="544"/>
            </a:xfrm>
            <a:custGeom>
              <a:avLst/>
              <a:gdLst>
                <a:gd name="T0" fmla="*/ 1200 w 1200"/>
                <a:gd name="T1" fmla="*/ 544 h 544"/>
                <a:gd name="T2" fmla="*/ 816 w 1200"/>
                <a:gd name="T3" fmla="*/ 64 h 544"/>
                <a:gd name="T4" fmla="*/ 0 w 1200"/>
                <a:gd name="T5" fmla="*/ 160 h 544"/>
              </a:gdLst>
              <a:ahLst/>
              <a:cxnLst>
                <a:cxn ang="0">
                  <a:pos x="T0" y="T1"/>
                </a:cxn>
                <a:cxn ang="0">
                  <a:pos x="T2" y="T3"/>
                </a:cxn>
                <a:cxn ang="0">
                  <a:pos x="T4" y="T5"/>
                </a:cxn>
              </a:cxnLst>
              <a:rect l="0" t="0" r="r" b="b"/>
              <a:pathLst>
                <a:path w="1200" h="544">
                  <a:moveTo>
                    <a:pt x="1200" y="544"/>
                  </a:moveTo>
                  <a:cubicBezTo>
                    <a:pt x="1107" y="335"/>
                    <a:pt x="1015" y="127"/>
                    <a:pt x="816" y="64"/>
                  </a:cubicBezTo>
                  <a:cubicBezTo>
                    <a:pt x="616" y="0"/>
                    <a:pt x="308" y="80"/>
                    <a:pt x="0" y="160"/>
                  </a:cubicBezTo>
                </a:path>
              </a:pathLst>
            </a:custGeom>
            <a:noFill/>
            <a:ln w="76200" cap="flat" cmpd="sng">
              <a:solidFill>
                <a:srgbClr val="00B0F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B0F0"/>
                </a:solidFill>
              </a:endParaRPr>
            </a:p>
          </p:txBody>
        </p:sp>
      </p:grpSp>
      <p:grpSp>
        <p:nvGrpSpPr>
          <p:cNvPr id="201872" name="Group 144">
            <a:extLst>
              <a:ext uri="{FF2B5EF4-FFF2-40B4-BE49-F238E27FC236}">
                <a16:creationId xmlns:a16="http://schemas.microsoft.com/office/drawing/2014/main" id="{98966DCC-4D32-DC42-AC44-CEA65D556F88}"/>
              </a:ext>
            </a:extLst>
          </p:cNvPr>
          <p:cNvGrpSpPr>
            <a:grpSpLocks/>
          </p:cNvGrpSpPr>
          <p:nvPr/>
        </p:nvGrpSpPr>
        <p:grpSpPr bwMode="auto">
          <a:xfrm>
            <a:off x="6263372" y="4132282"/>
            <a:ext cx="4467225" cy="1935163"/>
            <a:chOff x="2412" y="2784"/>
            <a:chExt cx="2814" cy="1219"/>
          </a:xfrm>
        </p:grpSpPr>
        <p:sp>
          <p:nvSpPr>
            <p:cNvPr id="201741" name="Text Box 13">
              <a:extLst>
                <a:ext uri="{FF2B5EF4-FFF2-40B4-BE49-F238E27FC236}">
                  <a16:creationId xmlns:a16="http://schemas.microsoft.com/office/drawing/2014/main" id="{32D2DFAE-8A02-0448-B080-BE94E939B178}"/>
                </a:ext>
              </a:extLst>
            </p:cNvPr>
            <p:cNvSpPr txBox="1">
              <a:spLocks noChangeArrowheads="1"/>
            </p:cNvSpPr>
            <p:nvPr/>
          </p:nvSpPr>
          <p:spPr bwMode="auto">
            <a:xfrm>
              <a:off x="3824" y="3712"/>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dirty="0">
                  <a:solidFill>
                    <a:srgbClr val="FFC000"/>
                  </a:solidFill>
                </a:rPr>
                <a:t>H</a:t>
              </a:r>
            </a:p>
          </p:txBody>
        </p:sp>
        <p:sp>
          <p:nvSpPr>
            <p:cNvPr id="201743" name="Text Box 15">
              <a:extLst>
                <a:ext uri="{FF2B5EF4-FFF2-40B4-BE49-F238E27FC236}">
                  <a16:creationId xmlns:a16="http://schemas.microsoft.com/office/drawing/2014/main" id="{2C5803DD-B303-0A43-9DEC-BBF4D1E79416}"/>
                </a:ext>
              </a:extLst>
            </p:cNvPr>
            <p:cNvSpPr txBox="1">
              <a:spLocks noChangeArrowheads="1"/>
            </p:cNvSpPr>
            <p:nvPr/>
          </p:nvSpPr>
          <p:spPr bwMode="auto">
            <a:xfrm>
              <a:off x="4236" y="2836"/>
              <a:ext cx="27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O</a:t>
              </a:r>
            </a:p>
          </p:txBody>
        </p:sp>
        <p:sp>
          <p:nvSpPr>
            <p:cNvPr id="201744" name="Line 16">
              <a:extLst>
                <a:ext uri="{FF2B5EF4-FFF2-40B4-BE49-F238E27FC236}">
                  <a16:creationId xmlns:a16="http://schemas.microsoft.com/office/drawing/2014/main" id="{54CC94F6-85D9-5941-A728-D2D2C8C453B7}"/>
                </a:ext>
              </a:extLst>
            </p:cNvPr>
            <p:cNvSpPr>
              <a:spLocks noChangeShapeType="1"/>
            </p:cNvSpPr>
            <p:nvPr/>
          </p:nvSpPr>
          <p:spPr bwMode="auto">
            <a:xfrm rot="2756180" flipH="1" flipV="1">
              <a:off x="3900" y="3028"/>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45" name="Line 17">
              <a:extLst>
                <a:ext uri="{FF2B5EF4-FFF2-40B4-BE49-F238E27FC236}">
                  <a16:creationId xmlns:a16="http://schemas.microsoft.com/office/drawing/2014/main" id="{09D98ACC-8411-0A4B-85FE-29CBE6246457}"/>
                </a:ext>
              </a:extLst>
            </p:cNvPr>
            <p:cNvSpPr>
              <a:spLocks noChangeShapeType="1"/>
            </p:cNvSpPr>
            <p:nvPr/>
          </p:nvSpPr>
          <p:spPr bwMode="auto">
            <a:xfrm rot="-2700000" flipH="1" flipV="1">
              <a:off x="3708" y="3236"/>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1746" name="Group 18">
              <a:extLst>
                <a:ext uri="{FF2B5EF4-FFF2-40B4-BE49-F238E27FC236}">
                  <a16:creationId xmlns:a16="http://schemas.microsoft.com/office/drawing/2014/main" id="{5A0DFF76-44CC-9645-B8A8-CE19395907FF}"/>
                </a:ext>
              </a:extLst>
            </p:cNvPr>
            <p:cNvGrpSpPr>
              <a:grpSpLocks/>
            </p:cNvGrpSpPr>
            <p:nvPr/>
          </p:nvGrpSpPr>
          <p:grpSpPr bwMode="auto">
            <a:xfrm rot="990262">
              <a:off x="4380" y="3076"/>
              <a:ext cx="168" cy="168"/>
              <a:chOff x="1392" y="1656"/>
              <a:chExt cx="168" cy="168"/>
            </a:xfrm>
          </p:grpSpPr>
          <p:sp>
            <p:nvSpPr>
              <p:cNvPr id="201747" name="Line 19">
                <a:extLst>
                  <a:ext uri="{FF2B5EF4-FFF2-40B4-BE49-F238E27FC236}">
                    <a16:creationId xmlns:a16="http://schemas.microsoft.com/office/drawing/2014/main" id="{6AF1BBBD-EC39-E341-9282-846FEA934E05}"/>
                  </a:ext>
                </a:extLst>
              </p:cNvPr>
              <p:cNvSpPr>
                <a:spLocks noChangeShapeType="1"/>
              </p:cNvSpPr>
              <p:nvPr/>
            </p:nvSpPr>
            <p:spPr bwMode="auto">
              <a:xfrm flipH="1" flipV="1">
                <a:off x="1416" y="1656"/>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48" name="Line 20">
                <a:extLst>
                  <a:ext uri="{FF2B5EF4-FFF2-40B4-BE49-F238E27FC236}">
                    <a16:creationId xmlns:a16="http://schemas.microsoft.com/office/drawing/2014/main" id="{79CE187E-C3FE-0E48-8FB5-63C1B686CF64}"/>
                  </a:ext>
                </a:extLst>
              </p:cNvPr>
              <p:cNvSpPr>
                <a:spLocks noChangeShapeType="1"/>
              </p:cNvSpPr>
              <p:nvPr/>
            </p:nvSpPr>
            <p:spPr bwMode="auto">
              <a:xfrm flipH="1" flipV="1">
                <a:off x="1392" y="1680"/>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1749" name="Text Box 21">
              <a:extLst>
                <a:ext uri="{FF2B5EF4-FFF2-40B4-BE49-F238E27FC236}">
                  <a16:creationId xmlns:a16="http://schemas.microsoft.com/office/drawing/2014/main" id="{2D2C14D6-3407-554C-993E-215F1EBF8E15}"/>
                </a:ext>
              </a:extLst>
            </p:cNvPr>
            <p:cNvSpPr txBox="1">
              <a:spLocks noChangeArrowheads="1"/>
            </p:cNvSpPr>
            <p:nvPr/>
          </p:nvSpPr>
          <p:spPr bwMode="auto">
            <a:xfrm>
              <a:off x="4812" y="3177"/>
              <a:ext cx="41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OH</a:t>
              </a:r>
            </a:p>
          </p:txBody>
        </p:sp>
        <p:sp>
          <p:nvSpPr>
            <p:cNvPr id="201750" name="Text Box 22">
              <a:extLst>
                <a:ext uri="{FF2B5EF4-FFF2-40B4-BE49-F238E27FC236}">
                  <a16:creationId xmlns:a16="http://schemas.microsoft.com/office/drawing/2014/main" id="{C8648AB1-C495-C648-BE78-B2F5008C399B}"/>
                </a:ext>
              </a:extLst>
            </p:cNvPr>
            <p:cNvSpPr txBox="1">
              <a:spLocks noChangeArrowheads="1"/>
            </p:cNvSpPr>
            <p:nvPr/>
          </p:nvSpPr>
          <p:spPr bwMode="auto">
            <a:xfrm>
              <a:off x="4428" y="3177"/>
              <a:ext cx="2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dirty="0"/>
                <a:t>C</a:t>
              </a:r>
            </a:p>
          </p:txBody>
        </p:sp>
        <p:sp>
          <p:nvSpPr>
            <p:cNvPr id="201752" name="Line 24">
              <a:extLst>
                <a:ext uri="{FF2B5EF4-FFF2-40B4-BE49-F238E27FC236}">
                  <a16:creationId xmlns:a16="http://schemas.microsoft.com/office/drawing/2014/main" id="{7883A960-BA0C-CB46-B354-B3228FE8DD46}"/>
                </a:ext>
              </a:extLst>
            </p:cNvPr>
            <p:cNvSpPr>
              <a:spLocks noChangeShapeType="1"/>
            </p:cNvSpPr>
            <p:nvPr/>
          </p:nvSpPr>
          <p:spPr bwMode="auto">
            <a:xfrm rot="-2700000" flipH="1" flipV="1">
              <a:off x="4668" y="3236"/>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53" name="Text Box 25">
              <a:extLst>
                <a:ext uri="{FF2B5EF4-FFF2-40B4-BE49-F238E27FC236}">
                  <a16:creationId xmlns:a16="http://schemas.microsoft.com/office/drawing/2014/main" id="{7E4FBBE5-C621-184B-AEA1-B8D92B5F3496}"/>
                </a:ext>
              </a:extLst>
            </p:cNvPr>
            <p:cNvSpPr txBox="1">
              <a:spLocks noChangeArrowheads="1"/>
            </p:cNvSpPr>
            <p:nvPr/>
          </p:nvSpPr>
          <p:spPr bwMode="auto">
            <a:xfrm>
              <a:off x="3852" y="3177"/>
              <a:ext cx="26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N</a:t>
              </a:r>
            </a:p>
          </p:txBody>
        </p:sp>
        <p:sp>
          <p:nvSpPr>
            <p:cNvPr id="201755" name="Text Box 27">
              <a:extLst>
                <a:ext uri="{FF2B5EF4-FFF2-40B4-BE49-F238E27FC236}">
                  <a16:creationId xmlns:a16="http://schemas.microsoft.com/office/drawing/2014/main" id="{AFE807FC-A306-5A4A-8C1B-C7325934DA02}"/>
                </a:ext>
              </a:extLst>
            </p:cNvPr>
            <p:cNvSpPr txBox="1">
              <a:spLocks noChangeArrowheads="1"/>
            </p:cNvSpPr>
            <p:nvPr/>
          </p:nvSpPr>
          <p:spPr bwMode="auto">
            <a:xfrm>
              <a:off x="3840" y="2784"/>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756" name="Line 28">
              <a:extLst>
                <a:ext uri="{FF2B5EF4-FFF2-40B4-BE49-F238E27FC236}">
                  <a16:creationId xmlns:a16="http://schemas.microsoft.com/office/drawing/2014/main" id="{F9D1D17D-B8DC-ED49-86BC-1F4383694636}"/>
                </a:ext>
              </a:extLst>
            </p:cNvPr>
            <p:cNvSpPr>
              <a:spLocks noChangeShapeType="1"/>
            </p:cNvSpPr>
            <p:nvPr/>
          </p:nvSpPr>
          <p:spPr bwMode="auto">
            <a:xfrm flipV="1">
              <a:off x="4044" y="3668"/>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58" name="Line 30">
              <a:extLst>
                <a:ext uri="{FF2B5EF4-FFF2-40B4-BE49-F238E27FC236}">
                  <a16:creationId xmlns:a16="http://schemas.microsoft.com/office/drawing/2014/main" id="{EE04B6E9-4B8F-3047-A7C4-5165665C7C2C}"/>
                </a:ext>
              </a:extLst>
            </p:cNvPr>
            <p:cNvSpPr>
              <a:spLocks noChangeShapeType="1"/>
            </p:cNvSpPr>
            <p:nvPr/>
          </p:nvSpPr>
          <p:spPr bwMode="auto">
            <a:xfrm flipH="1" flipV="1">
              <a:off x="4380" y="3652"/>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59" name="Line 31">
              <a:extLst>
                <a:ext uri="{FF2B5EF4-FFF2-40B4-BE49-F238E27FC236}">
                  <a16:creationId xmlns:a16="http://schemas.microsoft.com/office/drawing/2014/main" id="{E09A8514-3ED0-0145-9C2E-B293536C3B56}"/>
                </a:ext>
              </a:extLst>
            </p:cNvPr>
            <p:cNvSpPr>
              <a:spLocks noChangeShapeType="1"/>
            </p:cNvSpPr>
            <p:nvPr/>
          </p:nvSpPr>
          <p:spPr bwMode="auto">
            <a:xfrm flipH="1" flipV="1">
              <a:off x="4044" y="3364"/>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60" name="Line 32">
              <a:extLst>
                <a:ext uri="{FF2B5EF4-FFF2-40B4-BE49-F238E27FC236}">
                  <a16:creationId xmlns:a16="http://schemas.microsoft.com/office/drawing/2014/main" id="{C2D6ED64-2EDF-A443-8D42-4CC1E472BF60}"/>
                </a:ext>
              </a:extLst>
            </p:cNvPr>
            <p:cNvSpPr>
              <a:spLocks noChangeShapeType="1"/>
            </p:cNvSpPr>
            <p:nvPr/>
          </p:nvSpPr>
          <p:spPr bwMode="auto">
            <a:xfrm flipV="1">
              <a:off x="4352" y="3388"/>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61" name="Text Box 33">
              <a:extLst>
                <a:ext uri="{FF2B5EF4-FFF2-40B4-BE49-F238E27FC236}">
                  <a16:creationId xmlns:a16="http://schemas.microsoft.com/office/drawing/2014/main" id="{53D374FD-96B1-E048-AE1B-AD93CCE8D2B8}"/>
                </a:ext>
              </a:extLst>
            </p:cNvPr>
            <p:cNvSpPr txBox="1">
              <a:spLocks noChangeArrowheads="1"/>
            </p:cNvSpPr>
            <p:nvPr/>
          </p:nvSpPr>
          <p:spPr bwMode="auto">
            <a:xfrm>
              <a:off x="4476" y="3700"/>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762" name="Text Box 34">
              <a:extLst>
                <a:ext uri="{FF2B5EF4-FFF2-40B4-BE49-F238E27FC236}">
                  <a16:creationId xmlns:a16="http://schemas.microsoft.com/office/drawing/2014/main" id="{38209999-4C73-364D-A374-6AD49E6A7273}"/>
                </a:ext>
              </a:extLst>
            </p:cNvPr>
            <p:cNvSpPr txBox="1">
              <a:spLocks noChangeArrowheads="1"/>
            </p:cNvSpPr>
            <p:nvPr/>
          </p:nvSpPr>
          <p:spPr bwMode="auto">
            <a:xfrm>
              <a:off x="4140" y="3465"/>
              <a:ext cx="2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C</a:t>
              </a:r>
            </a:p>
          </p:txBody>
        </p:sp>
        <p:sp>
          <p:nvSpPr>
            <p:cNvPr id="201765" name="Text Box 37">
              <a:extLst>
                <a:ext uri="{FF2B5EF4-FFF2-40B4-BE49-F238E27FC236}">
                  <a16:creationId xmlns:a16="http://schemas.microsoft.com/office/drawing/2014/main" id="{528FB6AA-43B6-C94C-B27B-D9B347379355}"/>
                </a:ext>
              </a:extLst>
            </p:cNvPr>
            <p:cNvSpPr txBox="1">
              <a:spLocks noChangeArrowheads="1"/>
            </p:cNvSpPr>
            <p:nvPr/>
          </p:nvSpPr>
          <p:spPr bwMode="auto">
            <a:xfrm>
              <a:off x="2768" y="3712"/>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dirty="0">
                  <a:solidFill>
                    <a:srgbClr val="FFC000"/>
                  </a:solidFill>
                </a:rPr>
                <a:t>H</a:t>
              </a:r>
            </a:p>
          </p:txBody>
        </p:sp>
        <p:sp>
          <p:nvSpPr>
            <p:cNvPr id="201766" name="Text Box 38">
              <a:extLst>
                <a:ext uri="{FF2B5EF4-FFF2-40B4-BE49-F238E27FC236}">
                  <a16:creationId xmlns:a16="http://schemas.microsoft.com/office/drawing/2014/main" id="{39A151E9-CE79-504B-972F-7D811215EDCD}"/>
                </a:ext>
              </a:extLst>
            </p:cNvPr>
            <p:cNvSpPr txBox="1">
              <a:spLocks noChangeArrowheads="1"/>
            </p:cNvSpPr>
            <p:nvPr/>
          </p:nvSpPr>
          <p:spPr bwMode="auto">
            <a:xfrm>
              <a:off x="2412" y="3177"/>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768" name="Text Box 40">
              <a:extLst>
                <a:ext uri="{FF2B5EF4-FFF2-40B4-BE49-F238E27FC236}">
                  <a16:creationId xmlns:a16="http://schemas.microsoft.com/office/drawing/2014/main" id="{BF2376EB-0EF6-464D-9C18-64796E638EC8}"/>
                </a:ext>
              </a:extLst>
            </p:cNvPr>
            <p:cNvSpPr txBox="1">
              <a:spLocks noChangeArrowheads="1"/>
            </p:cNvSpPr>
            <p:nvPr/>
          </p:nvSpPr>
          <p:spPr bwMode="auto">
            <a:xfrm>
              <a:off x="3180" y="2836"/>
              <a:ext cx="27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O</a:t>
              </a:r>
            </a:p>
          </p:txBody>
        </p:sp>
        <p:sp>
          <p:nvSpPr>
            <p:cNvPr id="201769" name="Line 41">
              <a:extLst>
                <a:ext uri="{FF2B5EF4-FFF2-40B4-BE49-F238E27FC236}">
                  <a16:creationId xmlns:a16="http://schemas.microsoft.com/office/drawing/2014/main" id="{BDF61724-6DDF-894A-8BAB-91E387488E4B}"/>
                </a:ext>
              </a:extLst>
            </p:cNvPr>
            <p:cNvSpPr>
              <a:spLocks noChangeShapeType="1"/>
            </p:cNvSpPr>
            <p:nvPr/>
          </p:nvSpPr>
          <p:spPr bwMode="auto">
            <a:xfrm rot="2756180" flipH="1" flipV="1">
              <a:off x="2844" y="3028"/>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70" name="Line 42">
              <a:extLst>
                <a:ext uri="{FF2B5EF4-FFF2-40B4-BE49-F238E27FC236}">
                  <a16:creationId xmlns:a16="http://schemas.microsoft.com/office/drawing/2014/main" id="{0CB75382-E2DE-2B4F-A911-29F65707EE1B}"/>
                </a:ext>
              </a:extLst>
            </p:cNvPr>
            <p:cNvSpPr>
              <a:spLocks noChangeShapeType="1"/>
            </p:cNvSpPr>
            <p:nvPr/>
          </p:nvSpPr>
          <p:spPr bwMode="auto">
            <a:xfrm rot="-2700000" flipH="1" flipV="1">
              <a:off x="2652" y="3236"/>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01771" name="Group 43">
              <a:extLst>
                <a:ext uri="{FF2B5EF4-FFF2-40B4-BE49-F238E27FC236}">
                  <a16:creationId xmlns:a16="http://schemas.microsoft.com/office/drawing/2014/main" id="{6E53C09D-7B7B-A242-B2A1-1C17A95CD9AF}"/>
                </a:ext>
              </a:extLst>
            </p:cNvPr>
            <p:cNvGrpSpPr>
              <a:grpSpLocks/>
            </p:cNvGrpSpPr>
            <p:nvPr/>
          </p:nvGrpSpPr>
          <p:grpSpPr bwMode="auto">
            <a:xfrm rot="990262">
              <a:off x="3324" y="3076"/>
              <a:ext cx="168" cy="168"/>
              <a:chOff x="1392" y="1656"/>
              <a:chExt cx="168" cy="168"/>
            </a:xfrm>
          </p:grpSpPr>
          <p:sp>
            <p:nvSpPr>
              <p:cNvPr id="201772" name="Line 44">
                <a:extLst>
                  <a:ext uri="{FF2B5EF4-FFF2-40B4-BE49-F238E27FC236}">
                    <a16:creationId xmlns:a16="http://schemas.microsoft.com/office/drawing/2014/main" id="{ADAFF9E2-A285-1A4C-B314-D1B27360902C}"/>
                  </a:ext>
                </a:extLst>
              </p:cNvPr>
              <p:cNvSpPr>
                <a:spLocks noChangeShapeType="1"/>
              </p:cNvSpPr>
              <p:nvPr/>
            </p:nvSpPr>
            <p:spPr bwMode="auto">
              <a:xfrm flipH="1" flipV="1">
                <a:off x="1416" y="1656"/>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73" name="Line 45">
                <a:extLst>
                  <a:ext uri="{FF2B5EF4-FFF2-40B4-BE49-F238E27FC236}">
                    <a16:creationId xmlns:a16="http://schemas.microsoft.com/office/drawing/2014/main" id="{CBDF3C91-9F7B-F74E-A6F2-7CFAE68384E1}"/>
                  </a:ext>
                </a:extLst>
              </p:cNvPr>
              <p:cNvSpPr>
                <a:spLocks noChangeShapeType="1"/>
              </p:cNvSpPr>
              <p:nvPr/>
            </p:nvSpPr>
            <p:spPr bwMode="auto">
              <a:xfrm flipH="1" flipV="1">
                <a:off x="1392" y="1680"/>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01774" name="Text Box 46">
              <a:extLst>
                <a:ext uri="{FF2B5EF4-FFF2-40B4-BE49-F238E27FC236}">
                  <a16:creationId xmlns:a16="http://schemas.microsoft.com/office/drawing/2014/main" id="{F19F7D30-027A-7642-909E-BE8FCDBFBB25}"/>
                </a:ext>
              </a:extLst>
            </p:cNvPr>
            <p:cNvSpPr txBox="1">
              <a:spLocks noChangeArrowheads="1"/>
            </p:cNvSpPr>
            <p:nvPr/>
          </p:nvSpPr>
          <p:spPr bwMode="auto">
            <a:xfrm>
              <a:off x="3372" y="3177"/>
              <a:ext cx="2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C</a:t>
              </a:r>
            </a:p>
          </p:txBody>
        </p:sp>
        <p:sp>
          <p:nvSpPr>
            <p:cNvPr id="201776" name="Line 48">
              <a:extLst>
                <a:ext uri="{FF2B5EF4-FFF2-40B4-BE49-F238E27FC236}">
                  <a16:creationId xmlns:a16="http://schemas.microsoft.com/office/drawing/2014/main" id="{592E6050-741D-C24A-845E-BA7A65AC35CF}"/>
                </a:ext>
              </a:extLst>
            </p:cNvPr>
            <p:cNvSpPr>
              <a:spLocks noChangeShapeType="1"/>
            </p:cNvSpPr>
            <p:nvPr/>
          </p:nvSpPr>
          <p:spPr bwMode="auto">
            <a:xfrm rot="-2700000" flipH="1" flipV="1">
              <a:off x="3612" y="3236"/>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77" name="Text Box 49">
              <a:extLst>
                <a:ext uri="{FF2B5EF4-FFF2-40B4-BE49-F238E27FC236}">
                  <a16:creationId xmlns:a16="http://schemas.microsoft.com/office/drawing/2014/main" id="{02E39FA5-F22A-5944-9FBA-2B7A7A22ED38}"/>
                </a:ext>
              </a:extLst>
            </p:cNvPr>
            <p:cNvSpPr txBox="1">
              <a:spLocks noChangeArrowheads="1"/>
            </p:cNvSpPr>
            <p:nvPr/>
          </p:nvSpPr>
          <p:spPr bwMode="auto">
            <a:xfrm>
              <a:off x="2796" y="3177"/>
              <a:ext cx="26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N</a:t>
              </a:r>
            </a:p>
          </p:txBody>
        </p:sp>
        <p:sp>
          <p:nvSpPr>
            <p:cNvPr id="201779" name="Text Box 51">
              <a:extLst>
                <a:ext uri="{FF2B5EF4-FFF2-40B4-BE49-F238E27FC236}">
                  <a16:creationId xmlns:a16="http://schemas.microsoft.com/office/drawing/2014/main" id="{6A12BF0E-6B60-C14B-A455-15247AE2B470}"/>
                </a:ext>
              </a:extLst>
            </p:cNvPr>
            <p:cNvSpPr txBox="1">
              <a:spLocks noChangeArrowheads="1"/>
            </p:cNvSpPr>
            <p:nvPr/>
          </p:nvSpPr>
          <p:spPr bwMode="auto">
            <a:xfrm>
              <a:off x="2784" y="2784"/>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780" name="Line 52">
              <a:extLst>
                <a:ext uri="{FF2B5EF4-FFF2-40B4-BE49-F238E27FC236}">
                  <a16:creationId xmlns:a16="http://schemas.microsoft.com/office/drawing/2014/main" id="{A3F11C1E-5547-8142-89A0-47D7F10EA373}"/>
                </a:ext>
              </a:extLst>
            </p:cNvPr>
            <p:cNvSpPr>
              <a:spLocks noChangeShapeType="1"/>
            </p:cNvSpPr>
            <p:nvPr/>
          </p:nvSpPr>
          <p:spPr bwMode="auto">
            <a:xfrm flipV="1">
              <a:off x="2988" y="3668"/>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82" name="Line 54">
              <a:extLst>
                <a:ext uri="{FF2B5EF4-FFF2-40B4-BE49-F238E27FC236}">
                  <a16:creationId xmlns:a16="http://schemas.microsoft.com/office/drawing/2014/main" id="{2B149A59-1DAF-384B-BFFB-FED3BE324BE1}"/>
                </a:ext>
              </a:extLst>
            </p:cNvPr>
            <p:cNvSpPr>
              <a:spLocks noChangeShapeType="1"/>
            </p:cNvSpPr>
            <p:nvPr/>
          </p:nvSpPr>
          <p:spPr bwMode="auto">
            <a:xfrm flipH="1" flipV="1">
              <a:off x="3324" y="3652"/>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83" name="Line 55">
              <a:extLst>
                <a:ext uri="{FF2B5EF4-FFF2-40B4-BE49-F238E27FC236}">
                  <a16:creationId xmlns:a16="http://schemas.microsoft.com/office/drawing/2014/main" id="{E8E6EC29-B538-F14B-8609-80C88FBAE4A1}"/>
                </a:ext>
              </a:extLst>
            </p:cNvPr>
            <p:cNvSpPr>
              <a:spLocks noChangeShapeType="1"/>
            </p:cNvSpPr>
            <p:nvPr/>
          </p:nvSpPr>
          <p:spPr bwMode="auto">
            <a:xfrm flipH="1" flipV="1">
              <a:off x="2988" y="3364"/>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84" name="Line 56">
              <a:extLst>
                <a:ext uri="{FF2B5EF4-FFF2-40B4-BE49-F238E27FC236}">
                  <a16:creationId xmlns:a16="http://schemas.microsoft.com/office/drawing/2014/main" id="{62271812-9A5D-F642-9BC8-A0F1DEE64E6B}"/>
                </a:ext>
              </a:extLst>
            </p:cNvPr>
            <p:cNvSpPr>
              <a:spLocks noChangeShapeType="1"/>
            </p:cNvSpPr>
            <p:nvPr/>
          </p:nvSpPr>
          <p:spPr bwMode="auto">
            <a:xfrm flipV="1">
              <a:off x="3296" y="3388"/>
              <a:ext cx="144" cy="14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785" name="Text Box 57">
              <a:extLst>
                <a:ext uri="{FF2B5EF4-FFF2-40B4-BE49-F238E27FC236}">
                  <a16:creationId xmlns:a16="http://schemas.microsoft.com/office/drawing/2014/main" id="{5E93B9D5-7CD2-AF4B-A2CD-3CFC036DE9F2}"/>
                </a:ext>
              </a:extLst>
            </p:cNvPr>
            <p:cNvSpPr txBox="1">
              <a:spLocks noChangeArrowheads="1"/>
            </p:cNvSpPr>
            <p:nvPr/>
          </p:nvSpPr>
          <p:spPr bwMode="auto">
            <a:xfrm>
              <a:off x="3420" y="3700"/>
              <a:ext cx="249"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H</a:t>
              </a:r>
            </a:p>
          </p:txBody>
        </p:sp>
        <p:sp>
          <p:nvSpPr>
            <p:cNvPr id="201786" name="Text Box 58">
              <a:extLst>
                <a:ext uri="{FF2B5EF4-FFF2-40B4-BE49-F238E27FC236}">
                  <a16:creationId xmlns:a16="http://schemas.microsoft.com/office/drawing/2014/main" id="{6D7A87A5-3C42-E549-831E-591C229B9485}"/>
                </a:ext>
              </a:extLst>
            </p:cNvPr>
            <p:cNvSpPr txBox="1">
              <a:spLocks noChangeArrowheads="1"/>
            </p:cNvSpPr>
            <p:nvPr/>
          </p:nvSpPr>
          <p:spPr bwMode="auto">
            <a:xfrm>
              <a:off x="3084" y="3465"/>
              <a:ext cx="26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2400" b="1"/>
                <a:t>C</a:t>
              </a:r>
            </a:p>
          </p:txBody>
        </p:sp>
      </p:grpSp>
      <p:sp>
        <p:nvSpPr>
          <p:cNvPr id="201869" name="AutoShape 141">
            <a:extLst>
              <a:ext uri="{FF2B5EF4-FFF2-40B4-BE49-F238E27FC236}">
                <a16:creationId xmlns:a16="http://schemas.microsoft.com/office/drawing/2014/main" id="{851BB8E2-9D03-BA46-97B9-126CCF1574ED}"/>
              </a:ext>
            </a:extLst>
          </p:cNvPr>
          <p:cNvSpPr>
            <a:spLocks noChangeArrowheads="1"/>
          </p:cNvSpPr>
          <p:nvPr/>
        </p:nvSpPr>
        <p:spPr bwMode="auto">
          <a:xfrm>
            <a:off x="8149322" y="2760682"/>
            <a:ext cx="457200" cy="1447800"/>
          </a:xfrm>
          <a:prstGeom prst="downArrow">
            <a:avLst>
              <a:gd name="adj1" fmla="val 50000"/>
              <a:gd name="adj2" fmla="val 79167"/>
            </a:avLst>
          </a:prstGeom>
          <a:solidFill>
            <a:srgbClr val="CECECE"/>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1873" name="Rectangle 145">
            <a:extLst>
              <a:ext uri="{FF2B5EF4-FFF2-40B4-BE49-F238E27FC236}">
                <a16:creationId xmlns:a16="http://schemas.microsoft.com/office/drawing/2014/main" id="{A637398D-E29B-5B42-B007-9B563BED878D}"/>
              </a:ext>
            </a:extLst>
          </p:cNvPr>
          <p:cNvSpPr>
            <a:spLocks noChangeArrowheads="1"/>
          </p:cNvSpPr>
          <p:nvPr/>
        </p:nvSpPr>
        <p:spPr bwMode="auto">
          <a:xfrm>
            <a:off x="7655610" y="5961082"/>
            <a:ext cx="12033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diglycine</a:t>
            </a:r>
          </a:p>
        </p:txBody>
      </p:sp>
    </p:spTree>
    <p:extLst>
      <p:ext uri="{BB962C8B-B14F-4D97-AF65-F5344CB8AC3E}">
        <p14:creationId xmlns:p14="http://schemas.microsoft.com/office/powerpoint/2010/main" val="24536352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01844"/>
                                        </p:tgtEl>
                                        <p:attrNameLst>
                                          <p:attrName>style.visibility</p:attrName>
                                        </p:attrNameLst>
                                      </p:cBhvr>
                                      <p:to>
                                        <p:strVal val="visible"/>
                                      </p:to>
                                    </p:set>
                                    <p:anim calcmode="lin" valueType="num">
                                      <p:cBhvr>
                                        <p:cTn id="7" dur="500" fill="hold"/>
                                        <p:tgtEl>
                                          <p:spTgt spid="201844"/>
                                        </p:tgtEl>
                                        <p:attrNameLst>
                                          <p:attrName>ppt_w</p:attrName>
                                        </p:attrNameLst>
                                      </p:cBhvr>
                                      <p:tavLst>
                                        <p:tav tm="0">
                                          <p:val>
                                            <p:fltVal val="0"/>
                                          </p:val>
                                        </p:tav>
                                        <p:tav tm="100000">
                                          <p:val>
                                            <p:strVal val="#ppt_w"/>
                                          </p:val>
                                        </p:tav>
                                      </p:tavLst>
                                    </p:anim>
                                    <p:anim calcmode="lin" valueType="num">
                                      <p:cBhvr>
                                        <p:cTn id="8" dur="500" fill="hold"/>
                                        <p:tgtEl>
                                          <p:spTgt spid="201844"/>
                                        </p:tgtEl>
                                        <p:attrNameLst>
                                          <p:attrName>ppt_h</p:attrName>
                                        </p:attrNameLst>
                                      </p:cBhvr>
                                      <p:tavLst>
                                        <p:tav tm="0">
                                          <p:val>
                                            <p:fltVal val="0"/>
                                          </p:val>
                                        </p:tav>
                                        <p:tav tm="100000">
                                          <p:val>
                                            <p:strVal val="#ppt_h"/>
                                          </p:val>
                                        </p:tav>
                                      </p:tavLst>
                                    </p:anim>
                                    <p:anim calcmode="lin" valueType="num">
                                      <p:cBhvr>
                                        <p:cTn id="9" dur="500" fill="hold"/>
                                        <p:tgtEl>
                                          <p:spTgt spid="201844"/>
                                        </p:tgtEl>
                                        <p:attrNameLst>
                                          <p:attrName>ppt_x</p:attrName>
                                        </p:attrNameLst>
                                      </p:cBhvr>
                                      <p:tavLst>
                                        <p:tav tm="0">
                                          <p:val>
                                            <p:fltVal val="0.5"/>
                                          </p:val>
                                        </p:tav>
                                        <p:tav tm="100000">
                                          <p:val>
                                            <p:strVal val="#ppt_x"/>
                                          </p:val>
                                        </p:tav>
                                      </p:tavLst>
                                    </p:anim>
                                    <p:anim calcmode="lin" valueType="num">
                                      <p:cBhvr>
                                        <p:cTn id="10" dur="500" fill="hold"/>
                                        <p:tgtEl>
                                          <p:spTgt spid="2018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201736"/>
                                        </p:tgtEl>
                                        <p:attrNameLst>
                                          <p:attrName>style.visibility</p:attrName>
                                        </p:attrNameLst>
                                      </p:cBhvr>
                                      <p:to>
                                        <p:strVal val="visible"/>
                                      </p:to>
                                    </p:set>
                                    <p:animEffect transition="in" filter="dissolve">
                                      <p:cBhvr>
                                        <p:cTn id="15" dur="500"/>
                                        <p:tgtEl>
                                          <p:spTgt spid="2017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201733"/>
                                        </p:tgtEl>
                                        <p:attrNameLst>
                                          <p:attrName>style.visibility</p:attrName>
                                        </p:attrNameLst>
                                      </p:cBhvr>
                                      <p:to>
                                        <p:strVal val="visible"/>
                                      </p:to>
                                    </p:set>
                                    <p:animEffect transition="in" filter="dissolve">
                                      <p:cBhvr>
                                        <p:cTn id="20" dur="500"/>
                                        <p:tgtEl>
                                          <p:spTgt spid="20173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01730"/>
                                        </p:tgtEl>
                                        <p:attrNameLst>
                                          <p:attrName>style.visibility</p:attrName>
                                        </p:attrNameLst>
                                      </p:cBhvr>
                                      <p:to>
                                        <p:strVal val="visible"/>
                                      </p:to>
                                    </p:set>
                                    <p:animEffect transition="in" filter="dissolve">
                                      <p:cBhvr>
                                        <p:cTn id="25" dur="500"/>
                                        <p:tgtEl>
                                          <p:spTgt spid="20173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8" fill="hold" nodeType="clickEffect">
                                  <p:stCondLst>
                                    <p:cond delay="0"/>
                                  </p:stCondLst>
                                  <p:childTnLst>
                                    <p:set>
                                      <p:cBhvr>
                                        <p:cTn id="29" dur="1" fill="hold">
                                          <p:stCondLst>
                                            <p:cond delay="0"/>
                                          </p:stCondLst>
                                        </p:cTn>
                                        <p:tgtEl>
                                          <p:spTgt spid="201870"/>
                                        </p:tgtEl>
                                        <p:attrNameLst>
                                          <p:attrName>style.visibility</p:attrName>
                                        </p:attrNameLst>
                                      </p:cBhvr>
                                      <p:to>
                                        <p:strVal val="visible"/>
                                      </p:to>
                                    </p:set>
                                    <p:animEffect transition="in" filter="slide(fromLeft)">
                                      <p:cBhvr>
                                        <p:cTn id="30" dur="500"/>
                                        <p:tgtEl>
                                          <p:spTgt spid="201870"/>
                                        </p:tgtEl>
                                      </p:cBhvr>
                                    </p:animEffect>
                                  </p:childTnLst>
                                </p:cTn>
                              </p:par>
                              <p:par>
                                <p:cTn id="31" presetID="2" presetClass="entr" presetSubtype="2" fill="hold" nodeType="withEffect">
                                  <p:stCondLst>
                                    <p:cond delay="0"/>
                                  </p:stCondLst>
                                  <p:childTnLst>
                                    <p:set>
                                      <p:cBhvr>
                                        <p:cTn id="32" dur="1" fill="hold">
                                          <p:stCondLst>
                                            <p:cond delay="0"/>
                                          </p:stCondLst>
                                        </p:cTn>
                                        <p:tgtEl>
                                          <p:spTgt spid="201871"/>
                                        </p:tgtEl>
                                        <p:attrNameLst>
                                          <p:attrName>style.visibility</p:attrName>
                                        </p:attrNameLst>
                                      </p:cBhvr>
                                      <p:to>
                                        <p:strVal val="visible"/>
                                      </p:to>
                                    </p:set>
                                    <p:anim calcmode="lin" valueType="num">
                                      <p:cBhvr additive="base">
                                        <p:cTn id="33" dur="500" fill="hold"/>
                                        <p:tgtEl>
                                          <p:spTgt spid="201871"/>
                                        </p:tgtEl>
                                        <p:attrNameLst>
                                          <p:attrName>ppt_x</p:attrName>
                                        </p:attrNameLst>
                                      </p:cBhvr>
                                      <p:tavLst>
                                        <p:tav tm="0">
                                          <p:val>
                                            <p:strVal val="1+#ppt_w/2"/>
                                          </p:val>
                                        </p:tav>
                                        <p:tav tm="100000">
                                          <p:val>
                                            <p:strVal val="#ppt_x"/>
                                          </p:val>
                                        </p:tav>
                                      </p:tavLst>
                                    </p:anim>
                                    <p:anim calcmode="lin" valueType="num">
                                      <p:cBhvr additive="base">
                                        <p:cTn id="34" dur="500" fill="hold"/>
                                        <p:tgtEl>
                                          <p:spTgt spid="201871"/>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201789"/>
                                        </p:tgtEl>
                                        <p:attrNameLst>
                                          <p:attrName>style.visibility</p:attrName>
                                        </p:attrNameLst>
                                      </p:cBhvr>
                                      <p:to>
                                        <p:strVal val="visible"/>
                                      </p:to>
                                    </p:set>
                                    <p:animEffect transition="in" filter="dissolve">
                                      <p:cBhvr>
                                        <p:cTn id="39" dur="500"/>
                                        <p:tgtEl>
                                          <p:spTgt spid="201789"/>
                                        </p:tgtEl>
                                      </p:cBhvr>
                                    </p:animEffect>
                                  </p:childTnLst>
                                </p:cTn>
                              </p:par>
                            </p:childTnLst>
                          </p:cTn>
                        </p:par>
                      </p:childTnLst>
                    </p:cTn>
                  </p:par>
                  <p:par>
                    <p:cTn id="40" fill="hold">
                      <p:stCondLst>
                        <p:cond delay="indefinite"/>
                      </p:stCondLst>
                      <p:childTnLst>
                        <p:par>
                          <p:cTn id="41" fill="hold" nodeType="afterGroup">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01869"/>
                                        </p:tgtEl>
                                        <p:attrNameLst>
                                          <p:attrName>style.visibility</p:attrName>
                                        </p:attrNameLst>
                                      </p:cBhvr>
                                      <p:to>
                                        <p:strVal val="visible"/>
                                      </p:to>
                                    </p:set>
                                    <p:animEffect transition="in" filter="wipe(up)">
                                      <p:cBhvr>
                                        <p:cTn id="44" dur="500"/>
                                        <p:tgtEl>
                                          <p:spTgt spid="201869"/>
                                        </p:tgtEl>
                                      </p:cBhvr>
                                    </p:animEffect>
                                  </p:childTnLst>
                                </p:cTn>
                              </p:par>
                            </p:childTnLst>
                          </p:cTn>
                        </p:par>
                        <p:par>
                          <p:cTn id="45" fill="hold">
                            <p:stCondLst>
                              <p:cond delay="500"/>
                            </p:stCondLst>
                            <p:childTnLst>
                              <p:par>
                                <p:cTn id="46" presetID="16" presetClass="entr" presetSubtype="21" fill="hold" nodeType="afterEffect">
                                  <p:stCondLst>
                                    <p:cond delay="0"/>
                                  </p:stCondLst>
                                  <p:childTnLst>
                                    <p:set>
                                      <p:cBhvr>
                                        <p:cTn id="47" dur="1" fill="hold">
                                          <p:stCondLst>
                                            <p:cond delay="0"/>
                                          </p:stCondLst>
                                        </p:cTn>
                                        <p:tgtEl>
                                          <p:spTgt spid="201872"/>
                                        </p:tgtEl>
                                        <p:attrNameLst>
                                          <p:attrName>style.visibility</p:attrName>
                                        </p:attrNameLst>
                                      </p:cBhvr>
                                      <p:to>
                                        <p:strVal val="visible"/>
                                      </p:to>
                                    </p:set>
                                    <p:animEffect transition="in" filter="barn(inVertical)">
                                      <p:cBhvr>
                                        <p:cTn id="48" dur="500"/>
                                        <p:tgtEl>
                                          <p:spTgt spid="201872"/>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201873"/>
                                        </p:tgtEl>
                                        <p:attrNameLst>
                                          <p:attrName>style.visibility</p:attrName>
                                        </p:attrNameLst>
                                      </p:cBhvr>
                                      <p:to>
                                        <p:strVal val="visible"/>
                                      </p:to>
                                    </p:set>
                                  </p:childTnLst>
                                </p:cTn>
                              </p:par>
                            </p:childTnLst>
                          </p:cTn>
                        </p:par>
                        <p:par>
                          <p:cTn id="51" fill="hold">
                            <p:stCondLst>
                              <p:cond delay="1000"/>
                            </p:stCondLst>
                            <p:childTnLst>
                              <p:par>
                                <p:cTn id="52" presetID="22" presetClass="entr" presetSubtype="2" fill="hold" nodeType="afterEffect">
                                  <p:stCondLst>
                                    <p:cond delay="0"/>
                                  </p:stCondLst>
                                  <p:childTnLst>
                                    <p:set>
                                      <p:cBhvr>
                                        <p:cTn id="53" dur="1" fill="hold">
                                          <p:stCondLst>
                                            <p:cond delay="0"/>
                                          </p:stCondLst>
                                        </p:cTn>
                                        <p:tgtEl>
                                          <p:spTgt spid="201866"/>
                                        </p:tgtEl>
                                        <p:attrNameLst>
                                          <p:attrName>style.visibility</p:attrName>
                                        </p:attrNameLst>
                                      </p:cBhvr>
                                      <p:to>
                                        <p:strVal val="visible"/>
                                      </p:to>
                                    </p:set>
                                    <p:animEffect transition="in" filter="wipe(right)">
                                      <p:cBhvr>
                                        <p:cTn id="54" dur="1000"/>
                                        <p:tgtEl>
                                          <p:spTgt spid="201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869" grpId="0" animBg="1"/>
      <p:bldP spid="20187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58978-6713-2545-9D49-6A4CF7F12889}"/>
              </a:ext>
            </a:extLst>
          </p:cNvPr>
          <p:cNvSpPr>
            <a:spLocks noGrp="1"/>
          </p:cNvSpPr>
          <p:nvPr>
            <p:ph type="title"/>
          </p:nvPr>
        </p:nvSpPr>
        <p:spPr/>
        <p:txBody>
          <a:bodyPr>
            <a:normAutofit/>
          </a:bodyPr>
          <a:lstStyle/>
          <a:p>
            <a:r>
              <a:rPr lang="en-US" altLang="en-US" sz="4800" b="1" dirty="0">
                <a:ea typeface="ＭＳ Ｐゴシック" panose="020B0600070205080204" pitchFamily="34" charset="-128"/>
              </a:rPr>
              <a:t>Making Proteins</a:t>
            </a:r>
          </a:p>
        </p:txBody>
      </p:sp>
      <p:grpSp>
        <p:nvGrpSpPr>
          <p:cNvPr id="3" name="Group 44">
            <a:extLst>
              <a:ext uri="{FF2B5EF4-FFF2-40B4-BE49-F238E27FC236}">
                <a16:creationId xmlns:a16="http://schemas.microsoft.com/office/drawing/2014/main" id="{EF4DE532-9BD6-544E-AD00-539DBE5E675F}"/>
              </a:ext>
            </a:extLst>
          </p:cNvPr>
          <p:cNvGrpSpPr>
            <a:grpSpLocks/>
          </p:cNvGrpSpPr>
          <p:nvPr/>
        </p:nvGrpSpPr>
        <p:grpSpPr bwMode="auto">
          <a:xfrm>
            <a:off x="2498271" y="3815443"/>
            <a:ext cx="1752600" cy="1745667"/>
            <a:chOff x="990600" y="2133600"/>
            <a:chExt cx="1752600" cy="1745152"/>
          </a:xfrm>
        </p:grpSpPr>
        <p:grpSp>
          <p:nvGrpSpPr>
            <p:cNvPr id="18471" name="Group 30">
              <a:extLst>
                <a:ext uri="{FF2B5EF4-FFF2-40B4-BE49-F238E27FC236}">
                  <a16:creationId xmlns:a16="http://schemas.microsoft.com/office/drawing/2014/main" id="{26261986-7DC6-B543-8023-4580CE10F713}"/>
                </a:ext>
              </a:extLst>
            </p:cNvPr>
            <p:cNvGrpSpPr>
              <a:grpSpLocks/>
            </p:cNvGrpSpPr>
            <p:nvPr/>
          </p:nvGrpSpPr>
          <p:grpSpPr bwMode="auto">
            <a:xfrm>
              <a:off x="990600" y="2133600"/>
              <a:ext cx="1752600" cy="681567"/>
              <a:chOff x="304800" y="2362200"/>
              <a:chExt cx="4114800" cy="1600200"/>
            </a:xfrm>
          </p:grpSpPr>
          <p:cxnSp>
            <p:nvCxnSpPr>
              <p:cNvPr id="18474" name="Straight Connector 31">
                <a:extLst>
                  <a:ext uri="{FF2B5EF4-FFF2-40B4-BE49-F238E27FC236}">
                    <a16:creationId xmlns:a16="http://schemas.microsoft.com/office/drawing/2014/main" id="{71DC996F-013C-AC43-9809-8566AA456CBC}"/>
                  </a:ext>
                </a:extLst>
              </p:cNvPr>
              <p:cNvCxnSpPr>
                <a:cxnSpLocks noChangeShapeType="1"/>
              </p:cNvCxnSpPr>
              <p:nvPr/>
            </p:nvCxnSpPr>
            <p:spPr bwMode="auto">
              <a:xfrm>
                <a:off x="14478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75" name="Straight Connector 32">
                <a:extLst>
                  <a:ext uri="{FF2B5EF4-FFF2-40B4-BE49-F238E27FC236}">
                    <a16:creationId xmlns:a16="http://schemas.microsoft.com/office/drawing/2014/main" id="{704FF8CC-6435-264A-AFBF-8D8359319799}"/>
                  </a:ext>
                </a:extLst>
              </p:cNvPr>
              <p:cNvCxnSpPr>
                <a:cxnSpLocks noChangeShapeType="1"/>
              </p:cNvCxnSpPr>
              <p:nvPr/>
            </p:nvCxnSpPr>
            <p:spPr bwMode="auto">
              <a:xfrm flipH="1">
                <a:off x="23622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76" name="Straight Connector 33">
                <a:extLst>
                  <a:ext uri="{FF2B5EF4-FFF2-40B4-BE49-F238E27FC236}">
                    <a16:creationId xmlns:a16="http://schemas.microsoft.com/office/drawing/2014/main" id="{916E807E-325C-6B47-AF35-412F0D6CCDB8}"/>
                  </a:ext>
                </a:extLst>
              </p:cNvPr>
              <p:cNvCxnSpPr>
                <a:cxnSpLocks noChangeShapeType="1"/>
              </p:cNvCxnSpPr>
              <p:nvPr/>
            </p:nvCxnSpPr>
            <p:spPr bwMode="auto">
              <a:xfrm rot="5400000">
                <a:off x="2019697" y="3619103"/>
                <a:ext cx="685800" cy="794"/>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77" name="Straight Connector 34">
                <a:extLst>
                  <a:ext uri="{FF2B5EF4-FFF2-40B4-BE49-F238E27FC236}">
                    <a16:creationId xmlns:a16="http://schemas.microsoft.com/office/drawing/2014/main" id="{3F8C1D1D-CD03-4B41-8ED9-7E09CA12559A}"/>
                  </a:ext>
                </a:extLst>
              </p:cNvPr>
              <p:cNvCxnSpPr>
                <a:cxnSpLocks noChangeShapeType="1"/>
              </p:cNvCxnSpPr>
              <p:nvPr/>
            </p:nvCxnSpPr>
            <p:spPr bwMode="auto">
              <a:xfrm>
                <a:off x="304800" y="2362200"/>
                <a:ext cx="1143000" cy="1588"/>
              </a:xfrm>
              <a:prstGeom prst="line">
                <a:avLst/>
              </a:prstGeom>
              <a:noFill/>
              <a:ln w="57150">
                <a:solidFill>
                  <a:srgbClr val="92D050"/>
                </a:solidFill>
                <a:round/>
                <a:headEnd/>
                <a:tailEnd/>
              </a:ln>
              <a:extLst>
                <a:ext uri="{909E8E84-426E-40DD-AFC4-6F175D3DCCD1}">
                  <a14:hiddenFill xmlns:a14="http://schemas.microsoft.com/office/drawing/2010/main">
                    <a:noFill/>
                  </a14:hiddenFill>
                </a:ext>
              </a:extLst>
            </p:spPr>
          </p:cxnSp>
          <p:cxnSp>
            <p:nvCxnSpPr>
              <p:cNvPr id="36" name="Straight Connector 35">
                <a:extLst>
                  <a:ext uri="{FF2B5EF4-FFF2-40B4-BE49-F238E27FC236}">
                    <a16:creationId xmlns:a16="http://schemas.microsoft.com/office/drawing/2014/main" id="{70958196-1465-CA4F-9B17-3BB2357D9904}"/>
                  </a:ext>
                </a:extLst>
              </p:cNvPr>
              <p:cNvCxnSpPr/>
              <p:nvPr/>
            </p:nvCxnSpPr>
            <p:spPr bwMode="auto">
              <a:xfrm>
                <a:off x="3275359" y="2362200"/>
                <a:ext cx="1144241" cy="0"/>
              </a:xfrm>
              <a:prstGeom prst="line">
                <a:avLst/>
              </a:prstGeom>
              <a:solidFill>
                <a:schemeClr val="accent1"/>
              </a:solidFill>
              <a:ln w="57150" cap="flat" cmpd="sng" algn="ctr">
                <a:solidFill>
                  <a:srgbClr val="F75EB6"/>
                </a:solidFill>
                <a:prstDash val="solid"/>
                <a:round/>
                <a:headEnd type="none" w="med" len="med"/>
                <a:tailEnd type="none" w="med" len="med"/>
              </a:ln>
              <a:effectLst/>
            </p:spPr>
          </p:cxnSp>
        </p:grpSp>
        <p:sp>
          <p:nvSpPr>
            <p:cNvPr id="18472" name="Isosceles Triangle 37">
              <a:extLst>
                <a:ext uri="{FF2B5EF4-FFF2-40B4-BE49-F238E27FC236}">
                  <a16:creationId xmlns:a16="http://schemas.microsoft.com/office/drawing/2014/main" id="{38D3539D-9624-A847-AFBC-0FBCF97CAC1C}"/>
                </a:ext>
              </a:extLst>
            </p:cNvPr>
            <p:cNvSpPr>
              <a:spLocks noChangeArrowheads="1"/>
            </p:cNvSpPr>
            <p:nvPr/>
          </p:nvSpPr>
          <p:spPr bwMode="auto">
            <a:xfrm>
              <a:off x="1295400" y="2819400"/>
              <a:ext cx="1143000" cy="985345"/>
            </a:xfrm>
            <a:prstGeom prst="triangle">
              <a:avLst>
                <a:gd name="adj" fmla="val 50000"/>
              </a:avLst>
            </a:prstGeom>
            <a:solidFill>
              <a:schemeClr val="accent1"/>
            </a:solidFill>
            <a:ln w="12700">
              <a:solidFill>
                <a:schemeClr val="tx1"/>
              </a:solidFill>
              <a:round/>
              <a:headEnd/>
              <a:tailEnd/>
            </a:ln>
          </p:spPr>
          <p:txBody>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endParaRPr lang="en-US" altLang="en-US"/>
            </a:p>
          </p:txBody>
        </p:sp>
        <p:sp>
          <p:nvSpPr>
            <p:cNvPr id="18473" name="TextBox 40">
              <a:extLst>
                <a:ext uri="{FF2B5EF4-FFF2-40B4-BE49-F238E27FC236}">
                  <a16:creationId xmlns:a16="http://schemas.microsoft.com/office/drawing/2014/main" id="{4103326B-4300-3F4A-BD3C-8E7C2417760C}"/>
                </a:ext>
              </a:extLst>
            </p:cNvPr>
            <p:cNvSpPr txBox="1">
              <a:spLocks noChangeArrowheads="1"/>
            </p:cNvSpPr>
            <p:nvPr/>
          </p:nvSpPr>
          <p:spPr bwMode="auto">
            <a:xfrm>
              <a:off x="1649187" y="3048000"/>
              <a:ext cx="455574" cy="83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sz="4800" b="1" dirty="0">
                  <a:latin typeface="+mn-lt"/>
                </a:rPr>
                <a:t>L</a:t>
              </a:r>
            </a:p>
          </p:txBody>
        </p:sp>
      </p:grpSp>
      <p:grpSp>
        <p:nvGrpSpPr>
          <p:cNvPr id="5" name="Group 45">
            <a:extLst>
              <a:ext uri="{FF2B5EF4-FFF2-40B4-BE49-F238E27FC236}">
                <a16:creationId xmlns:a16="http://schemas.microsoft.com/office/drawing/2014/main" id="{DB216FFF-EAC3-0F45-A495-39399D614D8D}"/>
              </a:ext>
            </a:extLst>
          </p:cNvPr>
          <p:cNvGrpSpPr>
            <a:grpSpLocks/>
          </p:cNvGrpSpPr>
          <p:nvPr/>
        </p:nvGrpSpPr>
        <p:grpSpPr bwMode="auto">
          <a:xfrm>
            <a:off x="4250871" y="3815443"/>
            <a:ext cx="1752600" cy="1745397"/>
            <a:chOff x="2743200" y="2133600"/>
            <a:chExt cx="1752600" cy="1745397"/>
          </a:xfrm>
        </p:grpSpPr>
        <p:grpSp>
          <p:nvGrpSpPr>
            <p:cNvPr id="18463" name="Group 24">
              <a:extLst>
                <a:ext uri="{FF2B5EF4-FFF2-40B4-BE49-F238E27FC236}">
                  <a16:creationId xmlns:a16="http://schemas.microsoft.com/office/drawing/2014/main" id="{B99CC37C-59E5-B94E-AD41-620DF3425A27}"/>
                </a:ext>
              </a:extLst>
            </p:cNvPr>
            <p:cNvGrpSpPr>
              <a:grpSpLocks/>
            </p:cNvGrpSpPr>
            <p:nvPr/>
          </p:nvGrpSpPr>
          <p:grpSpPr bwMode="auto">
            <a:xfrm>
              <a:off x="2743200" y="2133600"/>
              <a:ext cx="1752600" cy="681567"/>
              <a:chOff x="304800" y="2362200"/>
              <a:chExt cx="4114800" cy="1600200"/>
            </a:xfrm>
          </p:grpSpPr>
          <p:cxnSp>
            <p:nvCxnSpPr>
              <p:cNvPr id="18466" name="Straight Connector 25">
                <a:extLst>
                  <a:ext uri="{FF2B5EF4-FFF2-40B4-BE49-F238E27FC236}">
                    <a16:creationId xmlns:a16="http://schemas.microsoft.com/office/drawing/2014/main" id="{A6FC5068-51C3-E148-A7E6-854B1B5CE932}"/>
                  </a:ext>
                </a:extLst>
              </p:cNvPr>
              <p:cNvCxnSpPr>
                <a:cxnSpLocks noChangeShapeType="1"/>
              </p:cNvCxnSpPr>
              <p:nvPr/>
            </p:nvCxnSpPr>
            <p:spPr bwMode="auto">
              <a:xfrm>
                <a:off x="14478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67" name="Straight Connector 26">
                <a:extLst>
                  <a:ext uri="{FF2B5EF4-FFF2-40B4-BE49-F238E27FC236}">
                    <a16:creationId xmlns:a16="http://schemas.microsoft.com/office/drawing/2014/main" id="{B6AD3B34-23A1-7B45-8476-24CC84AD1D62}"/>
                  </a:ext>
                </a:extLst>
              </p:cNvPr>
              <p:cNvCxnSpPr>
                <a:cxnSpLocks noChangeShapeType="1"/>
              </p:cNvCxnSpPr>
              <p:nvPr/>
            </p:nvCxnSpPr>
            <p:spPr bwMode="auto">
              <a:xfrm flipH="1">
                <a:off x="23622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68" name="Straight Connector 27">
                <a:extLst>
                  <a:ext uri="{FF2B5EF4-FFF2-40B4-BE49-F238E27FC236}">
                    <a16:creationId xmlns:a16="http://schemas.microsoft.com/office/drawing/2014/main" id="{8AD1BDCE-25C4-3948-A0A2-84E959DF4037}"/>
                  </a:ext>
                </a:extLst>
              </p:cNvPr>
              <p:cNvCxnSpPr>
                <a:cxnSpLocks noChangeShapeType="1"/>
              </p:cNvCxnSpPr>
              <p:nvPr/>
            </p:nvCxnSpPr>
            <p:spPr bwMode="auto">
              <a:xfrm rot="5400000">
                <a:off x="2019697" y="3619103"/>
                <a:ext cx="685800" cy="794"/>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69" name="Straight Connector 28">
                <a:extLst>
                  <a:ext uri="{FF2B5EF4-FFF2-40B4-BE49-F238E27FC236}">
                    <a16:creationId xmlns:a16="http://schemas.microsoft.com/office/drawing/2014/main" id="{2F51A499-9409-6C4B-9C67-4A465183E467}"/>
                  </a:ext>
                </a:extLst>
              </p:cNvPr>
              <p:cNvCxnSpPr>
                <a:cxnSpLocks noChangeShapeType="1"/>
              </p:cNvCxnSpPr>
              <p:nvPr/>
            </p:nvCxnSpPr>
            <p:spPr bwMode="auto">
              <a:xfrm>
                <a:off x="304800" y="2362200"/>
                <a:ext cx="1143000" cy="1588"/>
              </a:xfrm>
              <a:prstGeom prst="line">
                <a:avLst/>
              </a:prstGeom>
              <a:noFill/>
              <a:ln w="57150">
                <a:solidFill>
                  <a:srgbClr val="92D050"/>
                </a:solidFill>
                <a:round/>
                <a:headEnd/>
                <a:tailEnd/>
              </a:ln>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89F54596-7C79-634B-A616-ABE64EE238C0}"/>
                  </a:ext>
                </a:extLst>
              </p:cNvPr>
              <p:cNvCxnSpPr/>
              <p:nvPr/>
            </p:nvCxnSpPr>
            <p:spPr bwMode="auto">
              <a:xfrm>
                <a:off x="3275359" y="2362200"/>
                <a:ext cx="1144241" cy="0"/>
              </a:xfrm>
              <a:prstGeom prst="line">
                <a:avLst/>
              </a:prstGeom>
              <a:solidFill>
                <a:schemeClr val="accent1"/>
              </a:solidFill>
              <a:ln w="57150" cap="flat" cmpd="sng" algn="ctr">
                <a:solidFill>
                  <a:srgbClr val="F75EB6"/>
                </a:solidFill>
                <a:prstDash val="solid"/>
                <a:round/>
                <a:headEnd type="none" w="med" len="med"/>
                <a:tailEnd type="none" w="med" len="med"/>
              </a:ln>
              <a:effectLst/>
            </p:spPr>
          </p:cxnSp>
        </p:grpSp>
        <p:sp>
          <p:nvSpPr>
            <p:cNvPr id="18464" name="Rectangle 36">
              <a:extLst>
                <a:ext uri="{FF2B5EF4-FFF2-40B4-BE49-F238E27FC236}">
                  <a16:creationId xmlns:a16="http://schemas.microsoft.com/office/drawing/2014/main" id="{D4C8B5D7-6AEF-1D47-9536-BD47623E9F40}"/>
                </a:ext>
              </a:extLst>
            </p:cNvPr>
            <p:cNvSpPr>
              <a:spLocks noChangeArrowheads="1"/>
            </p:cNvSpPr>
            <p:nvPr/>
          </p:nvSpPr>
          <p:spPr bwMode="auto">
            <a:xfrm>
              <a:off x="3124200" y="2819400"/>
              <a:ext cx="990600" cy="990600"/>
            </a:xfrm>
            <a:prstGeom prst="rect">
              <a:avLst/>
            </a:prstGeom>
            <a:solidFill>
              <a:srgbClr val="FF0000"/>
            </a:solidFill>
            <a:ln w="12700">
              <a:solidFill>
                <a:schemeClr val="tx1"/>
              </a:solidFill>
              <a:round/>
              <a:headEnd/>
              <a:tailEnd/>
            </a:ln>
          </p:spPr>
          <p:txBody>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endParaRPr lang="en-US" altLang="en-US"/>
            </a:p>
          </p:txBody>
        </p:sp>
        <p:sp>
          <p:nvSpPr>
            <p:cNvPr id="18465" name="TextBox 41">
              <a:extLst>
                <a:ext uri="{FF2B5EF4-FFF2-40B4-BE49-F238E27FC236}">
                  <a16:creationId xmlns:a16="http://schemas.microsoft.com/office/drawing/2014/main" id="{3A3EE8A0-BF62-ED45-A408-0D3955100B22}"/>
                </a:ext>
              </a:extLst>
            </p:cNvPr>
            <p:cNvSpPr txBox="1">
              <a:spLocks noChangeArrowheads="1"/>
            </p:cNvSpPr>
            <p:nvPr/>
          </p:nvSpPr>
          <p:spPr bwMode="auto">
            <a:xfrm>
              <a:off x="3434445" y="3048000"/>
              <a:ext cx="356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sz="4800" b="1" dirty="0">
                  <a:latin typeface="+mn-lt"/>
                </a:rPr>
                <a:t>I</a:t>
              </a:r>
            </a:p>
          </p:txBody>
        </p:sp>
      </p:grpSp>
      <p:grpSp>
        <p:nvGrpSpPr>
          <p:cNvPr id="7" name="Group 46">
            <a:extLst>
              <a:ext uri="{FF2B5EF4-FFF2-40B4-BE49-F238E27FC236}">
                <a16:creationId xmlns:a16="http://schemas.microsoft.com/office/drawing/2014/main" id="{9A66670A-B7B7-5246-9F77-95DB27ABBABB}"/>
              </a:ext>
            </a:extLst>
          </p:cNvPr>
          <p:cNvGrpSpPr>
            <a:grpSpLocks/>
          </p:cNvGrpSpPr>
          <p:nvPr/>
        </p:nvGrpSpPr>
        <p:grpSpPr bwMode="auto">
          <a:xfrm>
            <a:off x="6003471" y="3815443"/>
            <a:ext cx="1752600" cy="1828800"/>
            <a:chOff x="4495800" y="2133600"/>
            <a:chExt cx="1752600" cy="1828800"/>
          </a:xfrm>
        </p:grpSpPr>
        <p:grpSp>
          <p:nvGrpSpPr>
            <p:cNvPr id="18455" name="Group 18">
              <a:extLst>
                <a:ext uri="{FF2B5EF4-FFF2-40B4-BE49-F238E27FC236}">
                  <a16:creationId xmlns:a16="http://schemas.microsoft.com/office/drawing/2014/main" id="{C36BE63C-2BC3-774B-9AD8-8C08467607D1}"/>
                </a:ext>
              </a:extLst>
            </p:cNvPr>
            <p:cNvGrpSpPr>
              <a:grpSpLocks/>
            </p:cNvGrpSpPr>
            <p:nvPr/>
          </p:nvGrpSpPr>
          <p:grpSpPr bwMode="auto">
            <a:xfrm>
              <a:off x="4495800" y="2133600"/>
              <a:ext cx="1752600" cy="681567"/>
              <a:chOff x="304800" y="2362200"/>
              <a:chExt cx="4114800" cy="1600200"/>
            </a:xfrm>
          </p:grpSpPr>
          <p:cxnSp>
            <p:nvCxnSpPr>
              <p:cNvPr id="18458" name="Straight Connector 19">
                <a:extLst>
                  <a:ext uri="{FF2B5EF4-FFF2-40B4-BE49-F238E27FC236}">
                    <a16:creationId xmlns:a16="http://schemas.microsoft.com/office/drawing/2014/main" id="{968E696F-08D4-1F46-8EA0-F806BF4B496A}"/>
                  </a:ext>
                </a:extLst>
              </p:cNvPr>
              <p:cNvCxnSpPr>
                <a:cxnSpLocks noChangeShapeType="1"/>
              </p:cNvCxnSpPr>
              <p:nvPr/>
            </p:nvCxnSpPr>
            <p:spPr bwMode="auto">
              <a:xfrm>
                <a:off x="14478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59" name="Straight Connector 20">
                <a:extLst>
                  <a:ext uri="{FF2B5EF4-FFF2-40B4-BE49-F238E27FC236}">
                    <a16:creationId xmlns:a16="http://schemas.microsoft.com/office/drawing/2014/main" id="{11835F06-3FCC-3B47-B2B9-AED265CECA9B}"/>
                  </a:ext>
                </a:extLst>
              </p:cNvPr>
              <p:cNvCxnSpPr>
                <a:cxnSpLocks noChangeShapeType="1"/>
              </p:cNvCxnSpPr>
              <p:nvPr/>
            </p:nvCxnSpPr>
            <p:spPr bwMode="auto">
              <a:xfrm flipH="1">
                <a:off x="23622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60" name="Straight Connector 21">
                <a:extLst>
                  <a:ext uri="{FF2B5EF4-FFF2-40B4-BE49-F238E27FC236}">
                    <a16:creationId xmlns:a16="http://schemas.microsoft.com/office/drawing/2014/main" id="{2DA09FA8-2FFA-EF45-8D88-4469441F4719}"/>
                  </a:ext>
                </a:extLst>
              </p:cNvPr>
              <p:cNvCxnSpPr>
                <a:cxnSpLocks noChangeShapeType="1"/>
              </p:cNvCxnSpPr>
              <p:nvPr/>
            </p:nvCxnSpPr>
            <p:spPr bwMode="auto">
              <a:xfrm rot="5400000">
                <a:off x="2019697" y="3619103"/>
                <a:ext cx="685800" cy="794"/>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61" name="Straight Connector 22">
                <a:extLst>
                  <a:ext uri="{FF2B5EF4-FFF2-40B4-BE49-F238E27FC236}">
                    <a16:creationId xmlns:a16="http://schemas.microsoft.com/office/drawing/2014/main" id="{401C456D-89B7-474C-9156-25D487319A9B}"/>
                  </a:ext>
                </a:extLst>
              </p:cNvPr>
              <p:cNvCxnSpPr>
                <a:cxnSpLocks noChangeShapeType="1"/>
              </p:cNvCxnSpPr>
              <p:nvPr/>
            </p:nvCxnSpPr>
            <p:spPr bwMode="auto">
              <a:xfrm>
                <a:off x="304800" y="2362200"/>
                <a:ext cx="1143000" cy="1588"/>
              </a:xfrm>
              <a:prstGeom prst="line">
                <a:avLst/>
              </a:prstGeom>
              <a:noFill/>
              <a:ln w="57150">
                <a:solidFill>
                  <a:srgbClr val="92D050"/>
                </a:solidFill>
                <a:round/>
                <a:headEnd/>
                <a:tailEnd/>
              </a:ln>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123563BC-43F5-E14F-BA3F-A2C0BEEFBA7D}"/>
                  </a:ext>
                </a:extLst>
              </p:cNvPr>
              <p:cNvCxnSpPr/>
              <p:nvPr/>
            </p:nvCxnSpPr>
            <p:spPr bwMode="auto">
              <a:xfrm>
                <a:off x="3275359" y="2362200"/>
                <a:ext cx="1144241" cy="0"/>
              </a:xfrm>
              <a:prstGeom prst="line">
                <a:avLst/>
              </a:prstGeom>
              <a:solidFill>
                <a:schemeClr val="accent1"/>
              </a:solidFill>
              <a:ln w="57150" cap="flat" cmpd="sng" algn="ctr">
                <a:solidFill>
                  <a:srgbClr val="F75EB6"/>
                </a:solidFill>
                <a:prstDash val="solid"/>
                <a:round/>
                <a:headEnd type="none" w="med" len="med"/>
                <a:tailEnd type="none" w="med" len="med"/>
              </a:ln>
              <a:effectLst/>
            </p:spPr>
          </p:cxnSp>
        </p:grpSp>
        <p:sp>
          <p:nvSpPr>
            <p:cNvPr id="18456" name="Oval 38">
              <a:extLst>
                <a:ext uri="{FF2B5EF4-FFF2-40B4-BE49-F238E27FC236}">
                  <a16:creationId xmlns:a16="http://schemas.microsoft.com/office/drawing/2014/main" id="{E936BC4A-9B52-3248-A40A-52FAE4CAC312}"/>
                </a:ext>
              </a:extLst>
            </p:cNvPr>
            <p:cNvSpPr>
              <a:spLocks noChangeArrowheads="1"/>
            </p:cNvSpPr>
            <p:nvPr/>
          </p:nvSpPr>
          <p:spPr bwMode="auto">
            <a:xfrm>
              <a:off x="4800600" y="2819400"/>
              <a:ext cx="1143000" cy="1143000"/>
            </a:xfrm>
            <a:prstGeom prst="ellipse">
              <a:avLst/>
            </a:prstGeom>
            <a:solidFill>
              <a:srgbClr val="008000"/>
            </a:solidFill>
            <a:ln w="12700">
              <a:solidFill>
                <a:schemeClr val="tx1"/>
              </a:solidFill>
              <a:round/>
              <a:headEnd/>
              <a:tailEnd/>
            </a:ln>
          </p:spPr>
          <p:txBody>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endParaRPr lang="en-US" altLang="en-US"/>
            </a:p>
          </p:txBody>
        </p:sp>
        <p:sp>
          <p:nvSpPr>
            <p:cNvPr id="18457" name="TextBox 42">
              <a:extLst>
                <a:ext uri="{FF2B5EF4-FFF2-40B4-BE49-F238E27FC236}">
                  <a16:creationId xmlns:a16="http://schemas.microsoft.com/office/drawing/2014/main" id="{9D58E0DC-3BAE-AB41-B1A1-91314F420644}"/>
                </a:ext>
              </a:extLst>
            </p:cNvPr>
            <p:cNvSpPr txBox="1">
              <a:spLocks noChangeArrowheads="1"/>
            </p:cNvSpPr>
            <p:nvPr/>
          </p:nvSpPr>
          <p:spPr bwMode="auto">
            <a:xfrm>
              <a:off x="5121729" y="3048000"/>
              <a:ext cx="4796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sz="4800" b="1" dirty="0">
                  <a:latin typeface="+mn-lt"/>
                </a:rPr>
                <a:t>F</a:t>
              </a:r>
            </a:p>
          </p:txBody>
        </p:sp>
      </p:grpSp>
      <p:grpSp>
        <p:nvGrpSpPr>
          <p:cNvPr id="9" name="Group 47">
            <a:extLst>
              <a:ext uri="{FF2B5EF4-FFF2-40B4-BE49-F238E27FC236}">
                <a16:creationId xmlns:a16="http://schemas.microsoft.com/office/drawing/2014/main" id="{23BF8F61-BD5C-A44F-9451-58CB2A87BE52}"/>
              </a:ext>
            </a:extLst>
          </p:cNvPr>
          <p:cNvGrpSpPr>
            <a:grpSpLocks/>
          </p:cNvGrpSpPr>
          <p:nvPr/>
        </p:nvGrpSpPr>
        <p:grpSpPr bwMode="auto">
          <a:xfrm>
            <a:off x="7756071" y="3815444"/>
            <a:ext cx="1752600" cy="1745804"/>
            <a:chOff x="6248400" y="2133600"/>
            <a:chExt cx="1752600" cy="1745026"/>
          </a:xfrm>
        </p:grpSpPr>
        <p:grpSp>
          <p:nvGrpSpPr>
            <p:cNvPr id="18447" name="Group 17">
              <a:extLst>
                <a:ext uri="{FF2B5EF4-FFF2-40B4-BE49-F238E27FC236}">
                  <a16:creationId xmlns:a16="http://schemas.microsoft.com/office/drawing/2014/main" id="{441533D1-A928-524B-8C2E-FAF1B7B4EB74}"/>
                </a:ext>
              </a:extLst>
            </p:cNvPr>
            <p:cNvGrpSpPr>
              <a:grpSpLocks/>
            </p:cNvGrpSpPr>
            <p:nvPr/>
          </p:nvGrpSpPr>
          <p:grpSpPr bwMode="auto">
            <a:xfrm>
              <a:off x="6248400" y="2133600"/>
              <a:ext cx="1752600" cy="681567"/>
              <a:chOff x="304800" y="2362200"/>
              <a:chExt cx="4114800" cy="1600200"/>
            </a:xfrm>
          </p:grpSpPr>
          <p:cxnSp>
            <p:nvCxnSpPr>
              <p:cNvPr id="18450" name="Straight Connector 3">
                <a:extLst>
                  <a:ext uri="{FF2B5EF4-FFF2-40B4-BE49-F238E27FC236}">
                    <a16:creationId xmlns:a16="http://schemas.microsoft.com/office/drawing/2014/main" id="{E1E42415-3EA8-864A-9E01-4AB3C1D29374}"/>
                  </a:ext>
                </a:extLst>
              </p:cNvPr>
              <p:cNvCxnSpPr>
                <a:cxnSpLocks noChangeShapeType="1"/>
              </p:cNvCxnSpPr>
              <p:nvPr/>
            </p:nvCxnSpPr>
            <p:spPr bwMode="auto">
              <a:xfrm>
                <a:off x="14478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51" name="Straight Connector 4">
                <a:extLst>
                  <a:ext uri="{FF2B5EF4-FFF2-40B4-BE49-F238E27FC236}">
                    <a16:creationId xmlns:a16="http://schemas.microsoft.com/office/drawing/2014/main" id="{AE46E4A2-451B-094B-9143-E4B12DD3262E}"/>
                  </a:ext>
                </a:extLst>
              </p:cNvPr>
              <p:cNvCxnSpPr>
                <a:cxnSpLocks noChangeShapeType="1"/>
              </p:cNvCxnSpPr>
              <p:nvPr/>
            </p:nvCxnSpPr>
            <p:spPr bwMode="auto">
              <a:xfrm flipH="1">
                <a:off x="23622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52" name="Straight Connector 6">
                <a:extLst>
                  <a:ext uri="{FF2B5EF4-FFF2-40B4-BE49-F238E27FC236}">
                    <a16:creationId xmlns:a16="http://schemas.microsoft.com/office/drawing/2014/main" id="{10BFE2D2-F181-CB43-B6DD-9B76746D9921}"/>
                  </a:ext>
                </a:extLst>
              </p:cNvPr>
              <p:cNvCxnSpPr>
                <a:cxnSpLocks noChangeShapeType="1"/>
              </p:cNvCxnSpPr>
              <p:nvPr/>
            </p:nvCxnSpPr>
            <p:spPr bwMode="auto">
              <a:xfrm rot="5400000">
                <a:off x="2019697" y="3619103"/>
                <a:ext cx="685800" cy="794"/>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18453" name="Straight Connector 11">
                <a:extLst>
                  <a:ext uri="{FF2B5EF4-FFF2-40B4-BE49-F238E27FC236}">
                    <a16:creationId xmlns:a16="http://schemas.microsoft.com/office/drawing/2014/main" id="{66BF770A-4E54-0048-ADB1-EA8CF4E8C3C4}"/>
                  </a:ext>
                </a:extLst>
              </p:cNvPr>
              <p:cNvCxnSpPr>
                <a:cxnSpLocks noChangeShapeType="1"/>
              </p:cNvCxnSpPr>
              <p:nvPr/>
            </p:nvCxnSpPr>
            <p:spPr bwMode="auto">
              <a:xfrm>
                <a:off x="304800" y="2362200"/>
                <a:ext cx="1143000" cy="1588"/>
              </a:xfrm>
              <a:prstGeom prst="line">
                <a:avLst/>
              </a:prstGeom>
              <a:noFill/>
              <a:ln w="57150">
                <a:solidFill>
                  <a:srgbClr val="92D050"/>
                </a:solidFill>
                <a:round/>
                <a:headEnd/>
                <a:tailEnd/>
              </a:ln>
              <a:extLst>
                <a:ext uri="{909E8E84-426E-40DD-AFC4-6F175D3DCCD1}">
                  <a14:hiddenFill xmlns:a14="http://schemas.microsoft.com/office/drawing/2010/main">
                    <a:noFill/>
                  </a14:hiddenFill>
                </a:ext>
              </a:extLst>
            </p:spPr>
          </p:cxnSp>
          <p:cxnSp>
            <p:nvCxnSpPr>
              <p:cNvPr id="17" name="Straight Connector 16">
                <a:extLst>
                  <a:ext uri="{FF2B5EF4-FFF2-40B4-BE49-F238E27FC236}">
                    <a16:creationId xmlns:a16="http://schemas.microsoft.com/office/drawing/2014/main" id="{381BBDD4-1315-9C40-B333-F5ED76D8504F}"/>
                  </a:ext>
                </a:extLst>
              </p:cNvPr>
              <p:cNvCxnSpPr/>
              <p:nvPr/>
            </p:nvCxnSpPr>
            <p:spPr bwMode="auto">
              <a:xfrm>
                <a:off x="3275359" y="2362200"/>
                <a:ext cx="1144241" cy="0"/>
              </a:xfrm>
              <a:prstGeom prst="line">
                <a:avLst/>
              </a:prstGeom>
              <a:solidFill>
                <a:schemeClr val="accent1"/>
              </a:solidFill>
              <a:ln w="57150" cap="flat" cmpd="sng" algn="ctr">
                <a:solidFill>
                  <a:srgbClr val="F75EB6"/>
                </a:solidFill>
                <a:prstDash val="solid"/>
                <a:round/>
                <a:headEnd type="none" w="med" len="med"/>
                <a:tailEnd type="none" w="med" len="med"/>
              </a:ln>
              <a:effectLst/>
            </p:spPr>
          </p:cxnSp>
        </p:grpSp>
        <p:sp>
          <p:nvSpPr>
            <p:cNvPr id="18448" name="Parallelogram 39">
              <a:extLst>
                <a:ext uri="{FF2B5EF4-FFF2-40B4-BE49-F238E27FC236}">
                  <a16:creationId xmlns:a16="http://schemas.microsoft.com/office/drawing/2014/main" id="{B635AC56-46A4-5249-819D-C2E6D56807FF}"/>
                </a:ext>
              </a:extLst>
            </p:cNvPr>
            <p:cNvSpPr>
              <a:spLocks noChangeArrowheads="1"/>
            </p:cNvSpPr>
            <p:nvPr/>
          </p:nvSpPr>
          <p:spPr bwMode="auto">
            <a:xfrm>
              <a:off x="6477000" y="2901009"/>
              <a:ext cx="1295400" cy="973985"/>
            </a:xfrm>
            <a:prstGeom prst="parallelogram">
              <a:avLst>
                <a:gd name="adj" fmla="val 24999"/>
              </a:avLst>
            </a:prstGeom>
            <a:solidFill>
              <a:srgbClr val="FFC000"/>
            </a:solidFill>
            <a:ln w="12700">
              <a:solidFill>
                <a:schemeClr val="tx1"/>
              </a:solidFill>
              <a:round/>
              <a:headEnd/>
              <a:tailEnd/>
            </a:ln>
          </p:spPr>
          <p:txBody>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endParaRPr lang="en-US" altLang="en-US"/>
            </a:p>
          </p:txBody>
        </p:sp>
        <p:sp>
          <p:nvSpPr>
            <p:cNvPr id="18449" name="TextBox 43">
              <a:extLst>
                <a:ext uri="{FF2B5EF4-FFF2-40B4-BE49-F238E27FC236}">
                  <a16:creationId xmlns:a16="http://schemas.microsoft.com/office/drawing/2014/main" id="{1EA5C69C-62D4-FD4E-ABA5-4180A9E2EC9B}"/>
                </a:ext>
              </a:extLst>
            </p:cNvPr>
            <p:cNvSpPr txBox="1">
              <a:spLocks noChangeArrowheads="1"/>
            </p:cNvSpPr>
            <p:nvPr/>
          </p:nvSpPr>
          <p:spPr bwMode="auto">
            <a:xfrm>
              <a:off x="6858000" y="3048000"/>
              <a:ext cx="514885" cy="83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sz="4800" b="1" dirty="0">
                  <a:latin typeface="+mn-lt"/>
                </a:rPr>
                <a:t>E</a:t>
              </a:r>
            </a:p>
          </p:txBody>
        </p:sp>
      </p:grpSp>
      <p:grpSp>
        <p:nvGrpSpPr>
          <p:cNvPr id="11" name="Group 50">
            <a:extLst>
              <a:ext uri="{FF2B5EF4-FFF2-40B4-BE49-F238E27FC236}">
                <a16:creationId xmlns:a16="http://schemas.microsoft.com/office/drawing/2014/main" id="{EAC9F4AC-4084-0B49-93B9-C7FAD7AF0301}"/>
              </a:ext>
            </a:extLst>
          </p:cNvPr>
          <p:cNvGrpSpPr>
            <a:grpSpLocks/>
          </p:cNvGrpSpPr>
          <p:nvPr/>
        </p:nvGrpSpPr>
        <p:grpSpPr bwMode="auto">
          <a:xfrm>
            <a:off x="4860471" y="2824844"/>
            <a:ext cx="1258888" cy="931863"/>
            <a:chOff x="1600200" y="1143000"/>
            <a:chExt cx="1258331" cy="932492"/>
          </a:xfrm>
        </p:grpSpPr>
        <p:sp>
          <p:nvSpPr>
            <p:cNvPr id="18445" name="TextBox 48">
              <a:extLst>
                <a:ext uri="{FF2B5EF4-FFF2-40B4-BE49-F238E27FC236}">
                  <a16:creationId xmlns:a16="http://schemas.microsoft.com/office/drawing/2014/main" id="{4A1A2673-F831-0F49-914D-A66FDA8FEE23}"/>
                </a:ext>
              </a:extLst>
            </p:cNvPr>
            <p:cNvSpPr txBox="1">
              <a:spLocks noChangeArrowheads="1"/>
            </p:cNvSpPr>
            <p:nvPr/>
          </p:nvSpPr>
          <p:spPr bwMode="auto">
            <a:xfrm>
              <a:off x="1600200" y="1143000"/>
              <a:ext cx="974516" cy="58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b="1" dirty="0">
                  <a:solidFill>
                    <a:srgbClr val="00B0F0"/>
                  </a:solidFill>
                  <a:latin typeface="+mn-lt"/>
                </a:rPr>
                <a:t>H</a:t>
              </a:r>
              <a:r>
                <a:rPr lang="en-US" altLang="en-US" b="1" baseline="-25000" dirty="0">
                  <a:solidFill>
                    <a:srgbClr val="00B0F0"/>
                  </a:solidFill>
                  <a:latin typeface="+mn-lt"/>
                </a:rPr>
                <a:t>2</a:t>
              </a:r>
              <a:r>
                <a:rPr lang="en-US" altLang="en-US" b="1" dirty="0">
                  <a:solidFill>
                    <a:srgbClr val="00B0F0"/>
                  </a:solidFill>
                  <a:latin typeface="+mn-lt"/>
                </a:rPr>
                <a:t>O</a:t>
              </a:r>
            </a:p>
          </p:txBody>
        </p:sp>
        <p:sp>
          <p:nvSpPr>
            <p:cNvPr id="50" name="Freeform 49">
              <a:extLst>
                <a:ext uri="{FF2B5EF4-FFF2-40B4-BE49-F238E27FC236}">
                  <a16:creationId xmlns:a16="http://schemas.microsoft.com/office/drawing/2014/main" id="{88D20EC6-B6D6-034F-B942-09810DA99783}"/>
                </a:ext>
              </a:extLst>
            </p:cNvPr>
            <p:cNvSpPr/>
            <p:nvPr/>
          </p:nvSpPr>
          <p:spPr bwMode="auto">
            <a:xfrm>
              <a:off x="2526890" y="1516315"/>
              <a:ext cx="331641" cy="559177"/>
            </a:xfrm>
            <a:custGeom>
              <a:avLst/>
              <a:gdLst>
                <a:gd name="connsiteX0" fmla="*/ 191175 w 332281"/>
                <a:gd name="connsiteY0" fmla="*/ 559836 h 559836"/>
                <a:gd name="connsiteX1" fmla="*/ 300419 w 332281"/>
                <a:gd name="connsiteY1" fmla="*/ 259436 h 559836"/>
                <a:gd name="connsiteX2" fmla="*/ 0 w 332281"/>
                <a:gd name="connsiteY2" fmla="*/ 0 h 559836"/>
              </a:gdLst>
              <a:ahLst/>
              <a:cxnLst>
                <a:cxn ang="0">
                  <a:pos x="connsiteX0" y="connsiteY0"/>
                </a:cxn>
                <a:cxn ang="0">
                  <a:pos x="connsiteX1" y="connsiteY1"/>
                </a:cxn>
                <a:cxn ang="0">
                  <a:pos x="connsiteX2" y="connsiteY2"/>
                </a:cxn>
              </a:cxnLst>
              <a:rect l="l" t="t" r="r" b="b"/>
              <a:pathLst>
                <a:path w="332281" h="559836">
                  <a:moveTo>
                    <a:pt x="191175" y="559836"/>
                  </a:moveTo>
                  <a:cubicBezTo>
                    <a:pt x="261728" y="456289"/>
                    <a:pt x="332281" y="352742"/>
                    <a:pt x="300419" y="259436"/>
                  </a:cubicBezTo>
                  <a:cubicBezTo>
                    <a:pt x="268557" y="166130"/>
                    <a:pt x="134278" y="83065"/>
                    <a:pt x="0" y="0"/>
                  </a:cubicBezTo>
                </a:path>
              </a:pathLst>
            </a:custGeom>
            <a:noFill/>
            <a:ln w="76200" cap="flat" cmpd="sng" algn="ctr">
              <a:solidFill>
                <a:srgbClr val="00B0F0"/>
              </a:solidFill>
              <a:prstDash val="solid"/>
              <a:round/>
              <a:headEnd type="none" w="med" len="med"/>
              <a:tailEnd type="triangle" w="med" len="med"/>
            </a:ln>
            <a:effectLst/>
          </p:spPr>
          <p:txBody>
            <a:bodyPr/>
            <a:lstStyle/>
            <a:p>
              <a:pPr>
                <a:defRPr/>
              </a:pPr>
              <a:endParaRPr lang="en-US" b="1" dirty="0">
                <a:ea typeface="Arial" pitchFamily="30" charset="0"/>
                <a:cs typeface="Arial" pitchFamily="30" charset="0"/>
              </a:endParaRPr>
            </a:p>
          </p:txBody>
        </p:sp>
      </p:grpSp>
      <p:grpSp>
        <p:nvGrpSpPr>
          <p:cNvPr id="12" name="Group 51">
            <a:extLst>
              <a:ext uri="{FF2B5EF4-FFF2-40B4-BE49-F238E27FC236}">
                <a16:creationId xmlns:a16="http://schemas.microsoft.com/office/drawing/2014/main" id="{574F5500-BD30-F34D-AA56-9BB3BF572EE7}"/>
              </a:ext>
            </a:extLst>
          </p:cNvPr>
          <p:cNvGrpSpPr>
            <a:grpSpLocks/>
          </p:cNvGrpSpPr>
          <p:nvPr/>
        </p:nvGrpSpPr>
        <p:grpSpPr bwMode="auto">
          <a:xfrm>
            <a:off x="6613071" y="2824844"/>
            <a:ext cx="1258888" cy="931863"/>
            <a:chOff x="1600200" y="1143000"/>
            <a:chExt cx="1258331" cy="932492"/>
          </a:xfrm>
        </p:grpSpPr>
        <p:sp>
          <p:nvSpPr>
            <p:cNvPr id="18443" name="TextBox 52">
              <a:extLst>
                <a:ext uri="{FF2B5EF4-FFF2-40B4-BE49-F238E27FC236}">
                  <a16:creationId xmlns:a16="http://schemas.microsoft.com/office/drawing/2014/main" id="{1F279F80-B94B-AD44-8F1E-73457EBC05A7}"/>
                </a:ext>
              </a:extLst>
            </p:cNvPr>
            <p:cNvSpPr txBox="1">
              <a:spLocks noChangeArrowheads="1"/>
            </p:cNvSpPr>
            <p:nvPr/>
          </p:nvSpPr>
          <p:spPr bwMode="auto">
            <a:xfrm>
              <a:off x="1600200" y="1143000"/>
              <a:ext cx="974516" cy="58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b="1" dirty="0">
                  <a:solidFill>
                    <a:srgbClr val="00B0F0"/>
                  </a:solidFill>
                  <a:latin typeface="+mn-lt"/>
                </a:rPr>
                <a:t>H</a:t>
              </a:r>
              <a:r>
                <a:rPr lang="en-US" altLang="en-US" b="1" baseline="-25000" dirty="0">
                  <a:solidFill>
                    <a:srgbClr val="00B0F0"/>
                  </a:solidFill>
                  <a:latin typeface="+mn-lt"/>
                </a:rPr>
                <a:t>2</a:t>
              </a:r>
              <a:r>
                <a:rPr lang="en-US" altLang="en-US" b="1" dirty="0">
                  <a:solidFill>
                    <a:srgbClr val="00B0F0"/>
                  </a:solidFill>
                  <a:latin typeface="+mn-lt"/>
                </a:rPr>
                <a:t>O</a:t>
              </a:r>
            </a:p>
          </p:txBody>
        </p:sp>
        <p:sp>
          <p:nvSpPr>
            <p:cNvPr id="54" name="Freeform 53">
              <a:extLst>
                <a:ext uri="{FF2B5EF4-FFF2-40B4-BE49-F238E27FC236}">
                  <a16:creationId xmlns:a16="http://schemas.microsoft.com/office/drawing/2014/main" id="{AB18CD24-84AD-1C4C-A96A-6BB1807C5646}"/>
                </a:ext>
              </a:extLst>
            </p:cNvPr>
            <p:cNvSpPr/>
            <p:nvPr/>
          </p:nvSpPr>
          <p:spPr bwMode="auto">
            <a:xfrm>
              <a:off x="2526890" y="1516315"/>
              <a:ext cx="331641" cy="559177"/>
            </a:xfrm>
            <a:custGeom>
              <a:avLst/>
              <a:gdLst>
                <a:gd name="connsiteX0" fmla="*/ 191175 w 332281"/>
                <a:gd name="connsiteY0" fmla="*/ 559836 h 559836"/>
                <a:gd name="connsiteX1" fmla="*/ 300419 w 332281"/>
                <a:gd name="connsiteY1" fmla="*/ 259436 h 559836"/>
                <a:gd name="connsiteX2" fmla="*/ 0 w 332281"/>
                <a:gd name="connsiteY2" fmla="*/ 0 h 559836"/>
              </a:gdLst>
              <a:ahLst/>
              <a:cxnLst>
                <a:cxn ang="0">
                  <a:pos x="connsiteX0" y="connsiteY0"/>
                </a:cxn>
                <a:cxn ang="0">
                  <a:pos x="connsiteX1" y="connsiteY1"/>
                </a:cxn>
                <a:cxn ang="0">
                  <a:pos x="connsiteX2" y="connsiteY2"/>
                </a:cxn>
              </a:cxnLst>
              <a:rect l="l" t="t" r="r" b="b"/>
              <a:pathLst>
                <a:path w="332281" h="559836">
                  <a:moveTo>
                    <a:pt x="191175" y="559836"/>
                  </a:moveTo>
                  <a:cubicBezTo>
                    <a:pt x="261728" y="456289"/>
                    <a:pt x="332281" y="352742"/>
                    <a:pt x="300419" y="259436"/>
                  </a:cubicBezTo>
                  <a:cubicBezTo>
                    <a:pt x="268557" y="166130"/>
                    <a:pt x="134278" y="83065"/>
                    <a:pt x="0" y="0"/>
                  </a:cubicBezTo>
                </a:path>
              </a:pathLst>
            </a:custGeom>
            <a:noFill/>
            <a:ln w="76200" cap="flat" cmpd="sng" algn="ctr">
              <a:solidFill>
                <a:srgbClr val="00B0F0"/>
              </a:solidFill>
              <a:prstDash val="solid"/>
              <a:round/>
              <a:headEnd type="none" w="med" len="med"/>
              <a:tailEnd type="triangle" w="med" len="med"/>
            </a:ln>
            <a:effectLst/>
          </p:spPr>
          <p:txBody>
            <a:bodyPr/>
            <a:lstStyle/>
            <a:p>
              <a:pPr>
                <a:defRPr/>
              </a:pPr>
              <a:endParaRPr lang="en-US" b="1">
                <a:ea typeface="Arial" pitchFamily="30" charset="0"/>
                <a:cs typeface="Arial" pitchFamily="30" charset="0"/>
              </a:endParaRPr>
            </a:p>
          </p:txBody>
        </p:sp>
      </p:grpSp>
      <p:grpSp>
        <p:nvGrpSpPr>
          <p:cNvPr id="13" name="Group 54">
            <a:extLst>
              <a:ext uri="{FF2B5EF4-FFF2-40B4-BE49-F238E27FC236}">
                <a16:creationId xmlns:a16="http://schemas.microsoft.com/office/drawing/2014/main" id="{A0DA107D-2597-5A42-A302-ED5511C5D20E}"/>
              </a:ext>
            </a:extLst>
          </p:cNvPr>
          <p:cNvGrpSpPr>
            <a:grpSpLocks/>
          </p:cNvGrpSpPr>
          <p:nvPr/>
        </p:nvGrpSpPr>
        <p:grpSpPr bwMode="auto">
          <a:xfrm>
            <a:off x="3107871" y="2824844"/>
            <a:ext cx="1258888" cy="931863"/>
            <a:chOff x="1600200" y="1143000"/>
            <a:chExt cx="1258331" cy="932492"/>
          </a:xfrm>
        </p:grpSpPr>
        <p:sp>
          <p:nvSpPr>
            <p:cNvPr id="18441" name="TextBox 55">
              <a:extLst>
                <a:ext uri="{FF2B5EF4-FFF2-40B4-BE49-F238E27FC236}">
                  <a16:creationId xmlns:a16="http://schemas.microsoft.com/office/drawing/2014/main" id="{37F15E33-49BD-D843-A1D8-24A71F965B96}"/>
                </a:ext>
              </a:extLst>
            </p:cNvPr>
            <p:cNvSpPr txBox="1">
              <a:spLocks noChangeArrowheads="1"/>
            </p:cNvSpPr>
            <p:nvPr/>
          </p:nvSpPr>
          <p:spPr bwMode="auto">
            <a:xfrm>
              <a:off x="1600200" y="1143000"/>
              <a:ext cx="974516" cy="58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b="1" dirty="0">
                  <a:solidFill>
                    <a:srgbClr val="00B0F0"/>
                  </a:solidFill>
                  <a:latin typeface="+mn-lt"/>
                </a:rPr>
                <a:t>H</a:t>
              </a:r>
              <a:r>
                <a:rPr lang="en-US" altLang="en-US" b="1" baseline="-25000" dirty="0">
                  <a:solidFill>
                    <a:srgbClr val="00B0F0"/>
                  </a:solidFill>
                  <a:latin typeface="+mn-lt"/>
                </a:rPr>
                <a:t>2</a:t>
              </a:r>
              <a:r>
                <a:rPr lang="en-US" altLang="en-US" b="1" dirty="0">
                  <a:solidFill>
                    <a:srgbClr val="00B0F0"/>
                  </a:solidFill>
                  <a:latin typeface="+mn-lt"/>
                </a:rPr>
                <a:t>O</a:t>
              </a:r>
            </a:p>
          </p:txBody>
        </p:sp>
        <p:sp>
          <p:nvSpPr>
            <p:cNvPr id="57" name="Freeform 56">
              <a:extLst>
                <a:ext uri="{FF2B5EF4-FFF2-40B4-BE49-F238E27FC236}">
                  <a16:creationId xmlns:a16="http://schemas.microsoft.com/office/drawing/2014/main" id="{5A6816C1-8288-BB43-BBDA-FDC31ED0B8B0}"/>
                </a:ext>
              </a:extLst>
            </p:cNvPr>
            <p:cNvSpPr/>
            <p:nvPr/>
          </p:nvSpPr>
          <p:spPr bwMode="auto">
            <a:xfrm>
              <a:off x="2526890" y="1516315"/>
              <a:ext cx="331641" cy="559177"/>
            </a:xfrm>
            <a:custGeom>
              <a:avLst/>
              <a:gdLst>
                <a:gd name="connsiteX0" fmla="*/ 191175 w 332281"/>
                <a:gd name="connsiteY0" fmla="*/ 559836 h 559836"/>
                <a:gd name="connsiteX1" fmla="*/ 300419 w 332281"/>
                <a:gd name="connsiteY1" fmla="*/ 259436 h 559836"/>
                <a:gd name="connsiteX2" fmla="*/ 0 w 332281"/>
                <a:gd name="connsiteY2" fmla="*/ 0 h 559836"/>
              </a:gdLst>
              <a:ahLst/>
              <a:cxnLst>
                <a:cxn ang="0">
                  <a:pos x="connsiteX0" y="connsiteY0"/>
                </a:cxn>
                <a:cxn ang="0">
                  <a:pos x="connsiteX1" y="connsiteY1"/>
                </a:cxn>
                <a:cxn ang="0">
                  <a:pos x="connsiteX2" y="connsiteY2"/>
                </a:cxn>
              </a:cxnLst>
              <a:rect l="l" t="t" r="r" b="b"/>
              <a:pathLst>
                <a:path w="332281" h="559836">
                  <a:moveTo>
                    <a:pt x="191175" y="559836"/>
                  </a:moveTo>
                  <a:cubicBezTo>
                    <a:pt x="261728" y="456289"/>
                    <a:pt x="332281" y="352742"/>
                    <a:pt x="300419" y="259436"/>
                  </a:cubicBezTo>
                  <a:cubicBezTo>
                    <a:pt x="268557" y="166130"/>
                    <a:pt x="134278" y="83065"/>
                    <a:pt x="0" y="0"/>
                  </a:cubicBezTo>
                </a:path>
              </a:pathLst>
            </a:custGeom>
            <a:noFill/>
            <a:ln w="76200" cap="flat" cmpd="sng" algn="ctr">
              <a:solidFill>
                <a:srgbClr val="00B0F0"/>
              </a:solidFill>
              <a:prstDash val="solid"/>
              <a:round/>
              <a:headEnd type="none" w="med" len="med"/>
              <a:tailEnd type="triangle" w="med" len="med"/>
            </a:ln>
            <a:effectLst/>
          </p:spPr>
          <p:txBody>
            <a:bodyPr/>
            <a:lstStyle/>
            <a:p>
              <a:pPr>
                <a:defRPr/>
              </a:pPr>
              <a:endParaRPr lang="en-US" b="1">
                <a:ea typeface="Arial" pitchFamily="30" charset="0"/>
                <a:cs typeface="Arial" pitchFamily="30" charset="0"/>
              </a:endParaRPr>
            </a:p>
          </p:txBody>
        </p:sp>
      </p:grpSp>
    </p:spTree>
    <p:extLst>
      <p:ext uri="{BB962C8B-B14F-4D97-AF65-F5344CB8AC3E}">
        <p14:creationId xmlns:p14="http://schemas.microsoft.com/office/powerpoint/2010/main" val="2315431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1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slide(fromBottom)">
                                      <p:cBhvr>
                                        <p:cTn id="18" dur="500"/>
                                        <p:tgtEl>
                                          <p:spTgt spid="1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accel="50000" decel="5000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12" presetClass="entr" presetSubtype="4"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500"/>
                                        <p:tgtEl>
                                          <p:spTgt spid="1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accel="50000" decel="5000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12" presetClass="entr" presetSubtype="4"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slide(fromBottom)">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a:extLst>
              <a:ext uri="{FF2B5EF4-FFF2-40B4-BE49-F238E27FC236}">
                <a16:creationId xmlns:a16="http://schemas.microsoft.com/office/drawing/2014/main" id="{66919AFF-E863-9749-B71D-21EE89E6B8C9}"/>
              </a:ext>
            </a:extLst>
          </p:cNvPr>
          <p:cNvSpPr txBox="1">
            <a:spLocks noChangeArrowheads="1"/>
          </p:cNvSpPr>
          <p:nvPr/>
        </p:nvSpPr>
        <p:spPr bwMode="auto">
          <a:xfrm>
            <a:off x="0" y="482600"/>
            <a:ext cx="12192000" cy="548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FF"/>
              </a:buClr>
              <a:buSzPct val="110000"/>
              <a:buFont typeface="Wingdings" pitchFamily="2" charset="2"/>
              <a:buChar char="§"/>
              <a:defRPr sz="2400">
                <a:solidFill>
                  <a:schemeClr val="tx1"/>
                </a:solidFill>
                <a:latin typeface="Times New Roman" pitchFamily="2" charset="0"/>
                <a:ea typeface="ＭＳ Ｐゴシック" panose="020B0600070205080204" pitchFamily="34" charset="-128"/>
              </a:defRPr>
            </a:lvl1pPr>
            <a:lvl2pPr marL="742950" indent="-285750">
              <a:spcBef>
                <a:spcPct val="20000"/>
              </a:spcBef>
              <a:buClr>
                <a:srgbClr val="99CCFF"/>
              </a:buClr>
              <a:buSzPct val="100000"/>
              <a:buFont typeface="Wingdings" pitchFamily="2" charset="2"/>
              <a:buChar char="§"/>
              <a:defRPr sz="2100">
                <a:solidFill>
                  <a:schemeClr val="tx1"/>
                </a:solidFill>
                <a:latin typeface="Times New Roman" pitchFamily="2" charset="0"/>
                <a:ea typeface="ＭＳ Ｐゴシック" panose="020B0600070205080204" pitchFamily="34" charset="-128"/>
              </a:defRPr>
            </a:lvl2pPr>
            <a:lvl3pPr marL="1143000" indent="-228600">
              <a:spcBef>
                <a:spcPct val="20000"/>
              </a:spcBef>
              <a:buClr>
                <a:srgbClr val="CCCCFF"/>
              </a:buClr>
              <a:buChar char="•"/>
              <a:defRPr>
                <a:solidFill>
                  <a:schemeClr val="tx1"/>
                </a:solidFill>
                <a:latin typeface="Times New Roman" pitchFamily="2" charset="0"/>
                <a:ea typeface="ＭＳ Ｐゴシック" panose="020B0600070205080204" pitchFamily="34" charset="-128"/>
              </a:defRPr>
            </a:lvl3pPr>
            <a:lvl4pPr marL="1600200" indent="-228600">
              <a:spcBef>
                <a:spcPct val="20000"/>
              </a:spcBef>
              <a:buClr>
                <a:schemeClr val="tx1"/>
              </a:buClr>
              <a:buSzPct val="100000"/>
              <a:buChar char="•"/>
              <a:defRPr sz="1500">
                <a:solidFill>
                  <a:schemeClr val="tx1"/>
                </a:solidFill>
                <a:latin typeface="Times New Roman" pitchFamily="2" charset="0"/>
                <a:ea typeface="ＭＳ Ｐゴシック" panose="020B0600070205080204" pitchFamily="34" charset="-128"/>
              </a:defRPr>
            </a:lvl4pPr>
            <a:lvl5pPr marL="2057400" indent="-228600">
              <a:spcBef>
                <a:spcPct val="20000"/>
              </a:spcBef>
              <a:buClr>
                <a:schemeClr val="tx1"/>
              </a:buClr>
              <a:buSzPct val="100000"/>
              <a:buChar char="–"/>
              <a:defRPr sz="15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15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15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15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1500">
                <a:solidFill>
                  <a:schemeClr val="tx1"/>
                </a:solidFill>
                <a:latin typeface="Times New Roman" pitchFamily="2" charset="0"/>
                <a:ea typeface="ＭＳ Ｐゴシック" panose="020B0600070205080204" pitchFamily="34" charset="-128"/>
              </a:defRPr>
            </a:lvl9pPr>
          </a:lstStyle>
          <a:p>
            <a:pPr algn="ctr">
              <a:spcBef>
                <a:spcPct val="0"/>
              </a:spcBef>
              <a:buClrTx/>
              <a:buSzTx/>
              <a:buFontTx/>
              <a:buNone/>
            </a:pPr>
            <a:r>
              <a:rPr lang="en-US" altLang="en-US" sz="18400" dirty="0" err="1">
                <a:latin typeface="Times" pitchFamily="2" charset="0"/>
              </a:rPr>
              <a:t>grisda.org</a:t>
            </a:r>
            <a:endParaRPr lang="en-US" altLang="en-US" sz="18400" dirty="0">
              <a:latin typeface="Times" pitchFamily="2" charset="0"/>
            </a:endParaRPr>
          </a:p>
          <a:p>
            <a:pPr algn="ctr">
              <a:buNone/>
            </a:pPr>
            <a:endParaRPr lang="en-US" sz="4267" dirty="0"/>
          </a:p>
          <a:p>
            <a:pPr algn="ctr">
              <a:buNone/>
            </a:pPr>
            <a:r>
              <a:rPr lang="en-US" sz="3733" dirty="0"/>
              <a:t>Follow us on Facebook:</a:t>
            </a:r>
          </a:p>
          <a:p>
            <a:pPr algn="ctr">
              <a:buNone/>
            </a:pPr>
            <a:r>
              <a:rPr lang="en-US" sz="5867" dirty="0"/>
              <a:t>Geoscience Research Institute</a:t>
            </a:r>
          </a:p>
        </p:txBody>
      </p:sp>
    </p:spTree>
    <p:extLst>
      <p:ext uri="{BB962C8B-B14F-4D97-AF65-F5344CB8AC3E}">
        <p14:creationId xmlns:p14="http://schemas.microsoft.com/office/powerpoint/2010/main" val="481240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E19B-ADE1-B046-A24A-D97DBA1F1A62}"/>
              </a:ext>
            </a:extLst>
          </p:cNvPr>
          <p:cNvSpPr>
            <a:spLocks noGrp="1"/>
          </p:cNvSpPr>
          <p:nvPr>
            <p:ph type="title"/>
          </p:nvPr>
        </p:nvSpPr>
        <p:spPr/>
        <p:txBody>
          <a:bodyPr>
            <a:normAutofit/>
          </a:bodyPr>
          <a:lstStyle/>
          <a:p>
            <a:r>
              <a:rPr lang="en-US" altLang="en-US" sz="4800" b="1" dirty="0">
                <a:ea typeface="ＭＳ Ｐゴシック" panose="020B0600070205080204" pitchFamily="34" charset="-128"/>
              </a:rPr>
              <a:t>Unmaking Proteins</a:t>
            </a:r>
          </a:p>
        </p:txBody>
      </p:sp>
      <p:grpSp>
        <p:nvGrpSpPr>
          <p:cNvPr id="11" name="Group 50">
            <a:extLst>
              <a:ext uri="{FF2B5EF4-FFF2-40B4-BE49-F238E27FC236}">
                <a16:creationId xmlns:a16="http://schemas.microsoft.com/office/drawing/2014/main" id="{45A2B384-039C-F248-9751-2D3BE0A82980}"/>
              </a:ext>
            </a:extLst>
          </p:cNvPr>
          <p:cNvGrpSpPr>
            <a:grpSpLocks/>
          </p:cNvGrpSpPr>
          <p:nvPr/>
        </p:nvGrpSpPr>
        <p:grpSpPr bwMode="auto">
          <a:xfrm>
            <a:off x="4876800" y="2726875"/>
            <a:ext cx="1258888" cy="931863"/>
            <a:chOff x="1600200" y="1143000"/>
            <a:chExt cx="1258331" cy="932492"/>
          </a:xfrm>
        </p:grpSpPr>
        <p:sp>
          <p:nvSpPr>
            <p:cNvPr id="19469" name="TextBox 48">
              <a:extLst>
                <a:ext uri="{FF2B5EF4-FFF2-40B4-BE49-F238E27FC236}">
                  <a16:creationId xmlns:a16="http://schemas.microsoft.com/office/drawing/2014/main" id="{CFF3CEB3-74F1-4F47-9621-F3AD4E75D7E7}"/>
                </a:ext>
              </a:extLst>
            </p:cNvPr>
            <p:cNvSpPr txBox="1">
              <a:spLocks noChangeArrowheads="1"/>
            </p:cNvSpPr>
            <p:nvPr/>
          </p:nvSpPr>
          <p:spPr bwMode="auto">
            <a:xfrm>
              <a:off x="1600200" y="1143000"/>
              <a:ext cx="974516" cy="58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b="1" dirty="0">
                  <a:solidFill>
                    <a:srgbClr val="00B0F0"/>
                  </a:solidFill>
                  <a:latin typeface="+mn-lt"/>
                </a:rPr>
                <a:t>H</a:t>
              </a:r>
              <a:r>
                <a:rPr lang="en-US" altLang="en-US" b="1" baseline="-25000" dirty="0">
                  <a:solidFill>
                    <a:srgbClr val="00B0F0"/>
                  </a:solidFill>
                  <a:latin typeface="+mn-lt"/>
                </a:rPr>
                <a:t>2</a:t>
              </a:r>
              <a:r>
                <a:rPr lang="en-US" altLang="en-US" b="1" dirty="0">
                  <a:solidFill>
                    <a:srgbClr val="00B0F0"/>
                  </a:solidFill>
                  <a:latin typeface="+mn-lt"/>
                </a:rPr>
                <a:t>O</a:t>
              </a:r>
            </a:p>
          </p:txBody>
        </p:sp>
        <p:sp>
          <p:nvSpPr>
            <p:cNvPr id="50" name="Freeform 49">
              <a:extLst>
                <a:ext uri="{FF2B5EF4-FFF2-40B4-BE49-F238E27FC236}">
                  <a16:creationId xmlns:a16="http://schemas.microsoft.com/office/drawing/2014/main" id="{FAA90922-F37B-1745-A9A6-2FE108F4DC39}"/>
                </a:ext>
              </a:extLst>
            </p:cNvPr>
            <p:cNvSpPr/>
            <p:nvPr/>
          </p:nvSpPr>
          <p:spPr bwMode="auto">
            <a:xfrm>
              <a:off x="2526890" y="1516315"/>
              <a:ext cx="331641" cy="559177"/>
            </a:xfrm>
            <a:custGeom>
              <a:avLst/>
              <a:gdLst>
                <a:gd name="connsiteX0" fmla="*/ 191175 w 332281"/>
                <a:gd name="connsiteY0" fmla="*/ 559836 h 559836"/>
                <a:gd name="connsiteX1" fmla="*/ 300419 w 332281"/>
                <a:gd name="connsiteY1" fmla="*/ 259436 h 559836"/>
                <a:gd name="connsiteX2" fmla="*/ 0 w 332281"/>
                <a:gd name="connsiteY2" fmla="*/ 0 h 559836"/>
              </a:gdLst>
              <a:ahLst/>
              <a:cxnLst>
                <a:cxn ang="0">
                  <a:pos x="connsiteX0" y="connsiteY0"/>
                </a:cxn>
                <a:cxn ang="0">
                  <a:pos x="connsiteX1" y="connsiteY1"/>
                </a:cxn>
                <a:cxn ang="0">
                  <a:pos x="connsiteX2" y="connsiteY2"/>
                </a:cxn>
              </a:cxnLst>
              <a:rect l="l" t="t" r="r" b="b"/>
              <a:pathLst>
                <a:path w="332281" h="559836">
                  <a:moveTo>
                    <a:pt x="191175" y="559836"/>
                  </a:moveTo>
                  <a:cubicBezTo>
                    <a:pt x="261728" y="456289"/>
                    <a:pt x="332281" y="352742"/>
                    <a:pt x="300419" y="259436"/>
                  </a:cubicBezTo>
                  <a:cubicBezTo>
                    <a:pt x="268557" y="166130"/>
                    <a:pt x="134278" y="83065"/>
                    <a:pt x="0" y="0"/>
                  </a:cubicBezTo>
                </a:path>
              </a:pathLst>
            </a:custGeom>
            <a:noFill/>
            <a:ln w="76200" cap="flat" cmpd="sng" algn="ctr">
              <a:solidFill>
                <a:srgbClr val="00B0F0"/>
              </a:solidFill>
              <a:prstDash val="solid"/>
              <a:round/>
              <a:headEnd type="triangle" w="med" len="med"/>
              <a:tailEnd type="none" w="med" len="med"/>
            </a:ln>
            <a:effectLst/>
          </p:spPr>
          <p:txBody>
            <a:bodyPr/>
            <a:lstStyle/>
            <a:p>
              <a:pPr>
                <a:defRPr/>
              </a:pPr>
              <a:endParaRPr lang="en-US" b="1">
                <a:ea typeface="Arial" pitchFamily="30" charset="0"/>
                <a:cs typeface="Arial" pitchFamily="30" charset="0"/>
              </a:endParaRPr>
            </a:p>
          </p:txBody>
        </p:sp>
      </p:grpSp>
      <p:grpSp>
        <p:nvGrpSpPr>
          <p:cNvPr id="12" name="Group 51">
            <a:extLst>
              <a:ext uri="{FF2B5EF4-FFF2-40B4-BE49-F238E27FC236}">
                <a16:creationId xmlns:a16="http://schemas.microsoft.com/office/drawing/2014/main" id="{D45B1B4F-2431-8B48-945F-1298A4F68E34}"/>
              </a:ext>
            </a:extLst>
          </p:cNvPr>
          <p:cNvGrpSpPr>
            <a:grpSpLocks/>
          </p:cNvGrpSpPr>
          <p:nvPr/>
        </p:nvGrpSpPr>
        <p:grpSpPr bwMode="auto">
          <a:xfrm>
            <a:off x="6629400" y="2726875"/>
            <a:ext cx="1258888" cy="931863"/>
            <a:chOff x="1600200" y="1143000"/>
            <a:chExt cx="1258331" cy="932492"/>
          </a:xfrm>
        </p:grpSpPr>
        <p:sp>
          <p:nvSpPr>
            <p:cNvPr id="19467" name="TextBox 52">
              <a:extLst>
                <a:ext uri="{FF2B5EF4-FFF2-40B4-BE49-F238E27FC236}">
                  <a16:creationId xmlns:a16="http://schemas.microsoft.com/office/drawing/2014/main" id="{CC0A642B-A055-4144-AA8F-6400902DA71F}"/>
                </a:ext>
              </a:extLst>
            </p:cNvPr>
            <p:cNvSpPr txBox="1">
              <a:spLocks noChangeArrowheads="1"/>
            </p:cNvSpPr>
            <p:nvPr/>
          </p:nvSpPr>
          <p:spPr bwMode="auto">
            <a:xfrm>
              <a:off x="1600200" y="1143000"/>
              <a:ext cx="974516" cy="58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b="1" dirty="0">
                  <a:solidFill>
                    <a:srgbClr val="00B0F0"/>
                  </a:solidFill>
                  <a:latin typeface="+mn-lt"/>
                </a:rPr>
                <a:t>H</a:t>
              </a:r>
              <a:r>
                <a:rPr lang="en-US" altLang="en-US" b="1" baseline="-25000" dirty="0">
                  <a:solidFill>
                    <a:srgbClr val="00B0F0"/>
                  </a:solidFill>
                  <a:latin typeface="+mn-lt"/>
                </a:rPr>
                <a:t>2</a:t>
              </a:r>
              <a:r>
                <a:rPr lang="en-US" altLang="en-US" b="1" dirty="0">
                  <a:solidFill>
                    <a:srgbClr val="00B0F0"/>
                  </a:solidFill>
                  <a:latin typeface="+mn-lt"/>
                </a:rPr>
                <a:t>O</a:t>
              </a:r>
            </a:p>
          </p:txBody>
        </p:sp>
        <p:sp>
          <p:nvSpPr>
            <p:cNvPr id="54" name="Freeform 53">
              <a:extLst>
                <a:ext uri="{FF2B5EF4-FFF2-40B4-BE49-F238E27FC236}">
                  <a16:creationId xmlns:a16="http://schemas.microsoft.com/office/drawing/2014/main" id="{DE99645E-08A0-2445-B28A-9EFE5D112402}"/>
                </a:ext>
              </a:extLst>
            </p:cNvPr>
            <p:cNvSpPr/>
            <p:nvPr/>
          </p:nvSpPr>
          <p:spPr bwMode="auto">
            <a:xfrm>
              <a:off x="2526890" y="1516315"/>
              <a:ext cx="331641" cy="559177"/>
            </a:xfrm>
            <a:custGeom>
              <a:avLst/>
              <a:gdLst>
                <a:gd name="connsiteX0" fmla="*/ 191175 w 332281"/>
                <a:gd name="connsiteY0" fmla="*/ 559836 h 559836"/>
                <a:gd name="connsiteX1" fmla="*/ 300419 w 332281"/>
                <a:gd name="connsiteY1" fmla="*/ 259436 h 559836"/>
                <a:gd name="connsiteX2" fmla="*/ 0 w 332281"/>
                <a:gd name="connsiteY2" fmla="*/ 0 h 559836"/>
              </a:gdLst>
              <a:ahLst/>
              <a:cxnLst>
                <a:cxn ang="0">
                  <a:pos x="connsiteX0" y="connsiteY0"/>
                </a:cxn>
                <a:cxn ang="0">
                  <a:pos x="connsiteX1" y="connsiteY1"/>
                </a:cxn>
                <a:cxn ang="0">
                  <a:pos x="connsiteX2" y="connsiteY2"/>
                </a:cxn>
              </a:cxnLst>
              <a:rect l="l" t="t" r="r" b="b"/>
              <a:pathLst>
                <a:path w="332281" h="559836">
                  <a:moveTo>
                    <a:pt x="191175" y="559836"/>
                  </a:moveTo>
                  <a:cubicBezTo>
                    <a:pt x="261728" y="456289"/>
                    <a:pt x="332281" y="352742"/>
                    <a:pt x="300419" y="259436"/>
                  </a:cubicBezTo>
                  <a:cubicBezTo>
                    <a:pt x="268557" y="166130"/>
                    <a:pt x="134278" y="83065"/>
                    <a:pt x="0" y="0"/>
                  </a:cubicBezTo>
                </a:path>
              </a:pathLst>
            </a:custGeom>
            <a:noFill/>
            <a:ln w="76200" cap="flat" cmpd="sng" algn="ctr">
              <a:solidFill>
                <a:srgbClr val="00B0F0"/>
              </a:solidFill>
              <a:prstDash val="solid"/>
              <a:round/>
              <a:headEnd type="triangle" w="med" len="med"/>
              <a:tailEnd type="none" w="med" len="med"/>
            </a:ln>
            <a:effectLst/>
          </p:spPr>
          <p:txBody>
            <a:bodyPr/>
            <a:lstStyle/>
            <a:p>
              <a:pPr>
                <a:defRPr/>
              </a:pPr>
              <a:endParaRPr lang="en-US" b="1">
                <a:ea typeface="Arial" pitchFamily="30" charset="0"/>
                <a:cs typeface="Arial" pitchFamily="30" charset="0"/>
              </a:endParaRPr>
            </a:p>
          </p:txBody>
        </p:sp>
      </p:grpSp>
      <p:grpSp>
        <p:nvGrpSpPr>
          <p:cNvPr id="13" name="Group 54">
            <a:extLst>
              <a:ext uri="{FF2B5EF4-FFF2-40B4-BE49-F238E27FC236}">
                <a16:creationId xmlns:a16="http://schemas.microsoft.com/office/drawing/2014/main" id="{9959EE2A-C2C9-B442-8601-59219848D355}"/>
              </a:ext>
            </a:extLst>
          </p:cNvPr>
          <p:cNvGrpSpPr>
            <a:grpSpLocks/>
          </p:cNvGrpSpPr>
          <p:nvPr/>
        </p:nvGrpSpPr>
        <p:grpSpPr bwMode="auto">
          <a:xfrm>
            <a:off x="3124200" y="2726875"/>
            <a:ext cx="1258888" cy="931863"/>
            <a:chOff x="1600200" y="1143000"/>
            <a:chExt cx="1258331" cy="932492"/>
          </a:xfrm>
        </p:grpSpPr>
        <p:sp>
          <p:nvSpPr>
            <p:cNvPr id="19465" name="TextBox 55">
              <a:extLst>
                <a:ext uri="{FF2B5EF4-FFF2-40B4-BE49-F238E27FC236}">
                  <a16:creationId xmlns:a16="http://schemas.microsoft.com/office/drawing/2014/main" id="{B1A0287B-40B6-4E47-89DE-CA625896A288}"/>
                </a:ext>
              </a:extLst>
            </p:cNvPr>
            <p:cNvSpPr txBox="1">
              <a:spLocks noChangeArrowheads="1"/>
            </p:cNvSpPr>
            <p:nvPr/>
          </p:nvSpPr>
          <p:spPr bwMode="auto">
            <a:xfrm>
              <a:off x="1600200" y="1143000"/>
              <a:ext cx="974516" cy="58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b="1" dirty="0">
                  <a:solidFill>
                    <a:srgbClr val="00B0F0"/>
                  </a:solidFill>
                  <a:latin typeface="+mn-lt"/>
                </a:rPr>
                <a:t>H</a:t>
              </a:r>
              <a:r>
                <a:rPr lang="en-US" altLang="en-US" b="1" baseline="-25000" dirty="0">
                  <a:solidFill>
                    <a:srgbClr val="00B0F0"/>
                  </a:solidFill>
                  <a:latin typeface="+mn-lt"/>
                </a:rPr>
                <a:t>2</a:t>
              </a:r>
              <a:r>
                <a:rPr lang="en-US" altLang="en-US" b="1" dirty="0">
                  <a:solidFill>
                    <a:srgbClr val="00B0F0"/>
                  </a:solidFill>
                  <a:latin typeface="+mn-lt"/>
                </a:rPr>
                <a:t>O</a:t>
              </a:r>
            </a:p>
          </p:txBody>
        </p:sp>
        <p:sp>
          <p:nvSpPr>
            <p:cNvPr id="57" name="Freeform 56">
              <a:extLst>
                <a:ext uri="{FF2B5EF4-FFF2-40B4-BE49-F238E27FC236}">
                  <a16:creationId xmlns:a16="http://schemas.microsoft.com/office/drawing/2014/main" id="{740FB1DA-A6F2-0B4E-BCCC-272D0EA0D714}"/>
                </a:ext>
              </a:extLst>
            </p:cNvPr>
            <p:cNvSpPr/>
            <p:nvPr/>
          </p:nvSpPr>
          <p:spPr bwMode="auto">
            <a:xfrm>
              <a:off x="2526890" y="1516315"/>
              <a:ext cx="331641" cy="559177"/>
            </a:xfrm>
            <a:custGeom>
              <a:avLst/>
              <a:gdLst>
                <a:gd name="connsiteX0" fmla="*/ 191175 w 332281"/>
                <a:gd name="connsiteY0" fmla="*/ 559836 h 559836"/>
                <a:gd name="connsiteX1" fmla="*/ 300419 w 332281"/>
                <a:gd name="connsiteY1" fmla="*/ 259436 h 559836"/>
                <a:gd name="connsiteX2" fmla="*/ 0 w 332281"/>
                <a:gd name="connsiteY2" fmla="*/ 0 h 559836"/>
              </a:gdLst>
              <a:ahLst/>
              <a:cxnLst>
                <a:cxn ang="0">
                  <a:pos x="connsiteX0" y="connsiteY0"/>
                </a:cxn>
                <a:cxn ang="0">
                  <a:pos x="connsiteX1" y="connsiteY1"/>
                </a:cxn>
                <a:cxn ang="0">
                  <a:pos x="connsiteX2" y="connsiteY2"/>
                </a:cxn>
              </a:cxnLst>
              <a:rect l="l" t="t" r="r" b="b"/>
              <a:pathLst>
                <a:path w="332281" h="559836">
                  <a:moveTo>
                    <a:pt x="191175" y="559836"/>
                  </a:moveTo>
                  <a:cubicBezTo>
                    <a:pt x="261728" y="456289"/>
                    <a:pt x="332281" y="352742"/>
                    <a:pt x="300419" y="259436"/>
                  </a:cubicBezTo>
                  <a:cubicBezTo>
                    <a:pt x="268557" y="166130"/>
                    <a:pt x="134278" y="83065"/>
                    <a:pt x="0" y="0"/>
                  </a:cubicBezTo>
                </a:path>
              </a:pathLst>
            </a:custGeom>
            <a:noFill/>
            <a:ln w="76200" cap="flat" cmpd="sng" algn="ctr">
              <a:solidFill>
                <a:srgbClr val="00B0F0"/>
              </a:solidFill>
              <a:prstDash val="solid"/>
              <a:round/>
              <a:headEnd type="triangle" w="med" len="med"/>
              <a:tailEnd type="none" w="med" len="med"/>
            </a:ln>
            <a:effectLst/>
          </p:spPr>
          <p:txBody>
            <a:bodyPr/>
            <a:lstStyle/>
            <a:p>
              <a:pPr>
                <a:defRPr/>
              </a:pPr>
              <a:endParaRPr lang="en-US" b="1">
                <a:ea typeface="Arial" pitchFamily="30" charset="0"/>
                <a:cs typeface="Arial" pitchFamily="30" charset="0"/>
              </a:endParaRPr>
            </a:p>
          </p:txBody>
        </p:sp>
      </p:grpSp>
      <p:grpSp>
        <p:nvGrpSpPr>
          <p:cNvPr id="48" name="Group 44">
            <a:extLst>
              <a:ext uri="{FF2B5EF4-FFF2-40B4-BE49-F238E27FC236}">
                <a16:creationId xmlns:a16="http://schemas.microsoft.com/office/drawing/2014/main" id="{DDDAC7A6-46C0-B049-8871-1937C285FE39}"/>
              </a:ext>
            </a:extLst>
          </p:cNvPr>
          <p:cNvGrpSpPr>
            <a:grpSpLocks/>
          </p:cNvGrpSpPr>
          <p:nvPr/>
        </p:nvGrpSpPr>
        <p:grpSpPr bwMode="auto">
          <a:xfrm>
            <a:off x="2498271" y="3815443"/>
            <a:ext cx="1752600" cy="1745667"/>
            <a:chOff x="990600" y="2133600"/>
            <a:chExt cx="1752600" cy="1745152"/>
          </a:xfrm>
        </p:grpSpPr>
        <p:grpSp>
          <p:nvGrpSpPr>
            <p:cNvPr id="49" name="Group 30">
              <a:extLst>
                <a:ext uri="{FF2B5EF4-FFF2-40B4-BE49-F238E27FC236}">
                  <a16:creationId xmlns:a16="http://schemas.microsoft.com/office/drawing/2014/main" id="{EF634546-264A-D54E-8F2A-E9FE49043E00}"/>
                </a:ext>
              </a:extLst>
            </p:cNvPr>
            <p:cNvGrpSpPr>
              <a:grpSpLocks/>
            </p:cNvGrpSpPr>
            <p:nvPr/>
          </p:nvGrpSpPr>
          <p:grpSpPr bwMode="auto">
            <a:xfrm>
              <a:off x="990600" y="2133600"/>
              <a:ext cx="1752600" cy="681567"/>
              <a:chOff x="304800" y="2362200"/>
              <a:chExt cx="4114800" cy="1600200"/>
            </a:xfrm>
          </p:grpSpPr>
          <p:cxnSp>
            <p:nvCxnSpPr>
              <p:cNvPr id="53" name="Straight Connector 31">
                <a:extLst>
                  <a:ext uri="{FF2B5EF4-FFF2-40B4-BE49-F238E27FC236}">
                    <a16:creationId xmlns:a16="http://schemas.microsoft.com/office/drawing/2014/main" id="{0CE99527-F5F4-BE4D-89B7-26ED889E9D7C}"/>
                  </a:ext>
                </a:extLst>
              </p:cNvPr>
              <p:cNvCxnSpPr>
                <a:cxnSpLocks noChangeShapeType="1"/>
              </p:cNvCxnSpPr>
              <p:nvPr/>
            </p:nvCxnSpPr>
            <p:spPr bwMode="auto">
              <a:xfrm>
                <a:off x="14478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55" name="Straight Connector 32">
                <a:extLst>
                  <a:ext uri="{FF2B5EF4-FFF2-40B4-BE49-F238E27FC236}">
                    <a16:creationId xmlns:a16="http://schemas.microsoft.com/office/drawing/2014/main" id="{BDBB67EF-5A47-3048-8049-509F0ADEDC5B}"/>
                  </a:ext>
                </a:extLst>
              </p:cNvPr>
              <p:cNvCxnSpPr>
                <a:cxnSpLocks noChangeShapeType="1"/>
              </p:cNvCxnSpPr>
              <p:nvPr/>
            </p:nvCxnSpPr>
            <p:spPr bwMode="auto">
              <a:xfrm flipH="1">
                <a:off x="23622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56" name="Straight Connector 33">
                <a:extLst>
                  <a:ext uri="{FF2B5EF4-FFF2-40B4-BE49-F238E27FC236}">
                    <a16:creationId xmlns:a16="http://schemas.microsoft.com/office/drawing/2014/main" id="{47E00D28-AC4F-D048-B0CD-C90246289740}"/>
                  </a:ext>
                </a:extLst>
              </p:cNvPr>
              <p:cNvCxnSpPr>
                <a:cxnSpLocks noChangeShapeType="1"/>
              </p:cNvCxnSpPr>
              <p:nvPr/>
            </p:nvCxnSpPr>
            <p:spPr bwMode="auto">
              <a:xfrm rot="5400000">
                <a:off x="2019697" y="3619103"/>
                <a:ext cx="685800" cy="794"/>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58" name="Straight Connector 34">
                <a:extLst>
                  <a:ext uri="{FF2B5EF4-FFF2-40B4-BE49-F238E27FC236}">
                    <a16:creationId xmlns:a16="http://schemas.microsoft.com/office/drawing/2014/main" id="{E8F62E0D-9895-2942-A6BD-5862644D65F6}"/>
                  </a:ext>
                </a:extLst>
              </p:cNvPr>
              <p:cNvCxnSpPr>
                <a:cxnSpLocks noChangeShapeType="1"/>
              </p:cNvCxnSpPr>
              <p:nvPr/>
            </p:nvCxnSpPr>
            <p:spPr bwMode="auto">
              <a:xfrm>
                <a:off x="304800" y="2362200"/>
                <a:ext cx="1143000" cy="1588"/>
              </a:xfrm>
              <a:prstGeom prst="line">
                <a:avLst/>
              </a:prstGeom>
              <a:noFill/>
              <a:ln w="57150">
                <a:solidFill>
                  <a:srgbClr val="92D050"/>
                </a:solidFill>
                <a:round/>
                <a:headEnd/>
                <a:tailEnd/>
              </a:ln>
              <a:extLst>
                <a:ext uri="{909E8E84-426E-40DD-AFC4-6F175D3DCCD1}">
                  <a14:hiddenFill xmlns:a14="http://schemas.microsoft.com/office/drawing/2010/main">
                    <a:noFill/>
                  </a14:hiddenFill>
                </a:ext>
              </a:extLst>
            </p:spPr>
          </p:cxnSp>
          <p:cxnSp>
            <p:nvCxnSpPr>
              <p:cNvPr id="59" name="Straight Connector 58">
                <a:extLst>
                  <a:ext uri="{FF2B5EF4-FFF2-40B4-BE49-F238E27FC236}">
                    <a16:creationId xmlns:a16="http://schemas.microsoft.com/office/drawing/2014/main" id="{A544C0C9-358E-244F-AC00-C0816EC5870F}"/>
                  </a:ext>
                </a:extLst>
              </p:cNvPr>
              <p:cNvCxnSpPr/>
              <p:nvPr/>
            </p:nvCxnSpPr>
            <p:spPr bwMode="auto">
              <a:xfrm>
                <a:off x="3275359" y="2362200"/>
                <a:ext cx="1144241" cy="0"/>
              </a:xfrm>
              <a:prstGeom prst="line">
                <a:avLst/>
              </a:prstGeom>
              <a:solidFill>
                <a:schemeClr val="accent1"/>
              </a:solidFill>
              <a:ln w="57150" cap="flat" cmpd="sng" algn="ctr">
                <a:solidFill>
                  <a:srgbClr val="F75EB6"/>
                </a:solidFill>
                <a:prstDash val="solid"/>
                <a:round/>
                <a:headEnd type="none" w="med" len="med"/>
                <a:tailEnd type="none" w="med" len="med"/>
              </a:ln>
              <a:effectLst/>
            </p:spPr>
          </p:cxnSp>
        </p:grpSp>
        <p:sp>
          <p:nvSpPr>
            <p:cNvPr id="51" name="Isosceles Triangle 37">
              <a:extLst>
                <a:ext uri="{FF2B5EF4-FFF2-40B4-BE49-F238E27FC236}">
                  <a16:creationId xmlns:a16="http://schemas.microsoft.com/office/drawing/2014/main" id="{163506AE-60BD-CE4F-A99F-54BB79F0081D}"/>
                </a:ext>
              </a:extLst>
            </p:cNvPr>
            <p:cNvSpPr>
              <a:spLocks noChangeArrowheads="1"/>
            </p:cNvSpPr>
            <p:nvPr/>
          </p:nvSpPr>
          <p:spPr bwMode="auto">
            <a:xfrm>
              <a:off x="1295400" y="2819400"/>
              <a:ext cx="1143000" cy="985345"/>
            </a:xfrm>
            <a:prstGeom prst="triangle">
              <a:avLst>
                <a:gd name="adj" fmla="val 50000"/>
              </a:avLst>
            </a:prstGeom>
            <a:solidFill>
              <a:schemeClr val="accent1"/>
            </a:solidFill>
            <a:ln w="12700">
              <a:solidFill>
                <a:schemeClr val="tx1"/>
              </a:solidFill>
              <a:round/>
              <a:headEnd/>
              <a:tailEnd/>
            </a:ln>
          </p:spPr>
          <p:txBody>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endParaRPr lang="en-US" altLang="en-US"/>
            </a:p>
          </p:txBody>
        </p:sp>
        <p:sp>
          <p:nvSpPr>
            <p:cNvPr id="52" name="TextBox 40">
              <a:extLst>
                <a:ext uri="{FF2B5EF4-FFF2-40B4-BE49-F238E27FC236}">
                  <a16:creationId xmlns:a16="http://schemas.microsoft.com/office/drawing/2014/main" id="{8028F052-DCB6-344B-8F27-C351F38F9685}"/>
                </a:ext>
              </a:extLst>
            </p:cNvPr>
            <p:cNvSpPr txBox="1">
              <a:spLocks noChangeArrowheads="1"/>
            </p:cNvSpPr>
            <p:nvPr/>
          </p:nvSpPr>
          <p:spPr bwMode="auto">
            <a:xfrm>
              <a:off x="1649187" y="3048000"/>
              <a:ext cx="455574" cy="83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sz="4800" b="1" dirty="0">
                  <a:latin typeface="+mn-lt"/>
                </a:rPr>
                <a:t>L</a:t>
              </a:r>
            </a:p>
          </p:txBody>
        </p:sp>
      </p:grpSp>
      <p:grpSp>
        <p:nvGrpSpPr>
          <p:cNvPr id="60" name="Group 45">
            <a:extLst>
              <a:ext uri="{FF2B5EF4-FFF2-40B4-BE49-F238E27FC236}">
                <a16:creationId xmlns:a16="http://schemas.microsoft.com/office/drawing/2014/main" id="{8F819E16-77F0-A64D-8B33-5C4C63CDA49A}"/>
              </a:ext>
            </a:extLst>
          </p:cNvPr>
          <p:cNvGrpSpPr>
            <a:grpSpLocks/>
          </p:cNvGrpSpPr>
          <p:nvPr/>
        </p:nvGrpSpPr>
        <p:grpSpPr bwMode="auto">
          <a:xfrm>
            <a:off x="4250871" y="3815443"/>
            <a:ext cx="1752600" cy="1745397"/>
            <a:chOff x="2743200" y="2133600"/>
            <a:chExt cx="1752600" cy="1745397"/>
          </a:xfrm>
        </p:grpSpPr>
        <p:grpSp>
          <p:nvGrpSpPr>
            <p:cNvPr id="61" name="Group 24">
              <a:extLst>
                <a:ext uri="{FF2B5EF4-FFF2-40B4-BE49-F238E27FC236}">
                  <a16:creationId xmlns:a16="http://schemas.microsoft.com/office/drawing/2014/main" id="{DFB300C1-770F-B741-8F3D-72B4FF891879}"/>
                </a:ext>
              </a:extLst>
            </p:cNvPr>
            <p:cNvGrpSpPr>
              <a:grpSpLocks/>
            </p:cNvGrpSpPr>
            <p:nvPr/>
          </p:nvGrpSpPr>
          <p:grpSpPr bwMode="auto">
            <a:xfrm>
              <a:off x="2743200" y="2133600"/>
              <a:ext cx="1752600" cy="681567"/>
              <a:chOff x="304800" y="2362200"/>
              <a:chExt cx="4114800" cy="1600200"/>
            </a:xfrm>
          </p:grpSpPr>
          <p:cxnSp>
            <p:nvCxnSpPr>
              <p:cNvPr id="64" name="Straight Connector 25">
                <a:extLst>
                  <a:ext uri="{FF2B5EF4-FFF2-40B4-BE49-F238E27FC236}">
                    <a16:creationId xmlns:a16="http://schemas.microsoft.com/office/drawing/2014/main" id="{9E80D233-4377-3B4D-BA11-D1C698076B19}"/>
                  </a:ext>
                </a:extLst>
              </p:cNvPr>
              <p:cNvCxnSpPr>
                <a:cxnSpLocks noChangeShapeType="1"/>
              </p:cNvCxnSpPr>
              <p:nvPr/>
            </p:nvCxnSpPr>
            <p:spPr bwMode="auto">
              <a:xfrm>
                <a:off x="14478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65" name="Straight Connector 26">
                <a:extLst>
                  <a:ext uri="{FF2B5EF4-FFF2-40B4-BE49-F238E27FC236}">
                    <a16:creationId xmlns:a16="http://schemas.microsoft.com/office/drawing/2014/main" id="{916E3F59-3F3D-F840-93A6-2F4F211D0681}"/>
                  </a:ext>
                </a:extLst>
              </p:cNvPr>
              <p:cNvCxnSpPr>
                <a:cxnSpLocks noChangeShapeType="1"/>
              </p:cNvCxnSpPr>
              <p:nvPr/>
            </p:nvCxnSpPr>
            <p:spPr bwMode="auto">
              <a:xfrm flipH="1">
                <a:off x="23622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66" name="Straight Connector 27">
                <a:extLst>
                  <a:ext uri="{FF2B5EF4-FFF2-40B4-BE49-F238E27FC236}">
                    <a16:creationId xmlns:a16="http://schemas.microsoft.com/office/drawing/2014/main" id="{21218E6E-FDAB-4B47-BFB0-9C675C213882}"/>
                  </a:ext>
                </a:extLst>
              </p:cNvPr>
              <p:cNvCxnSpPr>
                <a:cxnSpLocks noChangeShapeType="1"/>
              </p:cNvCxnSpPr>
              <p:nvPr/>
            </p:nvCxnSpPr>
            <p:spPr bwMode="auto">
              <a:xfrm rot="5400000">
                <a:off x="2019697" y="3619103"/>
                <a:ext cx="685800" cy="794"/>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67" name="Straight Connector 28">
                <a:extLst>
                  <a:ext uri="{FF2B5EF4-FFF2-40B4-BE49-F238E27FC236}">
                    <a16:creationId xmlns:a16="http://schemas.microsoft.com/office/drawing/2014/main" id="{A63FD95F-79D1-1048-A9F4-9D1129222404}"/>
                  </a:ext>
                </a:extLst>
              </p:cNvPr>
              <p:cNvCxnSpPr>
                <a:cxnSpLocks noChangeShapeType="1"/>
              </p:cNvCxnSpPr>
              <p:nvPr/>
            </p:nvCxnSpPr>
            <p:spPr bwMode="auto">
              <a:xfrm>
                <a:off x="304800" y="2362200"/>
                <a:ext cx="1143000" cy="1588"/>
              </a:xfrm>
              <a:prstGeom prst="line">
                <a:avLst/>
              </a:prstGeom>
              <a:noFill/>
              <a:ln w="57150">
                <a:solidFill>
                  <a:srgbClr val="92D050"/>
                </a:solidFill>
                <a:round/>
                <a:headEnd/>
                <a:tailEnd/>
              </a:ln>
              <a:extLst>
                <a:ext uri="{909E8E84-426E-40DD-AFC4-6F175D3DCCD1}">
                  <a14:hiddenFill xmlns:a14="http://schemas.microsoft.com/office/drawing/2010/main">
                    <a:noFill/>
                  </a14:hiddenFill>
                </a:ext>
              </a:extLst>
            </p:spPr>
          </p:cxnSp>
          <p:cxnSp>
            <p:nvCxnSpPr>
              <p:cNvPr id="68" name="Straight Connector 67">
                <a:extLst>
                  <a:ext uri="{FF2B5EF4-FFF2-40B4-BE49-F238E27FC236}">
                    <a16:creationId xmlns:a16="http://schemas.microsoft.com/office/drawing/2014/main" id="{6F6BBD38-80D5-AF47-BC42-B413B7CD9384}"/>
                  </a:ext>
                </a:extLst>
              </p:cNvPr>
              <p:cNvCxnSpPr/>
              <p:nvPr/>
            </p:nvCxnSpPr>
            <p:spPr bwMode="auto">
              <a:xfrm>
                <a:off x="3275359" y="2362200"/>
                <a:ext cx="1144241" cy="0"/>
              </a:xfrm>
              <a:prstGeom prst="line">
                <a:avLst/>
              </a:prstGeom>
              <a:solidFill>
                <a:schemeClr val="accent1"/>
              </a:solidFill>
              <a:ln w="57150" cap="flat" cmpd="sng" algn="ctr">
                <a:solidFill>
                  <a:srgbClr val="F75EB6"/>
                </a:solidFill>
                <a:prstDash val="solid"/>
                <a:round/>
                <a:headEnd type="none" w="med" len="med"/>
                <a:tailEnd type="none" w="med" len="med"/>
              </a:ln>
              <a:effectLst/>
            </p:spPr>
          </p:cxnSp>
        </p:grpSp>
        <p:sp>
          <p:nvSpPr>
            <p:cNvPr id="62" name="Rectangle 36">
              <a:extLst>
                <a:ext uri="{FF2B5EF4-FFF2-40B4-BE49-F238E27FC236}">
                  <a16:creationId xmlns:a16="http://schemas.microsoft.com/office/drawing/2014/main" id="{5975A6FC-D1BC-7549-BF17-DD14C257F9AD}"/>
                </a:ext>
              </a:extLst>
            </p:cNvPr>
            <p:cNvSpPr>
              <a:spLocks noChangeArrowheads="1"/>
            </p:cNvSpPr>
            <p:nvPr/>
          </p:nvSpPr>
          <p:spPr bwMode="auto">
            <a:xfrm>
              <a:off x="3124200" y="2819400"/>
              <a:ext cx="990600" cy="990600"/>
            </a:xfrm>
            <a:prstGeom prst="rect">
              <a:avLst/>
            </a:prstGeom>
            <a:solidFill>
              <a:srgbClr val="FF0000"/>
            </a:solidFill>
            <a:ln w="12700">
              <a:solidFill>
                <a:schemeClr val="tx1"/>
              </a:solidFill>
              <a:round/>
              <a:headEnd/>
              <a:tailEnd/>
            </a:ln>
          </p:spPr>
          <p:txBody>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endParaRPr lang="en-US" altLang="en-US"/>
            </a:p>
          </p:txBody>
        </p:sp>
        <p:sp>
          <p:nvSpPr>
            <p:cNvPr id="63" name="TextBox 41">
              <a:extLst>
                <a:ext uri="{FF2B5EF4-FFF2-40B4-BE49-F238E27FC236}">
                  <a16:creationId xmlns:a16="http://schemas.microsoft.com/office/drawing/2014/main" id="{142AB047-1F33-0B49-BC15-6C074D5E8634}"/>
                </a:ext>
              </a:extLst>
            </p:cNvPr>
            <p:cNvSpPr txBox="1">
              <a:spLocks noChangeArrowheads="1"/>
            </p:cNvSpPr>
            <p:nvPr/>
          </p:nvSpPr>
          <p:spPr bwMode="auto">
            <a:xfrm>
              <a:off x="3434445" y="3048000"/>
              <a:ext cx="356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sz="4800" b="1" dirty="0">
                  <a:latin typeface="+mn-lt"/>
                </a:rPr>
                <a:t>I</a:t>
              </a:r>
            </a:p>
          </p:txBody>
        </p:sp>
      </p:grpSp>
      <p:grpSp>
        <p:nvGrpSpPr>
          <p:cNvPr id="69" name="Group 46">
            <a:extLst>
              <a:ext uri="{FF2B5EF4-FFF2-40B4-BE49-F238E27FC236}">
                <a16:creationId xmlns:a16="http://schemas.microsoft.com/office/drawing/2014/main" id="{7E4082A7-234D-334B-B371-E8BDF5BE77E7}"/>
              </a:ext>
            </a:extLst>
          </p:cNvPr>
          <p:cNvGrpSpPr>
            <a:grpSpLocks/>
          </p:cNvGrpSpPr>
          <p:nvPr/>
        </p:nvGrpSpPr>
        <p:grpSpPr bwMode="auto">
          <a:xfrm>
            <a:off x="6003471" y="3815443"/>
            <a:ext cx="1752600" cy="1828800"/>
            <a:chOff x="4495800" y="2133600"/>
            <a:chExt cx="1752600" cy="1828800"/>
          </a:xfrm>
        </p:grpSpPr>
        <p:grpSp>
          <p:nvGrpSpPr>
            <p:cNvPr id="70" name="Group 18">
              <a:extLst>
                <a:ext uri="{FF2B5EF4-FFF2-40B4-BE49-F238E27FC236}">
                  <a16:creationId xmlns:a16="http://schemas.microsoft.com/office/drawing/2014/main" id="{6070A60B-E535-1947-897E-8E6745CF4F5C}"/>
                </a:ext>
              </a:extLst>
            </p:cNvPr>
            <p:cNvGrpSpPr>
              <a:grpSpLocks/>
            </p:cNvGrpSpPr>
            <p:nvPr/>
          </p:nvGrpSpPr>
          <p:grpSpPr bwMode="auto">
            <a:xfrm>
              <a:off x="4495800" y="2133600"/>
              <a:ext cx="1752600" cy="681567"/>
              <a:chOff x="304800" y="2362200"/>
              <a:chExt cx="4114800" cy="1600200"/>
            </a:xfrm>
          </p:grpSpPr>
          <p:cxnSp>
            <p:nvCxnSpPr>
              <p:cNvPr id="73" name="Straight Connector 19">
                <a:extLst>
                  <a:ext uri="{FF2B5EF4-FFF2-40B4-BE49-F238E27FC236}">
                    <a16:creationId xmlns:a16="http://schemas.microsoft.com/office/drawing/2014/main" id="{9E64AEE1-039E-2E45-8FCB-29282EDE0D9A}"/>
                  </a:ext>
                </a:extLst>
              </p:cNvPr>
              <p:cNvCxnSpPr>
                <a:cxnSpLocks noChangeShapeType="1"/>
              </p:cNvCxnSpPr>
              <p:nvPr/>
            </p:nvCxnSpPr>
            <p:spPr bwMode="auto">
              <a:xfrm>
                <a:off x="14478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74" name="Straight Connector 20">
                <a:extLst>
                  <a:ext uri="{FF2B5EF4-FFF2-40B4-BE49-F238E27FC236}">
                    <a16:creationId xmlns:a16="http://schemas.microsoft.com/office/drawing/2014/main" id="{ADC4F262-DD24-1047-9C71-C92133111C52}"/>
                  </a:ext>
                </a:extLst>
              </p:cNvPr>
              <p:cNvCxnSpPr>
                <a:cxnSpLocks noChangeShapeType="1"/>
              </p:cNvCxnSpPr>
              <p:nvPr/>
            </p:nvCxnSpPr>
            <p:spPr bwMode="auto">
              <a:xfrm flipH="1">
                <a:off x="23622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75" name="Straight Connector 21">
                <a:extLst>
                  <a:ext uri="{FF2B5EF4-FFF2-40B4-BE49-F238E27FC236}">
                    <a16:creationId xmlns:a16="http://schemas.microsoft.com/office/drawing/2014/main" id="{E8F07C67-DF39-224C-86CC-7CEB5FCAFCCA}"/>
                  </a:ext>
                </a:extLst>
              </p:cNvPr>
              <p:cNvCxnSpPr>
                <a:cxnSpLocks noChangeShapeType="1"/>
              </p:cNvCxnSpPr>
              <p:nvPr/>
            </p:nvCxnSpPr>
            <p:spPr bwMode="auto">
              <a:xfrm rot="5400000">
                <a:off x="2019697" y="3619103"/>
                <a:ext cx="685800" cy="794"/>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76" name="Straight Connector 22">
                <a:extLst>
                  <a:ext uri="{FF2B5EF4-FFF2-40B4-BE49-F238E27FC236}">
                    <a16:creationId xmlns:a16="http://schemas.microsoft.com/office/drawing/2014/main" id="{1E985B2F-B10F-5547-BC15-730B472EDBC1}"/>
                  </a:ext>
                </a:extLst>
              </p:cNvPr>
              <p:cNvCxnSpPr>
                <a:cxnSpLocks noChangeShapeType="1"/>
              </p:cNvCxnSpPr>
              <p:nvPr/>
            </p:nvCxnSpPr>
            <p:spPr bwMode="auto">
              <a:xfrm>
                <a:off x="304800" y="2362200"/>
                <a:ext cx="1143000" cy="1588"/>
              </a:xfrm>
              <a:prstGeom prst="line">
                <a:avLst/>
              </a:prstGeom>
              <a:noFill/>
              <a:ln w="57150">
                <a:solidFill>
                  <a:srgbClr val="92D050"/>
                </a:solidFill>
                <a:round/>
                <a:headEnd/>
                <a:tailEnd/>
              </a:ln>
              <a:extLst>
                <a:ext uri="{909E8E84-426E-40DD-AFC4-6F175D3DCCD1}">
                  <a14:hiddenFill xmlns:a14="http://schemas.microsoft.com/office/drawing/2010/main">
                    <a:noFill/>
                  </a14:hiddenFill>
                </a:ext>
              </a:extLst>
            </p:spPr>
          </p:cxnSp>
          <p:cxnSp>
            <p:nvCxnSpPr>
              <p:cNvPr id="77" name="Straight Connector 76">
                <a:extLst>
                  <a:ext uri="{FF2B5EF4-FFF2-40B4-BE49-F238E27FC236}">
                    <a16:creationId xmlns:a16="http://schemas.microsoft.com/office/drawing/2014/main" id="{A79A6E63-E78F-E248-B93B-1FE3A8989B5D}"/>
                  </a:ext>
                </a:extLst>
              </p:cNvPr>
              <p:cNvCxnSpPr/>
              <p:nvPr/>
            </p:nvCxnSpPr>
            <p:spPr bwMode="auto">
              <a:xfrm>
                <a:off x="3275359" y="2362200"/>
                <a:ext cx="1144241" cy="0"/>
              </a:xfrm>
              <a:prstGeom prst="line">
                <a:avLst/>
              </a:prstGeom>
              <a:solidFill>
                <a:schemeClr val="accent1"/>
              </a:solidFill>
              <a:ln w="57150" cap="flat" cmpd="sng" algn="ctr">
                <a:solidFill>
                  <a:srgbClr val="F75EB6"/>
                </a:solidFill>
                <a:prstDash val="solid"/>
                <a:round/>
                <a:headEnd type="none" w="med" len="med"/>
                <a:tailEnd type="none" w="med" len="med"/>
              </a:ln>
              <a:effectLst/>
            </p:spPr>
          </p:cxnSp>
        </p:grpSp>
        <p:sp>
          <p:nvSpPr>
            <p:cNvPr id="71" name="Oval 38">
              <a:extLst>
                <a:ext uri="{FF2B5EF4-FFF2-40B4-BE49-F238E27FC236}">
                  <a16:creationId xmlns:a16="http://schemas.microsoft.com/office/drawing/2014/main" id="{5CCFB802-C1B2-2F43-924C-940C81B2EEEA}"/>
                </a:ext>
              </a:extLst>
            </p:cNvPr>
            <p:cNvSpPr>
              <a:spLocks noChangeArrowheads="1"/>
            </p:cNvSpPr>
            <p:nvPr/>
          </p:nvSpPr>
          <p:spPr bwMode="auto">
            <a:xfrm>
              <a:off x="4800600" y="2819400"/>
              <a:ext cx="1143000" cy="1143000"/>
            </a:xfrm>
            <a:prstGeom prst="ellipse">
              <a:avLst/>
            </a:prstGeom>
            <a:solidFill>
              <a:srgbClr val="008000"/>
            </a:solidFill>
            <a:ln w="12700">
              <a:solidFill>
                <a:schemeClr val="tx1"/>
              </a:solidFill>
              <a:round/>
              <a:headEnd/>
              <a:tailEnd/>
            </a:ln>
          </p:spPr>
          <p:txBody>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endParaRPr lang="en-US" altLang="en-US"/>
            </a:p>
          </p:txBody>
        </p:sp>
        <p:sp>
          <p:nvSpPr>
            <p:cNvPr id="72" name="TextBox 42">
              <a:extLst>
                <a:ext uri="{FF2B5EF4-FFF2-40B4-BE49-F238E27FC236}">
                  <a16:creationId xmlns:a16="http://schemas.microsoft.com/office/drawing/2014/main" id="{BD62137E-1FD9-1F49-9015-20B024621D27}"/>
                </a:ext>
              </a:extLst>
            </p:cNvPr>
            <p:cNvSpPr txBox="1">
              <a:spLocks noChangeArrowheads="1"/>
            </p:cNvSpPr>
            <p:nvPr/>
          </p:nvSpPr>
          <p:spPr bwMode="auto">
            <a:xfrm>
              <a:off x="5121729" y="3048000"/>
              <a:ext cx="47961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sz="4800" b="1" dirty="0">
                  <a:latin typeface="+mn-lt"/>
                </a:rPr>
                <a:t>F</a:t>
              </a:r>
            </a:p>
          </p:txBody>
        </p:sp>
      </p:grpSp>
      <p:grpSp>
        <p:nvGrpSpPr>
          <p:cNvPr id="78" name="Group 47">
            <a:extLst>
              <a:ext uri="{FF2B5EF4-FFF2-40B4-BE49-F238E27FC236}">
                <a16:creationId xmlns:a16="http://schemas.microsoft.com/office/drawing/2014/main" id="{2C8AFBF5-BFC0-8846-9324-078C6559150C}"/>
              </a:ext>
            </a:extLst>
          </p:cNvPr>
          <p:cNvGrpSpPr>
            <a:grpSpLocks/>
          </p:cNvGrpSpPr>
          <p:nvPr/>
        </p:nvGrpSpPr>
        <p:grpSpPr bwMode="auto">
          <a:xfrm>
            <a:off x="7756071" y="3815444"/>
            <a:ext cx="1752600" cy="1745804"/>
            <a:chOff x="6248400" y="2133600"/>
            <a:chExt cx="1752600" cy="1745026"/>
          </a:xfrm>
        </p:grpSpPr>
        <p:grpSp>
          <p:nvGrpSpPr>
            <p:cNvPr id="79" name="Group 17">
              <a:extLst>
                <a:ext uri="{FF2B5EF4-FFF2-40B4-BE49-F238E27FC236}">
                  <a16:creationId xmlns:a16="http://schemas.microsoft.com/office/drawing/2014/main" id="{36F737BD-3157-564B-95CB-FEAEFC6F59F1}"/>
                </a:ext>
              </a:extLst>
            </p:cNvPr>
            <p:cNvGrpSpPr>
              <a:grpSpLocks/>
            </p:cNvGrpSpPr>
            <p:nvPr/>
          </p:nvGrpSpPr>
          <p:grpSpPr bwMode="auto">
            <a:xfrm>
              <a:off x="6248400" y="2133600"/>
              <a:ext cx="1752600" cy="681567"/>
              <a:chOff x="304800" y="2362200"/>
              <a:chExt cx="4114800" cy="1600200"/>
            </a:xfrm>
          </p:grpSpPr>
          <p:cxnSp>
            <p:nvCxnSpPr>
              <p:cNvPr id="82" name="Straight Connector 3">
                <a:extLst>
                  <a:ext uri="{FF2B5EF4-FFF2-40B4-BE49-F238E27FC236}">
                    <a16:creationId xmlns:a16="http://schemas.microsoft.com/office/drawing/2014/main" id="{C1297898-4485-9242-9BB5-565C4D022744}"/>
                  </a:ext>
                </a:extLst>
              </p:cNvPr>
              <p:cNvCxnSpPr>
                <a:cxnSpLocks noChangeShapeType="1"/>
              </p:cNvCxnSpPr>
              <p:nvPr/>
            </p:nvCxnSpPr>
            <p:spPr bwMode="auto">
              <a:xfrm>
                <a:off x="14478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83" name="Straight Connector 4">
                <a:extLst>
                  <a:ext uri="{FF2B5EF4-FFF2-40B4-BE49-F238E27FC236}">
                    <a16:creationId xmlns:a16="http://schemas.microsoft.com/office/drawing/2014/main" id="{BC4B66DC-A19E-8D4A-8582-43FCE1BE3668}"/>
                  </a:ext>
                </a:extLst>
              </p:cNvPr>
              <p:cNvCxnSpPr>
                <a:cxnSpLocks noChangeShapeType="1"/>
              </p:cNvCxnSpPr>
              <p:nvPr/>
            </p:nvCxnSpPr>
            <p:spPr bwMode="auto">
              <a:xfrm flipH="1">
                <a:off x="2362200" y="2362200"/>
                <a:ext cx="914400" cy="914400"/>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84" name="Straight Connector 6">
                <a:extLst>
                  <a:ext uri="{FF2B5EF4-FFF2-40B4-BE49-F238E27FC236}">
                    <a16:creationId xmlns:a16="http://schemas.microsoft.com/office/drawing/2014/main" id="{50B31B9C-23B4-B240-974C-8BB5B07568EE}"/>
                  </a:ext>
                </a:extLst>
              </p:cNvPr>
              <p:cNvCxnSpPr>
                <a:cxnSpLocks noChangeShapeType="1"/>
              </p:cNvCxnSpPr>
              <p:nvPr/>
            </p:nvCxnSpPr>
            <p:spPr bwMode="auto">
              <a:xfrm rot="5400000">
                <a:off x="2019697" y="3619103"/>
                <a:ext cx="685800" cy="794"/>
              </a:xfrm>
              <a:prstGeom prst="line">
                <a:avLst/>
              </a:prstGeom>
              <a:noFill/>
              <a:ln w="57150">
                <a:solidFill>
                  <a:srgbClr val="B9B7FF"/>
                </a:solidFill>
                <a:round/>
                <a:headEnd/>
                <a:tailEnd/>
              </a:ln>
              <a:extLst>
                <a:ext uri="{909E8E84-426E-40DD-AFC4-6F175D3DCCD1}">
                  <a14:hiddenFill xmlns:a14="http://schemas.microsoft.com/office/drawing/2010/main">
                    <a:noFill/>
                  </a14:hiddenFill>
                </a:ext>
              </a:extLst>
            </p:spPr>
          </p:cxnSp>
          <p:cxnSp>
            <p:nvCxnSpPr>
              <p:cNvPr id="85" name="Straight Connector 11">
                <a:extLst>
                  <a:ext uri="{FF2B5EF4-FFF2-40B4-BE49-F238E27FC236}">
                    <a16:creationId xmlns:a16="http://schemas.microsoft.com/office/drawing/2014/main" id="{22258732-68C2-464E-AAB9-355AE50A7AC7}"/>
                  </a:ext>
                </a:extLst>
              </p:cNvPr>
              <p:cNvCxnSpPr>
                <a:cxnSpLocks noChangeShapeType="1"/>
              </p:cNvCxnSpPr>
              <p:nvPr/>
            </p:nvCxnSpPr>
            <p:spPr bwMode="auto">
              <a:xfrm>
                <a:off x="304800" y="2362200"/>
                <a:ext cx="1143000" cy="1588"/>
              </a:xfrm>
              <a:prstGeom prst="line">
                <a:avLst/>
              </a:prstGeom>
              <a:noFill/>
              <a:ln w="57150">
                <a:solidFill>
                  <a:srgbClr val="92D050"/>
                </a:solidFill>
                <a:round/>
                <a:headEnd/>
                <a:tailEnd/>
              </a:ln>
              <a:extLst>
                <a:ext uri="{909E8E84-426E-40DD-AFC4-6F175D3DCCD1}">
                  <a14:hiddenFill xmlns:a14="http://schemas.microsoft.com/office/drawing/2010/main">
                    <a:noFill/>
                  </a14:hiddenFill>
                </a:ext>
              </a:extLst>
            </p:spPr>
          </p:cxnSp>
          <p:cxnSp>
            <p:nvCxnSpPr>
              <p:cNvPr id="86" name="Straight Connector 85">
                <a:extLst>
                  <a:ext uri="{FF2B5EF4-FFF2-40B4-BE49-F238E27FC236}">
                    <a16:creationId xmlns:a16="http://schemas.microsoft.com/office/drawing/2014/main" id="{6B65CA1A-0B06-BB4B-8B8A-8DA02DE36458}"/>
                  </a:ext>
                </a:extLst>
              </p:cNvPr>
              <p:cNvCxnSpPr/>
              <p:nvPr/>
            </p:nvCxnSpPr>
            <p:spPr bwMode="auto">
              <a:xfrm>
                <a:off x="3275359" y="2362200"/>
                <a:ext cx="1144241" cy="0"/>
              </a:xfrm>
              <a:prstGeom prst="line">
                <a:avLst/>
              </a:prstGeom>
              <a:solidFill>
                <a:schemeClr val="accent1"/>
              </a:solidFill>
              <a:ln w="57150" cap="flat" cmpd="sng" algn="ctr">
                <a:solidFill>
                  <a:srgbClr val="F75EB6"/>
                </a:solidFill>
                <a:prstDash val="solid"/>
                <a:round/>
                <a:headEnd type="none" w="med" len="med"/>
                <a:tailEnd type="none" w="med" len="med"/>
              </a:ln>
              <a:effectLst/>
            </p:spPr>
          </p:cxnSp>
        </p:grpSp>
        <p:sp>
          <p:nvSpPr>
            <p:cNvPr id="80" name="Parallelogram 39">
              <a:extLst>
                <a:ext uri="{FF2B5EF4-FFF2-40B4-BE49-F238E27FC236}">
                  <a16:creationId xmlns:a16="http://schemas.microsoft.com/office/drawing/2014/main" id="{F66500E3-C7FA-6B4C-98E8-50EB883CB0AE}"/>
                </a:ext>
              </a:extLst>
            </p:cNvPr>
            <p:cNvSpPr>
              <a:spLocks noChangeArrowheads="1"/>
            </p:cNvSpPr>
            <p:nvPr/>
          </p:nvSpPr>
          <p:spPr bwMode="auto">
            <a:xfrm>
              <a:off x="6477000" y="2901009"/>
              <a:ext cx="1295400" cy="973985"/>
            </a:xfrm>
            <a:prstGeom prst="parallelogram">
              <a:avLst>
                <a:gd name="adj" fmla="val 24999"/>
              </a:avLst>
            </a:prstGeom>
            <a:solidFill>
              <a:srgbClr val="FFC000"/>
            </a:solidFill>
            <a:ln w="12700">
              <a:solidFill>
                <a:schemeClr val="tx1"/>
              </a:solidFill>
              <a:round/>
              <a:headEnd/>
              <a:tailEnd/>
            </a:ln>
          </p:spPr>
          <p:txBody>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endParaRPr lang="en-US" altLang="en-US"/>
            </a:p>
          </p:txBody>
        </p:sp>
        <p:sp>
          <p:nvSpPr>
            <p:cNvPr id="81" name="TextBox 43">
              <a:extLst>
                <a:ext uri="{FF2B5EF4-FFF2-40B4-BE49-F238E27FC236}">
                  <a16:creationId xmlns:a16="http://schemas.microsoft.com/office/drawing/2014/main" id="{F55F6D1A-788C-A44D-A1A8-0D727D16B0FD}"/>
                </a:ext>
              </a:extLst>
            </p:cNvPr>
            <p:cNvSpPr txBox="1">
              <a:spLocks noChangeArrowheads="1"/>
            </p:cNvSpPr>
            <p:nvPr/>
          </p:nvSpPr>
          <p:spPr bwMode="auto">
            <a:xfrm>
              <a:off x="6858000" y="3048000"/>
              <a:ext cx="514885" cy="83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pitchFamily="2" charset="0"/>
                  <a:ea typeface="ＭＳ Ｐゴシック" panose="020B0600070205080204" pitchFamily="34" charset="-128"/>
                </a:defRPr>
              </a:lvl1pPr>
              <a:lvl2pPr marL="742950" indent="-285750">
                <a:defRPr sz="3200">
                  <a:solidFill>
                    <a:schemeClr val="tx1"/>
                  </a:solidFill>
                  <a:latin typeface="Times" pitchFamily="2" charset="0"/>
                  <a:ea typeface="ＭＳ Ｐゴシック" panose="020B0600070205080204" pitchFamily="34" charset="-128"/>
                </a:defRPr>
              </a:lvl2pPr>
              <a:lvl3pPr marL="1143000" indent="-228600">
                <a:defRPr sz="3200">
                  <a:solidFill>
                    <a:schemeClr val="tx1"/>
                  </a:solidFill>
                  <a:latin typeface="Times" pitchFamily="2" charset="0"/>
                  <a:ea typeface="ＭＳ Ｐゴシック" panose="020B0600070205080204" pitchFamily="34" charset="-128"/>
                </a:defRPr>
              </a:lvl3pPr>
              <a:lvl4pPr marL="1600200" indent="-228600">
                <a:defRPr sz="3200">
                  <a:solidFill>
                    <a:schemeClr val="tx1"/>
                  </a:solidFill>
                  <a:latin typeface="Times" pitchFamily="2" charset="0"/>
                  <a:ea typeface="ＭＳ Ｐゴシック" panose="020B0600070205080204" pitchFamily="34" charset="-128"/>
                </a:defRPr>
              </a:lvl4pPr>
              <a:lvl5pPr marL="2057400" indent="-228600">
                <a:defRPr sz="3200">
                  <a:solidFill>
                    <a:schemeClr val="tx1"/>
                  </a:solidFill>
                  <a:latin typeface="Times" pitchFamily="2" charset="0"/>
                  <a:ea typeface="ＭＳ Ｐゴシック" panose="020B0600070205080204" pitchFamily="34" charset="-128"/>
                </a:defRPr>
              </a:lvl5pPr>
              <a:lvl6pPr marL="25146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6pPr>
              <a:lvl7pPr marL="29718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7pPr>
              <a:lvl8pPr marL="34290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8pPr>
              <a:lvl9pPr marL="3886200" indent="-228600" algn="ctr" eaLnBrk="0" fontAlgn="base" hangingPunct="0">
                <a:spcBef>
                  <a:spcPct val="0"/>
                </a:spcBef>
                <a:spcAft>
                  <a:spcPct val="0"/>
                </a:spcAft>
                <a:defRPr sz="3200">
                  <a:solidFill>
                    <a:schemeClr val="tx1"/>
                  </a:solidFill>
                  <a:latin typeface="Times" pitchFamily="2" charset="0"/>
                  <a:ea typeface="ＭＳ Ｐゴシック" panose="020B0600070205080204" pitchFamily="34" charset="-128"/>
                </a:defRPr>
              </a:lvl9pPr>
            </a:lstStyle>
            <a:p>
              <a:r>
                <a:rPr lang="en-US" altLang="en-US" sz="4800" b="1" dirty="0">
                  <a:latin typeface="+mn-lt"/>
                </a:rPr>
                <a:t>E</a:t>
              </a:r>
            </a:p>
          </p:txBody>
        </p:sp>
      </p:grpSp>
    </p:spTree>
    <p:extLst>
      <p:ext uri="{BB962C8B-B14F-4D97-AF65-F5344CB8AC3E}">
        <p14:creationId xmlns:p14="http://schemas.microsoft.com/office/powerpoint/2010/main" val="2237185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accel="50000" decel="5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12" fill="hold" nodeType="clickEffect">
                                  <p:stCondLst>
                                    <p:cond delay="0"/>
                                  </p:stCondLst>
                                  <p:childTnLst>
                                    <p:anim calcmode="lin" valueType="num">
                                      <p:cBhvr additive="base">
                                        <p:cTn id="12" dur="500"/>
                                        <p:tgtEl>
                                          <p:spTgt spid="48"/>
                                        </p:tgtEl>
                                        <p:attrNameLst>
                                          <p:attrName>ppt_x</p:attrName>
                                        </p:attrNameLst>
                                      </p:cBhvr>
                                      <p:tavLst>
                                        <p:tav tm="0">
                                          <p:val>
                                            <p:strVal val="ppt_x"/>
                                          </p:val>
                                        </p:tav>
                                        <p:tav tm="100000">
                                          <p:val>
                                            <p:strVal val="0-ppt_w/2"/>
                                          </p:val>
                                        </p:tav>
                                      </p:tavLst>
                                    </p:anim>
                                    <p:anim calcmode="lin" valueType="num">
                                      <p:cBhvr additive="base">
                                        <p:cTn id="13" dur="500"/>
                                        <p:tgtEl>
                                          <p:spTgt spid="48"/>
                                        </p:tgtEl>
                                        <p:attrNameLst>
                                          <p:attrName>ppt_y</p:attrName>
                                        </p:attrNameLst>
                                      </p:cBhvr>
                                      <p:tavLst>
                                        <p:tav tm="0">
                                          <p:val>
                                            <p:strVal val="ppt_y"/>
                                          </p:val>
                                        </p:tav>
                                        <p:tav tm="100000">
                                          <p:val>
                                            <p:strVal val="1+ppt_h/2"/>
                                          </p:val>
                                        </p:tav>
                                      </p:tavLst>
                                    </p:anim>
                                    <p:set>
                                      <p:cBhvr>
                                        <p:cTn id="14" dur="1" fill="hold">
                                          <p:stCondLst>
                                            <p:cond delay="499"/>
                                          </p:stCondLst>
                                        </p:cTn>
                                        <p:tgtEl>
                                          <p:spTgt spid="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2000"/>
                                        <p:tgtEl>
                                          <p:spTgt spid="13"/>
                                        </p:tgtEl>
                                      </p:cBhvr>
                                    </p:animEffect>
                                    <p:set>
                                      <p:cBhvr>
                                        <p:cTn id="19" dur="1" fill="hold">
                                          <p:stCondLst>
                                            <p:cond delay="1999"/>
                                          </p:stCondLst>
                                        </p:cTn>
                                        <p:tgtEl>
                                          <p:spTgt spid="13"/>
                                        </p:tgtEl>
                                        <p:attrNameLst>
                                          <p:attrName>style.visibility</p:attrName>
                                        </p:attrNameLst>
                                      </p:cBhvr>
                                      <p:to>
                                        <p:strVal val="hidden"/>
                                      </p:to>
                                    </p:set>
                                  </p:childTnLst>
                                </p:cTn>
                              </p:par>
                              <p:par>
                                <p:cTn id="20" presetID="2" presetClass="entr" presetSubtype="9" accel="50000" decel="5000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12" fill="hold" nodeType="clickEffect">
                                  <p:stCondLst>
                                    <p:cond delay="0"/>
                                  </p:stCondLst>
                                  <p:childTnLst>
                                    <p:anim calcmode="lin" valueType="num">
                                      <p:cBhvr additive="base">
                                        <p:cTn id="27" dur="500"/>
                                        <p:tgtEl>
                                          <p:spTgt spid="60"/>
                                        </p:tgtEl>
                                        <p:attrNameLst>
                                          <p:attrName>ppt_x</p:attrName>
                                        </p:attrNameLst>
                                      </p:cBhvr>
                                      <p:tavLst>
                                        <p:tav tm="0">
                                          <p:val>
                                            <p:strVal val="ppt_x"/>
                                          </p:val>
                                        </p:tav>
                                        <p:tav tm="100000">
                                          <p:val>
                                            <p:strVal val="0-ppt_w/2"/>
                                          </p:val>
                                        </p:tav>
                                      </p:tavLst>
                                    </p:anim>
                                    <p:anim calcmode="lin" valueType="num">
                                      <p:cBhvr additive="base">
                                        <p:cTn id="28" dur="500"/>
                                        <p:tgtEl>
                                          <p:spTgt spid="60"/>
                                        </p:tgtEl>
                                        <p:attrNameLst>
                                          <p:attrName>ppt_y</p:attrName>
                                        </p:attrNameLst>
                                      </p:cBhvr>
                                      <p:tavLst>
                                        <p:tav tm="0">
                                          <p:val>
                                            <p:strVal val="ppt_y"/>
                                          </p:val>
                                        </p:tav>
                                        <p:tav tm="100000">
                                          <p:val>
                                            <p:strVal val="1+ppt_h/2"/>
                                          </p:val>
                                        </p:tav>
                                      </p:tavLst>
                                    </p:anim>
                                    <p:set>
                                      <p:cBhvr>
                                        <p:cTn id="29" dur="1" fill="hold">
                                          <p:stCondLst>
                                            <p:cond delay="499"/>
                                          </p:stCondLst>
                                        </p:cTn>
                                        <p:tgtEl>
                                          <p:spTgt spid="6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000"/>
                                        <p:tgtEl>
                                          <p:spTgt spid="11"/>
                                        </p:tgtEl>
                                      </p:cBhvr>
                                    </p:animEffect>
                                    <p:set>
                                      <p:cBhvr>
                                        <p:cTn id="34" dur="1" fill="hold">
                                          <p:stCondLst>
                                            <p:cond delay="1999"/>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9" accel="50000" decel="5000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1000" fill="hold"/>
                                        <p:tgtEl>
                                          <p:spTgt spid="12"/>
                                        </p:tgtEl>
                                        <p:attrNameLst>
                                          <p:attrName>ppt_x</p:attrName>
                                        </p:attrNameLst>
                                      </p:cBhvr>
                                      <p:tavLst>
                                        <p:tav tm="0">
                                          <p:val>
                                            <p:strVal val="0-#ppt_w/2"/>
                                          </p:val>
                                        </p:tav>
                                        <p:tav tm="100000">
                                          <p:val>
                                            <p:strVal val="#ppt_x"/>
                                          </p:val>
                                        </p:tav>
                                      </p:tavLst>
                                    </p:anim>
                                    <p:anim calcmode="lin" valueType="num">
                                      <p:cBhvr additive="base">
                                        <p:cTn id="40" dur="1000" fill="hold"/>
                                        <p:tgtEl>
                                          <p:spTgt spid="12"/>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2" presetClass="exit" presetSubtype="12" fill="hold" nodeType="afterEffect">
                                  <p:stCondLst>
                                    <p:cond delay="0"/>
                                  </p:stCondLst>
                                  <p:childTnLst>
                                    <p:anim calcmode="lin" valueType="num">
                                      <p:cBhvr additive="base">
                                        <p:cTn id="43" dur="500"/>
                                        <p:tgtEl>
                                          <p:spTgt spid="69"/>
                                        </p:tgtEl>
                                        <p:attrNameLst>
                                          <p:attrName>ppt_x</p:attrName>
                                        </p:attrNameLst>
                                      </p:cBhvr>
                                      <p:tavLst>
                                        <p:tav tm="0">
                                          <p:val>
                                            <p:strVal val="ppt_x"/>
                                          </p:val>
                                        </p:tav>
                                        <p:tav tm="100000">
                                          <p:val>
                                            <p:strVal val="0-ppt_w/2"/>
                                          </p:val>
                                        </p:tav>
                                      </p:tavLst>
                                    </p:anim>
                                    <p:anim calcmode="lin" valueType="num">
                                      <p:cBhvr additive="base">
                                        <p:cTn id="44" dur="500"/>
                                        <p:tgtEl>
                                          <p:spTgt spid="69"/>
                                        </p:tgtEl>
                                        <p:attrNameLst>
                                          <p:attrName>ppt_y</p:attrName>
                                        </p:attrNameLst>
                                      </p:cBhvr>
                                      <p:tavLst>
                                        <p:tav tm="0">
                                          <p:val>
                                            <p:strVal val="ppt_y"/>
                                          </p:val>
                                        </p:tav>
                                        <p:tav tm="100000">
                                          <p:val>
                                            <p:strVal val="1+ppt_h/2"/>
                                          </p:val>
                                        </p:tav>
                                      </p:tavLst>
                                    </p:anim>
                                    <p:set>
                                      <p:cBhvr>
                                        <p:cTn id="45" dur="1" fill="hold">
                                          <p:stCondLst>
                                            <p:cond delay="499"/>
                                          </p:stCondLst>
                                        </p:cTn>
                                        <p:tgtEl>
                                          <p:spTgt spid="69"/>
                                        </p:tgtEl>
                                        <p:attrNameLst>
                                          <p:attrName>style.visibility</p:attrName>
                                        </p:attrNameLst>
                                      </p:cBhvr>
                                      <p:to>
                                        <p:strVal val="hidden"/>
                                      </p:to>
                                    </p:set>
                                  </p:childTnLst>
                                </p:cTn>
                              </p:par>
                              <p:par>
                                <p:cTn id="46" presetID="2" presetClass="exit" presetSubtype="6" fill="hold" nodeType="withEffect">
                                  <p:stCondLst>
                                    <p:cond delay="0"/>
                                  </p:stCondLst>
                                  <p:childTnLst>
                                    <p:anim calcmode="lin" valueType="num">
                                      <p:cBhvr additive="base">
                                        <p:cTn id="47" dur="500"/>
                                        <p:tgtEl>
                                          <p:spTgt spid="78"/>
                                        </p:tgtEl>
                                        <p:attrNameLst>
                                          <p:attrName>ppt_x</p:attrName>
                                        </p:attrNameLst>
                                      </p:cBhvr>
                                      <p:tavLst>
                                        <p:tav tm="0">
                                          <p:val>
                                            <p:strVal val="ppt_x"/>
                                          </p:val>
                                        </p:tav>
                                        <p:tav tm="100000">
                                          <p:val>
                                            <p:strVal val="1+ppt_w/2"/>
                                          </p:val>
                                        </p:tav>
                                      </p:tavLst>
                                    </p:anim>
                                    <p:anim calcmode="lin" valueType="num">
                                      <p:cBhvr additive="base">
                                        <p:cTn id="48" dur="500"/>
                                        <p:tgtEl>
                                          <p:spTgt spid="78"/>
                                        </p:tgtEl>
                                        <p:attrNameLst>
                                          <p:attrName>ppt_y</p:attrName>
                                        </p:attrNameLst>
                                      </p:cBhvr>
                                      <p:tavLst>
                                        <p:tav tm="0">
                                          <p:val>
                                            <p:strVal val="ppt_y"/>
                                          </p:val>
                                        </p:tav>
                                        <p:tav tm="100000">
                                          <p:val>
                                            <p:strVal val="1+ppt_h/2"/>
                                          </p:val>
                                        </p:tav>
                                      </p:tavLst>
                                    </p:anim>
                                    <p:set>
                                      <p:cBhvr>
                                        <p:cTn id="49" dur="1" fill="hold">
                                          <p:stCondLst>
                                            <p:cond delay="499"/>
                                          </p:stCondLst>
                                        </p:cTn>
                                        <p:tgtEl>
                                          <p:spTgt spid="78"/>
                                        </p:tgtEl>
                                        <p:attrNameLst>
                                          <p:attrName>style.visibility</p:attrName>
                                        </p:attrNameLst>
                                      </p:cBhvr>
                                      <p:to>
                                        <p:strVal val="hidden"/>
                                      </p:to>
                                    </p:set>
                                  </p:childTnLst>
                                </p:cTn>
                              </p:par>
                            </p:childTnLst>
                          </p:cTn>
                        </p:par>
                        <p:par>
                          <p:cTn id="50" fill="hold">
                            <p:stCondLst>
                              <p:cond delay="1500"/>
                            </p:stCondLst>
                            <p:childTnLst>
                              <p:par>
                                <p:cTn id="51" presetID="1" presetClass="exit" presetSubtype="0" fill="hold" nodeType="afterEffect">
                                  <p:stCondLst>
                                    <p:cond delay="0"/>
                                  </p:stCondLst>
                                  <p:childTnLst>
                                    <p:set>
                                      <p:cBhvr>
                                        <p:cTn id="5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6FA793-0764-254D-AEE5-77F2FB49B458}"/>
              </a:ext>
            </a:extLst>
          </p:cNvPr>
          <p:cNvSpPr>
            <a:spLocks noGrp="1"/>
          </p:cNvSpPr>
          <p:nvPr>
            <p:ph type="title"/>
          </p:nvPr>
        </p:nvSpPr>
        <p:spPr/>
        <p:txBody>
          <a:bodyPr>
            <a:normAutofit/>
          </a:bodyPr>
          <a:lstStyle/>
          <a:p>
            <a:r>
              <a:rPr lang="en-US" sz="4000" b="1" dirty="0"/>
              <a:t>Other Biological Polymers</a:t>
            </a:r>
          </a:p>
        </p:txBody>
      </p:sp>
      <p:sp>
        <p:nvSpPr>
          <p:cNvPr id="4" name="Content Placeholder 3">
            <a:extLst>
              <a:ext uri="{FF2B5EF4-FFF2-40B4-BE49-F238E27FC236}">
                <a16:creationId xmlns:a16="http://schemas.microsoft.com/office/drawing/2014/main" id="{5DA30599-A0E6-F54F-A20E-6AB4A034A3A4}"/>
              </a:ext>
            </a:extLst>
          </p:cNvPr>
          <p:cNvSpPr>
            <a:spLocks noGrp="1"/>
          </p:cNvSpPr>
          <p:nvPr>
            <p:ph idx="1"/>
          </p:nvPr>
        </p:nvSpPr>
        <p:spPr/>
        <p:txBody>
          <a:bodyPr>
            <a:normAutofit/>
          </a:bodyPr>
          <a:lstStyle/>
          <a:p>
            <a:r>
              <a:rPr lang="en-US" sz="2800" dirty="0"/>
              <a:t>Major biological molecules other than proteins are also made by condensation reactions:</a:t>
            </a:r>
          </a:p>
          <a:p>
            <a:pPr lvl="1"/>
            <a:r>
              <a:rPr lang="en-US" sz="2400" dirty="0"/>
              <a:t>Polysaccharides (Starch and cellulose)</a:t>
            </a:r>
          </a:p>
          <a:p>
            <a:pPr lvl="1"/>
            <a:r>
              <a:rPr lang="en-US" sz="2400" dirty="0"/>
              <a:t>Nucleic acids (DNA and RNA)</a:t>
            </a:r>
          </a:p>
          <a:p>
            <a:pPr lvl="1"/>
            <a:r>
              <a:rPr lang="en-US" sz="2400" dirty="0"/>
              <a:t>Triglycerides (fats and oils)</a:t>
            </a:r>
          </a:p>
          <a:p>
            <a:r>
              <a:rPr lang="en-US" sz="2600" dirty="0"/>
              <a:t>All spontaneously break down in the presence of water</a:t>
            </a:r>
          </a:p>
        </p:txBody>
      </p:sp>
    </p:spTree>
    <p:extLst>
      <p:ext uri="{BB962C8B-B14F-4D97-AF65-F5344CB8AC3E}">
        <p14:creationId xmlns:p14="http://schemas.microsoft.com/office/powerpoint/2010/main" val="400833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5"/>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5E200-5C59-7A41-9EF4-685225DECBEE}"/>
              </a:ext>
            </a:extLst>
          </p:cNvPr>
          <p:cNvSpPr>
            <a:spLocks noGrp="1"/>
          </p:cNvSpPr>
          <p:nvPr>
            <p:ph type="title"/>
          </p:nvPr>
        </p:nvSpPr>
        <p:spPr/>
        <p:txBody>
          <a:bodyPr>
            <a:normAutofit/>
          </a:bodyPr>
          <a:lstStyle/>
          <a:p>
            <a:r>
              <a:rPr lang="en-US" sz="4400" b="1" dirty="0"/>
              <a:t>Proteins and other biological polymers are not stable</a:t>
            </a:r>
          </a:p>
        </p:txBody>
      </p:sp>
      <p:sp>
        <p:nvSpPr>
          <p:cNvPr id="3" name="Content Placeholder 2">
            <a:extLst>
              <a:ext uri="{FF2B5EF4-FFF2-40B4-BE49-F238E27FC236}">
                <a16:creationId xmlns:a16="http://schemas.microsoft.com/office/drawing/2014/main" id="{6B8DB249-1F38-C74D-AB11-CC46275EBDF8}"/>
              </a:ext>
            </a:extLst>
          </p:cNvPr>
          <p:cNvSpPr>
            <a:spLocks noGrp="1"/>
          </p:cNvSpPr>
          <p:nvPr>
            <p:ph idx="1"/>
          </p:nvPr>
        </p:nvSpPr>
        <p:spPr>
          <a:xfrm>
            <a:off x="1141413" y="2666999"/>
            <a:ext cx="9905998" cy="3995058"/>
          </a:xfrm>
        </p:spPr>
        <p:txBody>
          <a:bodyPr>
            <a:normAutofit/>
          </a:bodyPr>
          <a:lstStyle/>
          <a:p>
            <a:r>
              <a:rPr lang="en-US" sz="3600" dirty="0"/>
              <a:t>Water breaks them</a:t>
            </a:r>
          </a:p>
          <a:p>
            <a:r>
              <a:rPr lang="en-US" sz="3600" dirty="0"/>
              <a:t>They oxidize</a:t>
            </a:r>
          </a:p>
          <a:p>
            <a:r>
              <a:rPr lang="en-US" sz="3600" dirty="0"/>
              <a:t>Other chemical reactions degrade them</a:t>
            </a:r>
          </a:p>
          <a:p>
            <a:r>
              <a:rPr lang="en-US" sz="3600" dirty="0"/>
              <a:t>They can be physically broken</a:t>
            </a:r>
          </a:p>
          <a:p>
            <a:r>
              <a:rPr lang="en-US" sz="3600" dirty="0"/>
              <a:t>radiation can break them</a:t>
            </a:r>
          </a:p>
          <a:p>
            <a:pPr lvl="1"/>
            <a:endParaRPr lang="en-US" sz="3200" dirty="0"/>
          </a:p>
        </p:txBody>
      </p:sp>
    </p:spTree>
    <p:extLst>
      <p:ext uri="{BB962C8B-B14F-4D97-AF65-F5344CB8AC3E}">
        <p14:creationId xmlns:p14="http://schemas.microsoft.com/office/powerpoint/2010/main" val="201467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0429DD-7617-9A4E-843D-D8A99BC64F95}"/>
              </a:ext>
            </a:extLst>
          </p:cNvPr>
          <p:cNvPicPr>
            <a:picLocks noChangeAspect="1"/>
          </p:cNvPicPr>
          <p:nvPr/>
        </p:nvPicPr>
        <p:blipFill>
          <a:blip r:embed="rId3"/>
          <a:stretch>
            <a:fillRect/>
          </a:stretch>
        </p:blipFill>
        <p:spPr>
          <a:xfrm>
            <a:off x="1362014" y="0"/>
            <a:ext cx="10829986" cy="6858000"/>
          </a:xfrm>
          <a:prstGeom prst="rect">
            <a:avLst/>
          </a:prstGeom>
        </p:spPr>
      </p:pic>
      <p:sp>
        <p:nvSpPr>
          <p:cNvPr id="7" name="TextBox 6">
            <a:extLst>
              <a:ext uri="{FF2B5EF4-FFF2-40B4-BE49-F238E27FC236}">
                <a16:creationId xmlns:a16="http://schemas.microsoft.com/office/drawing/2014/main" id="{7818444F-8501-F549-BDD4-36124617F35A}"/>
              </a:ext>
            </a:extLst>
          </p:cNvPr>
          <p:cNvSpPr txBox="1"/>
          <p:nvPr/>
        </p:nvSpPr>
        <p:spPr>
          <a:xfrm rot="16200000">
            <a:off x="-2828835" y="2921167"/>
            <a:ext cx="6858000" cy="1015663"/>
          </a:xfrm>
          <a:prstGeom prst="rect">
            <a:avLst/>
          </a:prstGeom>
          <a:noFill/>
        </p:spPr>
        <p:txBody>
          <a:bodyPr wrap="square" rtlCol="0">
            <a:spAutoFit/>
          </a:bodyPr>
          <a:lstStyle/>
          <a:p>
            <a:r>
              <a:rPr lang="en-US" sz="2000" dirty="0"/>
              <a:t>Schweitzer MH, </a:t>
            </a:r>
            <a:r>
              <a:rPr lang="en-US" sz="2000" dirty="0" err="1"/>
              <a:t>Wittmeyer</a:t>
            </a:r>
            <a:r>
              <a:rPr lang="en-US" sz="2000" dirty="0"/>
              <a:t> JL, Horner JR, </a:t>
            </a:r>
            <a:r>
              <a:rPr lang="en-US" sz="2000" dirty="0" err="1"/>
              <a:t>Toporski</a:t>
            </a:r>
            <a:r>
              <a:rPr lang="en-US" sz="2000" dirty="0"/>
              <a:t> JK. 2012. Soft-Tissue Vessels and Cellular Preservation in</a:t>
            </a:r>
            <a:r>
              <a:rPr lang="en-US" sz="2000" i="1" dirty="0"/>
              <a:t> Tyrannosaurus rex</a:t>
            </a:r>
            <a:r>
              <a:rPr lang="en-US" sz="2000" dirty="0"/>
              <a:t>. </a:t>
            </a:r>
            <a:r>
              <a:rPr lang="en-US" sz="2000" i="1" dirty="0"/>
              <a:t>Science</a:t>
            </a:r>
            <a:r>
              <a:rPr lang="en-US" sz="2000" dirty="0"/>
              <a:t> 307:1952-1955.</a:t>
            </a:r>
          </a:p>
        </p:txBody>
      </p:sp>
    </p:spTree>
    <p:extLst>
      <p:ext uri="{BB962C8B-B14F-4D97-AF65-F5344CB8AC3E}">
        <p14:creationId xmlns:p14="http://schemas.microsoft.com/office/powerpoint/2010/main" val="1318675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02C8C1-48AD-B54A-916C-AD7CCE15B932}"/>
              </a:ext>
            </a:extLst>
          </p:cNvPr>
          <p:cNvPicPr>
            <a:picLocks noChangeAspect="1"/>
          </p:cNvPicPr>
          <p:nvPr/>
        </p:nvPicPr>
        <p:blipFill>
          <a:blip r:embed="rId2"/>
          <a:stretch>
            <a:fillRect/>
          </a:stretch>
        </p:blipFill>
        <p:spPr>
          <a:xfrm>
            <a:off x="1567543" y="14572"/>
            <a:ext cx="9076241" cy="6843428"/>
          </a:xfrm>
          <a:prstGeom prst="rect">
            <a:avLst/>
          </a:prstGeom>
        </p:spPr>
      </p:pic>
    </p:spTree>
    <p:extLst>
      <p:ext uri="{BB962C8B-B14F-4D97-AF65-F5344CB8AC3E}">
        <p14:creationId xmlns:p14="http://schemas.microsoft.com/office/powerpoint/2010/main" val="2744108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14202" y="13124"/>
            <a:ext cx="6363596" cy="6844876"/>
          </a:xfrm>
          <a:prstGeom prst="rect">
            <a:avLst/>
          </a:prstGeom>
        </p:spPr>
      </p:pic>
    </p:spTree>
    <p:extLst>
      <p:ext uri="{BB962C8B-B14F-4D97-AF65-F5344CB8AC3E}">
        <p14:creationId xmlns:p14="http://schemas.microsoft.com/office/powerpoint/2010/main" val="1689179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1" y="0"/>
            <a:ext cx="9905998" cy="1905000"/>
          </a:xfrm>
        </p:spPr>
        <p:txBody>
          <a:bodyPr>
            <a:normAutofit/>
          </a:bodyPr>
          <a:lstStyle/>
          <a:p>
            <a:r>
              <a:rPr lang="en-US" sz="4400" b="1" dirty="0">
                <a:solidFill>
                  <a:schemeClr val="tx1"/>
                </a:solidFill>
              </a:rPr>
              <a:t>The </a:t>
            </a:r>
            <a:r>
              <a:rPr lang="en-US" sz="4400" b="1" i="1" dirty="0">
                <a:solidFill>
                  <a:schemeClr val="tx1"/>
                </a:solidFill>
              </a:rPr>
              <a:t>T. Rex</a:t>
            </a:r>
            <a:r>
              <a:rPr lang="en-US" sz="4400" b="1" dirty="0">
                <a:solidFill>
                  <a:schemeClr val="tx1"/>
                </a:solidFill>
              </a:rPr>
              <a:t> Skeleton</a:t>
            </a:r>
          </a:p>
        </p:txBody>
      </p:sp>
      <p:pic>
        <p:nvPicPr>
          <p:cNvPr id="3" name="Picture 2" descr="Sue T Rex 1.jpg"/>
          <p:cNvPicPr>
            <a:picLocks noChangeAspect="1"/>
          </p:cNvPicPr>
          <p:nvPr/>
        </p:nvPicPr>
        <p:blipFill>
          <a:blip r:embed="rId2"/>
          <a:stretch>
            <a:fillRect/>
          </a:stretch>
        </p:blipFill>
        <p:spPr>
          <a:xfrm>
            <a:off x="480192" y="1655940"/>
            <a:ext cx="11203758" cy="4547636"/>
          </a:xfrm>
          <a:prstGeom prst="rect">
            <a:avLst/>
          </a:prstGeom>
        </p:spPr>
      </p:pic>
    </p:spTree>
    <p:extLst>
      <p:ext uri="{BB962C8B-B14F-4D97-AF65-F5344CB8AC3E}">
        <p14:creationId xmlns:p14="http://schemas.microsoft.com/office/powerpoint/2010/main" val="4228142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AD6654-8818-6043-BFCA-341B252125DD}"/>
              </a:ext>
            </a:extLst>
          </p:cNvPr>
          <p:cNvPicPr>
            <a:picLocks noChangeAspect="1"/>
          </p:cNvPicPr>
          <p:nvPr/>
        </p:nvPicPr>
        <p:blipFill>
          <a:blip r:embed="rId2"/>
          <a:stretch>
            <a:fillRect/>
          </a:stretch>
        </p:blipFill>
        <p:spPr>
          <a:xfrm>
            <a:off x="566799" y="0"/>
            <a:ext cx="11058401" cy="6858000"/>
          </a:xfrm>
          <a:prstGeom prst="rect">
            <a:avLst/>
          </a:prstGeom>
        </p:spPr>
      </p:pic>
    </p:spTree>
    <p:extLst>
      <p:ext uri="{BB962C8B-B14F-4D97-AF65-F5344CB8AC3E}">
        <p14:creationId xmlns:p14="http://schemas.microsoft.com/office/powerpoint/2010/main" val="3228395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FDD1-A686-C541-8EE6-951FCA456B59}"/>
              </a:ext>
            </a:extLst>
          </p:cNvPr>
          <p:cNvSpPr>
            <a:spLocks noGrp="1"/>
          </p:cNvSpPr>
          <p:nvPr>
            <p:ph type="title"/>
          </p:nvPr>
        </p:nvSpPr>
        <p:spPr/>
        <p:txBody>
          <a:bodyPr>
            <a:normAutofit/>
          </a:bodyPr>
          <a:lstStyle/>
          <a:p>
            <a:r>
              <a:rPr lang="en-US" sz="4800" b="1" dirty="0"/>
              <a:t>Conclusion:</a:t>
            </a:r>
          </a:p>
        </p:txBody>
      </p:sp>
      <p:sp>
        <p:nvSpPr>
          <p:cNvPr id="3" name="Content Placeholder 2">
            <a:extLst>
              <a:ext uri="{FF2B5EF4-FFF2-40B4-BE49-F238E27FC236}">
                <a16:creationId xmlns:a16="http://schemas.microsoft.com/office/drawing/2014/main" id="{2DBA33DC-674D-B247-9B0C-732685384331}"/>
              </a:ext>
            </a:extLst>
          </p:cNvPr>
          <p:cNvSpPr>
            <a:spLocks noGrp="1"/>
          </p:cNvSpPr>
          <p:nvPr>
            <p:ph idx="1"/>
          </p:nvPr>
        </p:nvSpPr>
        <p:spPr>
          <a:xfrm>
            <a:off x="1141413" y="2187389"/>
            <a:ext cx="9905998" cy="4195482"/>
          </a:xfrm>
        </p:spPr>
        <p:txBody>
          <a:bodyPr>
            <a:normAutofit fontScale="92500"/>
          </a:bodyPr>
          <a:lstStyle/>
          <a:p>
            <a:r>
              <a:rPr lang="en-US" sz="3600" dirty="0"/>
              <a:t>All biological polymers are subject to degradation over time under any reasonably conceivable conditions</a:t>
            </a:r>
          </a:p>
          <a:p>
            <a:r>
              <a:rPr lang="en-US" sz="3600" dirty="0"/>
              <a:t>Rates of degradation have been measured</a:t>
            </a:r>
          </a:p>
          <a:p>
            <a:r>
              <a:rPr lang="en-US" sz="3600" dirty="0"/>
              <a:t>Explanations other than thousands rather than millions of years, are appeals to miracles, not to science as it is currently understood</a:t>
            </a:r>
          </a:p>
        </p:txBody>
      </p:sp>
    </p:spTree>
    <p:extLst>
      <p:ext uri="{BB962C8B-B14F-4D97-AF65-F5344CB8AC3E}">
        <p14:creationId xmlns:p14="http://schemas.microsoft.com/office/powerpoint/2010/main" val="32541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FD1B-5DF9-D541-93E4-697F201E9010}"/>
              </a:ext>
            </a:extLst>
          </p:cNvPr>
          <p:cNvSpPr>
            <a:spLocks noGrp="1"/>
          </p:cNvSpPr>
          <p:nvPr>
            <p:ph type="title"/>
          </p:nvPr>
        </p:nvSpPr>
        <p:spPr>
          <a:xfrm>
            <a:off x="1141413" y="152400"/>
            <a:ext cx="9905998" cy="1905000"/>
          </a:xfrm>
        </p:spPr>
        <p:txBody>
          <a:bodyPr>
            <a:normAutofit/>
          </a:bodyPr>
          <a:lstStyle/>
          <a:p>
            <a:r>
              <a:rPr lang="en-US" sz="5400" b="1" dirty="0"/>
              <a:t>3-Mutations</a:t>
            </a:r>
          </a:p>
        </p:txBody>
      </p:sp>
      <p:sp>
        <p:nvSpPr>
          <p:cNvPr id="3" name="Content Placeholder 2">
            <a:extLst>
              <a:ext uri="{FF2B5EF4-FFF2-40B4-BE49-F238E27FC236}">
                <a16:creationId xmlns:a16="http://schemas.microsoft.com/office/drawing/2014/main" id="{0F967863-3268-1F42-A42A-52265A205682}"/>
              </a:ext>
            </a:extLst>
          </p:cNvPr>
          <p:cNvSpPr>
            <a:spLocks noGrp="1"/>
          </p:cNvSpPr>
          <p:nvPr>
            <p:ph idx="1"/>
          </p:nvPr>
        </p:nvSpPr>
        <p:spPr>
          <a:xfrm>
            <a:off x="1141413" y="1877786"/>
            <a:ext cx="10657652" cy="4457699"/>
          </a:xfrm>
        </p:spPr>
        <p:txBody>
          <a:bodyPr>
            <a:normAutofit lnSpcReduction="10000"/>
          </a:bodyPr>
          <a:lstStyle/>
          <a:p>
            <a:r>
              <a:rPr lang="en-US" sz="3200" dirty="0"/>
              <a:t>Mutations are changes in an organism’s DNA sequence:</a:t>
            </a:r>
          </a:p>
          <a:p>
            <a:pPr lvl="1"/>
            <a:r>
              <a:rPr lang="en-US" sz="2800" dirty="0"/>
              <a:t>Mutations are considered to be random and undirected (except when they are not -  Fitzgerald and Rosenberg 2019)</a:t>
            </a:r>
          </a:p>
          <a:p>
            <a:pPr lvl="1"/>
            <a:r>
              <a:rPr lang="en-US" sz="2800" dirty="0"/>
              <a:t>Most undirected mutations have a negative impact on fitness</a:t>
            </a:r>
          </a:p>
          <a:p>
            <a:pPr lvl="1"/>
            <a:r>
              <a:rPr lang="en-US" sz="2800" dirty="0"/>
              <a:t>The most common are “near neutral” mutations, which have a very small negative impact on fitness</a:t>
            </a:r>
          </a:p>
          <a:p>
            <a:pPr lvl="1"/>
            <a:r>
              <a:rPr lang="en-US" sz="2800" dirty="0"/>
              <a:t>Undirected mutations that have a positive impact on fitness are rare</a:t>
            </a:r>
          </a:p>
        </p:txBody>
      </p:sp>
    </p:spTree>
    <p:extLst>
      <p:ext uri="{BB962C8B-B14F-4D97-AF65-F5344CB8AC3E}">
        <p14:creationId xmlns:p14="http://schemas.microsoft.com/office/powerpoint/2010/main" val="381306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89AEAC-855D-2C4E-9062-F56698ADBE5A}"/>
              </a:ext>
            </a:extLst>
          </p:cNvPr>
          <p:cNvPicPr>
            <a:picLocks noChangeAspect="1"/>
          </p:cNvPicPr>
          <p:nvPr/>
        </p:nvPicPr>
        <p:blipFill>
          <a:blip r:embed="rId2"/>
          <a:stretch>
            <a:fillRect/>
          </a:stretch>
        </p:blipFill>
        <p:spPr>
          <a:xfrm>
            <a:off x="3605783" y="630309"/>
            <a:ext cx="4980435" cy="4980435"/>
          </a:xfrm>
          <a:prstGeom prst="rect">
            <a:avLst/>
          </a:prstGeom>
        </p:spPr>
      </p:pic>
      <p:sp>
        <p:nvSpPr>
          <p:cNvPr id="5" name="TextBox 4">
            <a:extLst>
              <a:ext uri="{FF2B5EF4-FFF2-40B4-BE49-F238E27FC236}">
                <a16:creationId xmlns:a16="http://schemas.microsoft.com/office/drawing/2014/main" id="{CA47038B-349E-2443-B2B8-3AB1B5230344}"/>
              </a:ext>
            </a:extLst>
          </p:cNvPr>
          <p:cNvSpPr txBox="1"/>
          <p:nvPr/>
        </p:nvSpPr>
        <p:spPr>
          <a:xfrm>
            <a:off x="4625628" y="2641549"/>
            <a:ext cx="2940745" cy="923330"/>
          </a:xfrm>
          <a:prstGeom prst="rect">
            <a:avLst/>
          </a:prstGeom>
          <a:noFill/>
        </p:spPr>
        <p:txBody>
          <a:bodyPr wrap="square" rtlCol="0">
            <a:spAutoFit/>
          </a:bodyPr>
          <a:lstStyle/>
          <a:p>
            <a:pPr algn="ctr"/>
            <a:r>
              <a:rPr lang="en-US" sz="5400" b="1" dirty="0">
                <a:latin typeface="Noto Sans" panose="020B0502040504020204" pitchFamily="34" charset="0"/>
                <a:ea typeface="Noto Sans" panose="020B0502040504020204" pitchFamily="34" charset="0"/>
                <a:cs typeface="Noto Sans" panose="020B0502040504020204" pitchFamily="34" charset="0"/>
              </a:rPr>
              <a:t>22 OCT</a:t>
            </a:r>
          </a:p>
        </p:txBody>
      </p:sp>
      <p:sp>
        <p:nvSpPr>
          <p:cNvPr id="6" name="TextBox 5">
            <a:extLst>
              <a:ext uri="{FF2B5EF4-FFF2-40B4-BE49-F238E27FC236}">
                <a16:creationId xmlns:a16="http://schemas.microsoft.com/office/drawing/2014/main" id="{46D7D037-FBDC-714A-AC05-D1EF0287B8A0}"/>
              </a:ext>
            </a:extLst>
          </p:cNvPr>
          <p:cNvSpPr txBox="1"/>
          <p:nvPr/>
        </p:nvSpPr>
        <p:spPr>
          <a:xfrm>
            <a:off x="2600572" y="5704588"/>
            <a:ext cx="6990856" cy="646331"/>
          </a:xfrm>
          <a:prstGeom prst="rect">
            <a:avLst/>
          </a:prstGeom>
          <a:noFill/>
        </p:spPr>
        <p:txBody>
          <a:bodyPr wrap="square" rtlCol="0">
            <a:spAutoFit/>
          </a:bodyPr>
          <a:lstStyle/>
          <a:p>
            <a:pPr algn="ctr"/>
            <a:r>
              <a:rPr lang="en-US" sz="3600" dirty="0" err="1">
                <a:solidFill>
                  <a:schemeClr val="accent1">
                    <a:lumMod val="40000"/>
                    <a:lumOff val="60000"/>
                  </a:schemeClr>
                </a:solidFill>
                <a:latin typeface="Noto Sans" panose="020B0502040504020204" pitchFamily="34" charset="0"/>
                <a:ea typeface="Noto Sans" panose="020B0502040504020204" pitchFamily="34" charset="0"/>
                <a:cs typeface="Noto Sans" panose="020B0502040504020204" pitchFamily="34" charset="0"/>
              </a:rPr>
              <a:t>creationsabbath.net</a:t>
            </a:r>
            <a:endParaRPr lang="en-US" sz="3600" dirty="0">
              <a:solidFill>
                <a:schemeClr val="accent1">
                  <a:lumMod val="40000"/>
                  <a:lumOff val="60000"/>
                </a:schemeClr>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993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B221BEE-7B5D-234D-8F15-84BD199C21F5}"/>
              </a:ext>
            </a:extLst>
          </p:cNvPr>
          <p:cNvCxnSpPr/>
          <p:nvPr/>
        </p:nvCxnSpPr>
        <p:spPr>
          <a:xfrm>
            <a:off x="5495925" y="1575707"/>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8C22B86-3A65-A842-AFF1-58EB05EB0EB8}"/>
              </a:ext>
            </a:extLst>
          </p:cNvPr>
          <p:cNvSpPr/>
          <p:nvPr/>
        </p:nvSpPr>
        <p:spPr>
          <a:xfrm>
            <a:off x="4664142" y="1154922"/>
            <a:ext cx="869497" cy="869497"/>
          </a:xfrm>
          <a:prstGeom prst="ellipse">
            <a:avLst/>
          </a:prstGeom>
          <a:solidFill>
            <a:srgbClr val="F58FFF"/>
          </a:solidFill>
          <a:ln>
            <a:solidFill>
              <a:srgbClr val="F75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BB0AB3-7F42-1445-ADD7-EC01AB59254D}"/>
              </a:ext>
            </a:extLst>
          </p:cNvPr>
          <p:cNvSpPr/>
          <p:nvPr/>
        </p:nvSpPr>
        <p:spPr>
          <a:xfrm>
            <a:off x="6630436" y="1154922"/>
            <a:ext cx="869497" cy="869497"/>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AC68C1D-2DF0-DB4D-8720-F2696521132B}"/>
              </a:ext>
            </a:extLst>
          </p:cNvPr>
          <p:cNvGrpSpPr/>
          <p:nvPr/>
        </p:nvGrpSpPr>
        <p:grpSpPr>
          <a:xfrm>
            <a:off x="811358" y="1575709"/>
            <a:ext cx="10571551" cy="2872726"/>
            <a:chOff x="811358" y="1575709"/>
            <a:chExt cx="10571551" cy="2872726"/>
          </a:xfrm>
        </p:grpSpPr>
        <p:cxnSp>
          <p:nvCxnSpPr>
            <p:cNvPr id="38" name="Straight Connector 37">
              <a:extLst>
                <a:ext uri="{FF2B5EF4-FFF2-40B4-BE49-F238E27FC236}">
                  <a16:creationId xmlns:a16="http://schemas.microsoft.com/office/drawing/2014/main" id="{CA269345-5202-2243-89C2-BA958F8663AB}"/>
                </a:ext>
              </a:extLst>
            </p:cNvPr>
            <p:cNvCxnSpPr>
              <a:cxnSpLocks/>
            </p:cNvCxnSpPr>
            <p:nvPr/>
          </p:nvCxnSpPr>
          <p:spPr>
            <a:xfrm rot="5400000">
              <a:off x="9261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A4F514-A990-2B4A-A0B9-E00AC8368404}"/>
                </a:ext>
              </a:extLst>
            </p:cNvPr>
            <p:cNvCxnSpPr>
              <a:cxnSpLocks/>
            </p:cNvCxnSpPr>
            <p:nvPr/>
          </p:nvCxnSpPr>
          <p:spPr>
            <a:xfrm flipH="1">
              <a:off x="1238249" y="2824840"/>
              <a:ext cx="9715501" cy="0"/>
            </a:xfrm>
            <a:prstGeom prst="line">
              <a:avLst/>
            </a:prstGeom>
            <a:ln w="762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69F667-6543-0149-AAD5-0710B135BA87}"/>
                </a:ext>
              </a:extLst>
            </p:cNvPr>
            <p:cNvCxnSpPr>
              <a:cxnSpLocks/>
            </p:cNvCxnSpPr>
            <p:nvPr/>
          </p:nvCxnSpPr>
          <p:spPr>
            <a:xfrm rot="5400000">
              <a:off x="625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A4DF82F-108E-4F4F-B5DE-D00500D6D3DA}"/>
                </a:ext>
              </a:extLst>
            </p:cNvPr>
            <p:cNvCxnSpPr>
              <a:cxnSpLocks/>
            </p:cNvCxnSpPr>
            <p:nvPr/>
          </p:nvCxnSpPr>
          <p:spPr>
            <a:xfrm rot="5400000">
              <a:off x="1705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149511-9815-DC4C-868E-50FB6623B71B}"/>
                </a:ext>
              </a:extLst>
            </p:cNvPr>
            <p:cNvCxnSpPr>
              <a:cxnSpLocks/>
            </p:cNvCxnSpPr>
            <p:nvPr/>
          </p:nvCxnSpPr>
          <p:spPr>
            <a:xfrm rot="5400000">
              <a:off x="2784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5D7F03A-85C8-DD4B-AF3F-E6A16E3C2C3B}"/>
                </a:ext>
              </a:extLst>
            </p:cNvPr>
            <p:cNvCxnSpPr>
              <a:cxnSpLocks/>
            </p:cNvCxnSpPr>
            <p:nvPr/>
          </p:nvCxnSpPr>
          <p:spPr>
            <a:xfrm rot="5400000">
              <a:off x="3864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1F7F50-60E6-5046-9141-D6ACB75BB9FC}"/>
                </a:ext>
              </a:extLst>
            </p:cNvPr>
            <p:cNvCxnSpPr>
              <a:cxnSpLocks/>
            </p:cNvCxnSpPr>
            <p:nvPr/>
          </p:nvCxnSpPr>
          <p:spPr>
            <a:xfrm rot="5400000">
              <a:off x="4943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7E0F4D-5BC4-6F4E-9031-F1ED986CFDE1}"/>
                </a:ext>
              </a:extLst>
            </p:cNvPr>
            <p:cNvCxnSpPr>
              <a:cxnSpLocks/>
            </p:cNvCxnSpPr>
            <p:nvPr/>
          </p:nvCxnSpPr>
          <p:spPr>
            <a:xfrm>
              <a:off x="6095999" y="1575709"/>
              <a:ext cx="0" cy="1249131"/>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3B666F-F10F-5D4B-821A-74F0D55D5AC3}"/>
                </a:ext>
              </a:extLst>
            </p:cNvPr>
            <p:cNvCxnSpPr>
              <a:cxnSpLocks/>
            </p:cNvCxnSpPr>
            <p:nvPr/>
          </p:nvCxnSpPr>
          <p:spPr>
            <a:xfrm rot="5400000">
              <a:off x="6023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53398D-34F4-6242-9121-D53DF31E35C9}"/>
                </a:ext>
              </a:extLst>
            </p:cNvPr>
            <p:cNvCxnSpPr>
              <a:cxnSpLocks/>
            </p:cNvCxnSpPr>
            <p:nvPr/>
          </p:nvCxnSpPr>
          <p:spPr>
            <a:xfrm rot="5400000">
              <a:off x="7102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AD8339-AF76-E242-A75F-94BC63214775}"/>
                </a:ext>
              </a:extLst>
            </p:cNvPr>
            <p:cNvCxnSpPr>
              <a:cxnSpLocks/>
            </p:cNvCxnSpPr>
            <p:nvPr/>
          </p:nvCxnSpPr>
          <p:spPr>
            <a:xfrm rot="5400000">
              <a:off x="8182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23C8EFF-2DE0-304D-BEC7-20C6F1D34C10}"/>
                </a:ext>
              </a:extLst>
            </p:cNvPr>
            <p:cNvCxnSpPr>
              <a:cxnSpLocks/>
            </p:cNvCxnSpPr>
            <p:nvPr/>
          </p:nvCxnSpPr>
          <p:spPr>
            <a:xfrm rot="5400000">
              <a:off x="10341428"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F900C59C-BF1E-2B48-A8CB-5E9D4B80DED7}"/>
                </a:ext>
              </a:extLst>
            </p:cNvPr>
            <p:cNvSpPr/>
            <p:nvPr/>
          </p:nvSpPr>
          <p:spPr>
            <a:xfrm>
              <a:off x="811358"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B55439AB-CF64-CF42-8609-FB9F89F13A53}"/>
                </a:ext>
              </a:extLst>
            </p:cNvPr>
            <p:cNvSpPr/>
            <p:nvPr/>
          </p:nvSpPr>
          <p:spPr>
            <a:xfrm>
              <a:off x="1890606"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24773FE9-DE01-F947-A6ED-E23D73765085}"/>
                </a:ext>
              </a:extLst>
            </p:cNvPr>
            <p:cNvSpPr/>
            <p:nvPr/>
          </p:nvSpPr>
          <p:spPr>
            <a:xfrm>
              <a:off x="2969854"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33180B3C-7D9A-9F4E-B8EE-3FF262CE6AD2}"/>
                </a:ext>
              </a:extLst>
            </p:cNvPr>
            <p:cNvSpPr/>
            <p:nvPr/>
          </p:nvSpPr>
          <p:spPr>
            <a:xfrm>
              <a:off x="4049102"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2830C20A-2A82-E644-A189-122544832ADC}"/>
                </a:ext>
              </a:extLst>
            </p:cNvPr>
            <p:cNvSpPr/>
            <p:nvPr/>
          </p:nvSpPr>
          <p:spPr>
            <a:xfrm>
              <a:off x="5128350"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BB429250-7D4B-2746-AD25-A242D36E7A21}"/>
                </a:ext>
              </a:extLst>
            </p:cNvPr>
            <p:cNvSpPr/>
            <p:nvPr/>
          </p:nvSpPr>
          <p:spPr>
            <a:xfrm>
              <a:off x="6207598"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380AE1FF-1879-DE46-8722-C250ADCD5A14}"/>
                </a:ext>
              </a:extLst>
            </p:cNvPr>
            <p:cNvSpPr/>
            <p:nvPr/>
          </p:nvSpPr>
          <p:spPr>
            <a:xfrm>
              <a:off x="7286846"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1B70E74A-D81A-8D4F-ABC0-14078B856D31}"/>
                </a:ext>
              </a:extLst>
            </p:cNvPr>
            <p:cNvSpPr/>
            <p:nvPr/>
          </p:nvSpPr>
          <p:spPr>
            <a:xfrm>
              <a:off x="8366094"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0B73FCD5-1EE4-2548-A060-34A21B1E4A2D}"/>
                </a:ext>
              </a:extLst>
            </p:cNvPr>
            <p:cNvSpPr/>
            <p:nvPr/>
          </p:nvSpPr>
          <p:spPr>
            <a:xfrm>
              <a:off x="9445342"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A7C8B9DC-CD6C-FA4A-88ED-95A55E069F49}"/>
                </a:ext>
              </a:extLst>
            </p:cNvPr>
            <p:cNvSpPr/>
            <p:nvPr/>
          </p:nvSpPr>
          <p:spPr>
            <a:xfrm>
              <a:off x="10524589"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042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D53398D-34F4-6242-9121-D53DF31E35C9}"/>
              </a:ext>
            </a:extLst>
          </p:cNvPr>
          <p:cNvCxnSpPr>
            <a:cxnSpLocks/>
          </p:cNvCxnSpPr>
          <p:nvPr/>
        </p:nvCxnSpPr>
        <p:spPr>
          <a:xfrm rot="5400000">
            <a:off x="7102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riangle 33">
            <a:extLst>
              <a:ext uri="{FF2B5EF4-FFF2-40B4-BE49-F238E27FC236}">
                <a16:creationId xmlns:a16="http://schemas.microsoft.com/office/drawing/2014/main" id="{1B70E74A-D81A-8D4F-ABC0-14078B856D31}"/>
              </a:ext>
            </a:extLst>
          </p:cNvPr>
          <p:cNvSpPr/>
          <p:nvPr/>
        </p:nvSpPr>
        <p:spPr>
          <a:xfrm>
            <a:off x="7290116"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D104E370-D4C6-664F-9E0F-51E30CF8C897}"/>
              </a:ext>
            </a:extLst>
          </p:cNvPr>
          <p:cNvSpPr/>
          <p:nvPr/>
        </p:nvSpPr>
        <p:spPr>
          <a:xfrm>
            <a:off x="7290116"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B221BEE-7B5D-234D-8F15-84BD199C21F5}"/>
              </a:ext>
            </a:extLst>
          </p:cNvPr>
          <p:cNvCxnSpPr/>
          <p:nvPr/>
        </p:nvCxnSpPr>
        <p:spPr>
          <a:xfrm>
            <a:off x="5495925" y="1575707"/>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8C22B86-3A65-A842-AFF1-58EB05EB0EB8}"/>
              </a:ext>
            </a:extLst>
          </p:cNvPr>
          <p:cNvSpPr/>
          <p:nvPr/>
        </p:nvSpPr>
        <p:spPr>
          <a:xfrm>
            <a:off x="4664142" y="1154922"/>
            <a:ext cx="869497" cy="869497"/>
          </a:xfrm>
          <a:prstGeom prst="ellipse">
            <a:avLst/>
          </a:prstGeom>
          <a:solidFill>
            <a:srgbClr val="F58FFF"/>
          </a:solidFill>
          <a:ln>
            <a:solidFill>
              <a:srgbClr val="F75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BB0AB3-7F42-1445-ADD7-EC01AB59254D}"/>
              </a:ext>
            </a:extLst>
          </p:cNvPr>
          <p:cNvSpPr/>
          <p:nvPr/>
        </p:nvSpPr>
        <p:spPr>
          <a:xfrm>
            <a:off x="6630436" y="1154922"/>
            <a:ext cx="869497" cy="869497"/>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3D86468-EF20-E144-A81E-B9C717C41122}"/>
              </a:ext>
            </a:extLst>
          </p:cNvPr>
          <p:cNvCxnSpPr>
            <a:cxnSpLocks/>
          </p:cNvCxnSpPr>
          <p:nvPr/>
        </p:nvCxnSpPr>
        <p:spPr>
          <a:xfrm rot="5400000">
            <a:off x="5483679" y="2188029"/>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A4F514-A990-2B4A-A0B9-E00AC8368404}"/>
              </a:ext>
            </a:extLst>
          </p:cNvPr>
          <p:cNvCxnSpPr>
            <a:cxnSpLocks/>
          </p:cNvCxnSpPr>
          <p:nvPr/>
        </p:nvCxnSpPr>
        <p:spPr>
          <a:xfrm flipH="1">
            <a:off x="1238249" y="2824840"/>
            <a:ext cx="9715501" cy="0"/>
          </a:xfrm>
          <a:prstGeom prst="line">
            <a:avLst/>
          </a:prstGeom>
          <a:ln w="762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69F667-6543-0149-AAD5-0710B135BA87}"/>
              </a:ext>
            </a:extLst>
          </p:cNvPr>
          <p:cNvCxnSpPr>
            <a:cxnSpLocks/>
          </p:cNvCxnSpPr>
          <p:nvPr/>
        </p:nvCxnSpPr>
        <p:spPr>
          <a:xfrm rot="5400000">
            <a:off x="625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149511-9815-DC4C-868E-50FB6623B71B}"/>
              </a:ext>
            </a:extLst>
          </p:cNvPr>
          <p:cNvCxnSpPr>
            <a:cxnSpLocks/>
          </p:cNvCxnSpPr>
          <p:nvPr/>
        </p:nvCxnSpPr>
        <p:spPr>
          <a:xfrm rot="5400000">
            <a:off x="1705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5D7F03A-85C8-DD4B-AF3F-E6A16E3C2C3B}"/>
              </a:ext>
            </a:extLst>
          </p:cNvPr>
          <p:cNvCxnSpPr>
            <a:cxnSpLocks/>
          </p:cNvCxnSpPr>
          <p:nvPr/>
        </p:nvCxnSpPr>
        <p:spPr>
          <a:xfrm rot="5400000">
            <a:off x="2784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1F7F50-60E6-5046-9141-D6ACB75BB9FC}"/>
              </a:ext>
            </a:extLst>
          </p:cNvPr>
          <p:cNvCxnSpPr>
            <a:cxnSpLocks/>
          </p:cNvCxnSpPr>
          <p:nvPr/>
        </p:nvCxnSpPr>
        <p:spPr>
          <a:xfrm rot="5400000">
            <a:off x="3864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7E0F4D-5BC4-6F4E-9031-F1ED986CFDE1}"/>
              </a:ext>
            </a:extLst>
          </p:cNvPr>
          <p:cNvCxnSpPr>
            <a:cxnSpLocks/>
          </p:cNvCxnSpPr>
          <p:nvPr/>
        </p:nvCxnSpPr>
        <p:spPr>
          <a:xfrm rot="5400000">
            <a:off x="4943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3B666F-F10F-5D4B-821A-74F0D55D5AC3}"/>
              </a:ext>
            </a:extLst>
          </p:cNvPr>
          <p:cNvCxnSpPr>
            <a:cxnSpLocks/>
          </p:cNvCxnSpPr>
          <p:nvPr/>
        </p:nvCxnSpPr>
        <p:spPr>
          <a:xfrm rot="5400000">
            <a:off x="6023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AD8339-AF76-E242-A75F-94BC63214775}"/>
              </a:ext>
            </a:extLst>
          </p:cNvPr>
          <p:cNvCxnSpPr>
            <a:cxnSpLocks/>
          </p:cNvCxnSpPr>
          <p:nvPr/>
        </p:nvCxnSpPr>
        <p:spPr>
          <a:xfrm rot="5400000">
            <a:off x="8182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23C8EFF-2DE0-304D-BEC7-20C6F1D34C10}"/>
              </a:ext>
            </a:extLst>
          </p:cNvPr>
          <p:cNvCxnSpPr>
            <a:cxnSpLocks/>
          </p:cNvCxnSpPr>
          <p:nvPr/>
        </p:nvCxnSpPr>
        <p:spPr>
          <a:xfrm rot="5400000">
            <a:off x="9261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ED6C0D-CB60-1847-A49A-0CCD16463107}"/>
              </a:ext>
            </a:extLst>
          </p:cNvPr>
          <p:cNvCxnSpPr>
            <a:cxnSpLocks/>
          </p:cNvCxnSpPr>
          <p:nvPr/>
        </p:nvCxnSpPr>
        <p:spPr>
          <a:xfrm rot="5400000">
            <a:off x="10341429" y="3431719"/>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riangle 27">
            <a:extLst>
              <a:ext uri="{FF2B5EF4-FFF2-40B4-BE49-F238E27FC236}">
                <a16:creationId xmlns:a16="http://schemas.microsoft.com/office/drawing/2014/main" id="{B55439AB-CF64-CF42-8609-FB9F89F13A53}"/>
              </a:ext>
            </a:extLst>
          </p:cNvPr>
          <p:cNvSpPr/>
          <p:nvPr/>
        </p:nvSpPr>
        <p:spPr>
          <a:xfrm>
            <a:off x="816638"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24773FE9-DE01-F947-A6ED-E23D73765085}"/>
              </a:ext>
            </a:extLst>
          </p:cNvPr>
          <p:cNvSpPr/>
          <p:nvPr/>
        </p:nvSpPr>
        <p:spPr>
          <a:xfrm>
            <a:off x="1895551"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33180B3C-7D9A-9F4E-B8EE-3FF262CE6AD2}"/>
              </a:ext>
            </a:extLst>
          </p:cNvPr>
          <p:cNvSpPr/>
          <p:nvPr/>
        </p:nvSpPr>
        <p:spPr>
          <a:xfrm>
            <a:off x="2974464"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2830C20A-2A82-E644-A189-122544832ADC}"/>
              </a:ext>
            </a:extLst>
          </p:cNvPr>
          <p:cNvSpPr/>
          <p:nvPr/>
        </p:nvSpPr>
        <p:spPr>
          <a:xfrm>
            <a:off x="4053377"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BB429250-7D4B-2746-AD25-A242D36E7A21}"/>
              </a:ext>
            </a:extLst>
          </p:cNvPr>
          <p:cNvSpPr/>
          <p:nvPr/>
        </p:nvSpPr>
        <p:spPr>
          <a:xfrm>
            <a:off x="5132290"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380AE1FF-1879-DE46-8722-C250ADCD5A14}"/>
              </a:ext>
            </a:extLst>
          </p:cNvPr>
          <p:cNvSpPr/>
          <p:nvPr/>
        </p:nvSpPr>
        <p:spPr>
          <a:xfrm>
            <a:off x="6211203"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0B73FCD5-1EE4-2548-A060-34A21B1E4A2D}"/>
              </a:ext>
            </a:extLst>
          </p:cNvPr>
          <p:cNvSpPr/>
          <p:nvPr/>
        </p:nvSpPr>
        <p:spPr>
          <a:xfrm>
            <a:off x="8369029"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A7C8B9DC-CD6C-FA4A-88ED-95A55E069F49}"/>
              </a:ext>
            </a:extLst>
          </p:cNvPr>
          <p:cNvSpPr/>
          <p:nvPr/>
        </p:nvSpPr>
        <p:spPr>
          <a:xfrm>
            <a:off x="9447942"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DCAF18FC-8F37-8440-B0F0-F65814C703C7}"/>
              </a:ext>
            </a:extLst>
          </p:cNvPr>
          <p:cNvSpPr/>
          <p:nvPr/>
        </p:nvSpPr>
        <p:spPr>
          <a:xfrm>
            <a:off x="10526859"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CE2C43A-D208-0B4A-A422-0CD909EF1A41}"/>
              </a:ext>
            </a:extLst>
          </p:cNvPr>
          <p:cNvSpPr txBox="1"/>
          <p:nvPr/>
        </p:nvSpPr>
        <p:spPr>
          <a:xfrm>
            <a:off x="539698" y="454759"/>
            <a:ext cx="3507439" cy="1569660"/>
          </a:xfrm>
          <a:prstGeom prst="rect">
            <a:avLst/>
          </a:prstGeom>
          <a:noFill/>
        </p:spPr>
        <p:txBody>
          <a:bodyPr wrap="square" rtlCol="0">
            <a:spAutoFit/>
          </a:bodyPr>
          <a:lstStyle/>
          <a:p>
            <a:r>
              <a:rPr lang="en-US" sz="3200" b="1" dirty="0"/>
              <a:t>0.1</a:t>
            </a:r>
            <a:r>
              <a:rPr lang="en-US" sz="3200" dirty="0"/>
              <a:t> mutations per individual per generation</a:t>
            </a:r>
          </a:p>
        </p:txBody>
      </p:sp>
    </p:spTree>
    <p:extLst>
      <p:ext uri="{BB962C8B-B14F-4D97-AF65-F5344CB8AC3E}">
        <p14:creationId xmlns:p14="http://schemas.microsoft.com/office/powerpoint/2010/main" val="412205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xit" presetSubtype="0" fill="hold" grpId="1" nodeType="clickEffect">
                                  <p:stCondLst>
                                    <p:cond delay="0"/>
                                  </p:stCondLst>
                                  <p:childTnLst>
                                    <p:animEffect transition="out" filter="fade">
                                      <p:cBhvr>
                                        <p:cTn id="14" dur="1000"/>
                                        <p:tgtEl>
                                          <p:spTgt spid="40"/>
                                        </p:tgtEl>
                                      </p:cBhvr>
                                    </p:animEffect>
                                    <p:anim calcmode="lin" valueType="num">
                                      <p:cBhvr>
                                        <p:cTn id="15" dur="1000"/>
                                        <p:tgtEl>
                                          <p:spTgt spid="40"/>
                                        </p:tgtEl>
                                        <p:attrNameLst>
                                          <p:attrName>ppt_x</p:attrName>
                                        </p:attrNameLst>
                                      </p:cBhvr>
                                      <p:tavLst>
                                        <p:tav tm="0">
                                          <p:val>
                                            <p:strVal val="ppt_x"/>
                                          </p:val>
                                        </p:tav>
                                        <p:tav tm="100000">
                                          <p:val>
                                            <p:strVal val="ppt_x"/>
                                          </p:val>
                                        </p:tav>
                                      </p:tavLst>
                                    </p:anim>
                                    <p:anim calcmode="lin" valueType="num">
                                      <p:cBhvr>
                                        <p:cTn id="16" dur="1000"/>
                                        <p:tgtEl>
                                          <p:spTgt spid="40"/>
                                        </p:tgtEl>
                                        <p:attrNameLst>
                                          <p:attrName>ppt_y</p:attrName>
                                        </p:attrNameLst>
                                      </p:cBhvr>
                                      <p:tavLst>
                                        <p:tav tm="0">
                                          <p:val>
                                            <p:strVal val="ppt_y"/>
                                          </p:val>
                                        </p:tav>
                                        <p:tav tm="100000">
                                          <p:val>
                                            <p:strVal val="ppt_y+.1"/>
                                          </p:val>
                                        </p:tav>
                                      </p:tavLst>
                                    </p:anim>
                                    <p:set>
                                      <p:cBhvr>
                                        <p:cTn id="17" dur="1" fill="hold">
                                          <p:stCondLst>
                                            <p:cond delay="999"/>
                                          </p:stCondLst>
                                        </p:cTn>
                                        <p:tgtEl>
                                          <p:spTgt spid="40"/>
                                        </p:tgtEl>
                                        <p:attrNameLst>
                                          <p:attrName>style.visibility</p:attrName>
                                        </p:attrNameLst>
                                      </p:cBhvr>
                                      <p:to>
                                        <p:strVal val="hidden"/>
                                      </p:to>
                                    </p:set>
                                  </p:childTnLst>
                                </p:cTn>
                              </p:par>
                              <p:par>
                                <p:cTn id="18" presetID="22" presetClass="exit" presetSubtype="4" fill="hold" nodeType="withEffect">
                                  <p:stCondLst>
                                    <p:cond delay="0"/>
                                  </p:stCondLst>
                                  <p:childTnLst>
                                    <p:animEffect transition="out" filter="wipe(down)">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0" grpId="0" animBg="1"/>
      <p:bldP spid="4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D53398D-34F4-6242-9121-D53DF31E35C9}"/>
              </a:ext>
            </a:extLst>
          </p:cNvPr>
          <p:cNvCxnSpPr>
            <a:cxnSpLocks/>
          </p:cNvCxnSpPr>
          <p:nvPr/>
        </p:nvCxnSpPr>
        <p:spPr>
          <a:xfrm rot="5400000">
            <a:off x="7102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riangle 39">
            <a:extLst>
              <a:ext uri="{FF2B5EF4-FFF2-40B4-BE49-F238E27FC236}">
                <a16:creationId xmlns:a16="http://schemas.microsoft.com/office/drawing/2014/main" id="{D104E370-D4C6-664F-9E0F-51E30CF8C897}"/>
              </a:ext>
            </a:extLst>
          </p:cNvPr>
          <p:cNvSpPr/>
          <p:nvPr/>
        </p:nvSpPr>
        <p:spPr>
          <a:xfrm>
            <a:off x="72883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B221BEE-7B5D-234D-8F15-84BD199C21F5}"/>
              </a:ext>
            </a:extLst>
          </p:cNvPr>
          <p:cNvCxnSpPr/>
          <p:nvPr/>
        </p:nvCxnSpPr>
        <p:spPr>
          <a:xfrm>
            <a:off x="5495925" y="1575707"/>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8C22B86-3A65-A842-AFF1-58EB05EB0EB8}"/>
              </a:ext>
            </a:extLst>
          </p:cNvPr>
          <p:cNvSpPr/>
          <p:nvPr/>
        </p:nvSpPr>
        <p:spPr>
          <a:xfrm>
            <a:off x="4664142" y="1154922"/>
            <a:ext cx="869497" cy="869497"/>
          </a:xfrm>
          <a:prstGeom prst="ellipse">
            <a:avLst/>
          </a:prstGeom>
          <a:solidFill>
            <a:srgbClr val="F58FFF"/>
          </a:solidFill>
          <a:ln>
            <a:solidFill>
              <a:srgbClr val="F75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BB0AB3-7F42-1445-ADD7-EC01AB59254D}"/>
              </a:ext>
            </a:extLst>
          </p:cNvPr>
          <p:cNvSpPr/>
          <p:nvPr/>
        </p:nvSpPr>
        <p:spPr>
          <a:xfrm>
            <a:off x="6630436" y="1154922"/>
            <a:ext cx="869497" cy="869497"/>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3D86468-EF20-E144-A81E-B9C717C41122}"/>
              </a:ext>
            </a:extLst>
          </p:cNvPr>
          <p:cNvCxnSpPr>
            <a:cxnSpLocks/>
          </p:cNvCxnSpPr>
          <p:nvPr/>
        </p:nvCxnSpPr>
        <p:spPr>
          <a:xfrm rot="5400000">
            <a:off x="5483679" y="2188029"/>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A4F514-A990-2B4A-A0B9-E00AC8368404}"/>
              </a:ext>
            </a:extLst>
          </p:cNvPr>
          <p:cNvCxnSpPr>
            <a:cxnSpLocks/>
          </p:cNvCxnSpPr>
          <p:nvPr/>
        </p:nvCxnSpPr>
        <p:spPr>
          <a:xfrm flipH="1">
            <a:off x="1238249" y="2824840"/>
            <a:ext cx="9715501" cy="0"/>
          </a:xfrm>
          <a:prstGeom prst="line">
            <a:avLst/>
          </a:prstGeom>
          <a:ln w="762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69F667-6543-0149-AAD5-0710B135BA87}"/>
              </a:ext>
            </a:extLst>
          </p:cNvPr>
          <p:cNvCxnSpPr>
            <a:cxnSpLocks/>
          </p:cNvCxnSpPr>
          <p:nvPr/>
        </p:nvCxnSpPr>
        <p:spPr>
          <a:xfrm rot="5400000">
            <a:off x="625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149511-9815-DC4C-868E-50FB6623B71B}"/>
              </a:ext>
            </a:extLst>
          </p:cNvPr>
          <p:cNvCxnSpPr>
            <a:cxnSpLocks/>
          </p:cNvCxnSpPr>
          <p:nvPr/>
        </p:nvCxnSpPr>
        <p:spPr>
          <a:xfrm rot="5400000">
            <a:off x="1705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5D7F03A-85C8-DD4B-AF3F-E6A16E3C2C3B}"/>
              </a:ext>
            </a:extLst>
          </p:cNvPr>
          <p:cNvCxnSpPr>
            <a:cxnSpLocks/>
          </p:cNvCxnSpPr>
          <p:nvPr/>
        </p:nvCxnSpPr>
        <p:spPr>
          <a:xfrm rot="5400000">
            <a:off x="2784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1F7F50-60E6-5046-9141-D6ACB75BB9FC}"/>
              </a:ext>
            </a:extLst>
          </p:cNvPr>
          <p:cNvCxnSpPr>
            <a:cxnSpLocks/>
          </p:cNvCxnSpPr>
          <p:nvPr/>
        </p:nvCxnSpPr>
        <p:spPr>
          <a:xfrm rot="5400000">
            <a:off x="3864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7E0F4D-5BC4-6F4E-9031-F1ED986CFDE1}"/>
              </a:ext>
            </a:extLst>
          </p:cNvPr>
          <p:cNvCxnSpPr>
            <a:cxnSpLocks/>
          </p:cNvCxnSpPr>
          <p:nvPr/>
        </p:nvCxnSpPr>
        <p:spPr>
          <a:xfrm rot="5400000">
            <a:off x="4943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3B666F-F10F-5D4B-821A-74F0D55D5AC3}"/>
              </a:ext>
            </a:extLst>
          </p:cNvPr>
          <p:cNvCxnSpPr>
            <a:cxnSpLocks/>
          </p:cNvCxnSpPr>
          <p:nvPr/>
        </p:nvCxnSpPr>
        <p:spPr>
          <a:xfrm rot="5400000">
            <a:off x="6023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AD8339-AF76-E242-A75F-94BC63214775}"/>
              </a:ext>
            </a:extLst>
          </p:cNvPr>
          <p:cNvCxnSpPr>
            <a:cxnSpLocks/>
          </p:cNvCxnSpPr>
          <p:nvPr/>
        </p:nvCxnSpPr>
        <p:spPr>
          <a:xfrm rot="5400000">
            <a:off x="8182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23C8EFF-2DE0-304D-BEC7-20C6F1D34C10}"/>
              </a:ext>
            </a:extLst>
          </p:cNvPr>
          <p:cNvCxnSpPr>
            <a:cxnSpLocks/>
          </p:cNvCxnSpPr>
          <p:nvPr/>
        </p:nvCxnSpPr>
        <p:spPr>
          <a:xfrm rot="5400000">
            <a:off x="9261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ED6C0D-CB60-1847-A49A-0CCD16463107}"/>
              </a:ext>
            </a:extLst>
          </p:cNvPr>
          <p:cNvCxnSpPr>
            <a:cxnSpLocks/>
          </p:cNvCxnSpPr>
          <p:nvPr/>
        </p:nvCxnSpPr>
        <p:spPr>
          <a:xfrm rot="5400000">
            <a:off x="10341429" y="3431719"/>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F900C59C-BF1E-2B48-A8CB-5E9D4B80DED7}"/>
              </a:ext>
            </a:extLst>
          </p:cNvPr>
          <p:cNvSpPr/>
          <p:nvPr/>
        </p:nvSpPr>
        <p:spPr>
          <a:xfrm>
            <a:off x="811358"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24773FE9-DE01-F947-A6ED-E23D73765085}"/>
              </a:ext>
            </a:extLst>
          </p:cNvPr>
          <p:cNvSpPr/>
          <p:nvPr/>
        </p:nvSpPr>
        <p:spPr>
          <a:xfrm>
            <a:off x="18908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33180B3C-7D9A-9F4E-B8EE-3FF262CE6AD2}"/>
              </a:ext>
            </a:extLst>
          </p:cNvPr>
          <p:cNvSpPr/>
          <p:nvPr/>
        </p:nvSpPr>
        <p:spPr>
          <a:xfrm>
            <a:off x="2970358"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2830C20A-2A82-E644-A189-122544832ADC}"/>
              </a:ext>
            </a:extLst>
          </p:cNvPr>
          <p:cNvSpPr/>
          <p:nvPr/>
        </p:nvSpPr>
        <p:spPr>
          <a:xfrm>
            <a:off x="40498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BB429250-7D4B-2746-AD25-A242D36E7A21}"/>
              </a:ext>
            </a:extLst>
          </p:cNvPr>
          <p:cNvSpPr/>
          <p:nvPr/>
        </p:nvSpPr>
        <p:spPr>
          <a:xfrm>
            <a:off x="5129358"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380AE1FF-1879-DE46-8722-C250ADCD5A14}"/>
              </a:ext>
            </a:extLst>
          </p:cNvPr>
          <p:cNvSpPr/>
          <p:nvPr/>
        </p:nvSpPr>
        <p:spPr>
          <a:xfrm>
            <a:off x="62088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0B73FCD5-1EE4-2548-A060-34A21B1E4A2D}"/>
              </a:ext>
            </a:extLst>
          </p:cNvPr>
          <p:cNvSpPr/>
          <p:nvPr/>
        </p:nvSpPr>
        <p:spPr>
          <a:xfrm>
            <a:off x="8367858"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A7C8B9DC-CD6C-FA4A-88ED-95A55E069F49}"/>
              </a:ext>
            </a:extLst>
          </p:cNvPr>
          <p:cNvSpPr/>
          <p:nvPr/>
        </p:nvSpPr>
        <p:spPr>
          <a:xfrm>
            <a:off x="9447358" y="3708504"/>
            <a:ext cx="858320" cy="739931"/>
          </a:xfrm>
          <a:prstGeom prst="triangle">
            <a:avLst/>
          </a:prstGeom>
          <a:solidFill>
            <a:srgbClr val="CDAEFF"/>
          </a:solidFill>
          <a:ln>
            <a:solidFill>
              <a:srgbClr val="B27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DCAF18FC-8F37-8440-B0F0-F65814C703C7}"/>
              </a:ext>
            </a:extLst>
          </p:cNvPr>
          <p:cNvSpPr/>
          <p:nvPr/>
        </p:nvSpPr>
        <p:spPr>
          <a:xfrm>
            <a:off x="10526859"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CE2C43A-D208-0B4A-A422-0CD909EF1A41}"/>
              </a:ext>
            </a:extLst>
          </p:cNvPr>
          <p:cNvSpPr txBox="1"/>
          <p:nvPr/>
        </p:nvSpPr>
        <p:spPr>
          <a:xfrm>
            <a:off x="539698" y="454759"/>
            <a:ext cx="3507439" cy="1569660"/>
          </a:xfrm>
          <a:prstGeom prst="rect">
            <a:avLst/>
          </a:prstGeom>
          <a:noFill/>
        </p:spPr>
        <p:txBody>
          <a:bodyPr wrap="square" rtlCol="0">
            <a:spAutoFit/>
          </a:bodyPr>
          <a:lstStyle/>
          <a:p>
            <a:r>
              <a:rPr lang="en-US" sz="3200" b="1" dirty="0"/>
              <a:t>0.5</a:t>
            </a:r>
            <a:r>
              <a:rPr lang="en-US" sz="3200" dirty="0"/>
              <a:t> mutations per individual per generation</a:t>
            </a:r>
          </a:p>
        </p:txBody>
      </p:sp>
    </p:spTree>
    <p:extLst>
      <p:ext uri="{BB962C8B-B14F-4D97-AF65-F5344CB8AC3E}">
        <p14:creationId xmlns:p14="http://schemas.microsoft.com/office/powerpoint/2010/main" val="288651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1" nodeType="clickEffect">
                                  <p:stCondLst>
                                    <p:cond delay="0"/>
                                  </p:stCondLst>
                                  <p:childTnLst>
                                    <p:animEffect transition="out" filter="fade">
                                      <p:cBhvr>
                                        <p:cTn id="6" dur="1000"/>
                                        <p:tgtEl>
                                          <p:spTgt spid="40"/>
                                        </p:tgtEl>
                                      </p:cBhvr>
                                    </p:animEffect>
                                    <p:anim calcmode="lin" valueType="num">
                                      <p:cBhvr>
                                        <p:cTn id="7" dur="1000"/>
                                        <p:tgtEl>
                                          <p:spTgt spid="40"/>
                                        </p:tgtEl>
                                        <p:attrNameLst>
                                          <p:attrName>ppt_x</p:attrName>
                                        </p:attrNameLst>
                                      </p:cBhvr>
                                      <p:tavLst>
                                        <p:tav tm="0">
                                          <p:val>
                                            <p:strVal val="ppt_x"/>
                                          </p:val>
                                        </p:tav>
                                        <p:tav tm="100000">
                                          <p:val>
                                            <p:strVal val="ppt_x"/>
                                          </p:val>
                                        </p:tav>
                                      </p:tavLst>
                                    </p:anim>
                                    <p:anim calcmode="lin" valueType="num">
                                      <p:cBhvr>
                                        <p:cTn id="8" dur="1000"/>
                                        <p:tgtEl>
                                          <p:spTgt spid="40"/>
                                        </p:tgtEl>
                                        <p:attrNameLst>
                                          <p:attrName>ppt_y</p:attrName>
                                        </p:attrNameLst>
                                      </p:cBhvr>
                                      <p:tavLst>
                                        <p:tav tm="0">
                                          <p:val>
                                            <p:strVal val="ppt_y"/>
                                          </p:val>
                                        </p:tav>
                                        <p:tav tm="100000">
                                          <p:val>
                                            <p:strVal val="ppt_y+.1"/>
                                          </p:val>
                                        </p:tav>
                                      </p:tavLst>
                                    </p:anim>
                                    <p:set>
                                      <p:cBhvr>
                                        <p:cTn id="9" dur="1" fill="hold">
                                          <p:stCondLst>
                                            <p:cond delay="999"/>
                                          </p:stCondLst>
                                        </p:cTn>
                                        <p:tgtEl>
                                          <p:spTgt spid="40"/>
                                        </p:tgtEl>
                                        <p:attrNameLst>
                                          <p:attrName>style.visibility</p:attrName>
                                        </p:attrNameLst>
                                      </p:cBhvr>
                                      <p:to>
                                        <p:strVal val="hidden"/>
                                      </p:to>
                                    </p:set>
                                  </p:childTnLst>
                                </p:cTn>
                              </p:par>
                              <p:par>
                                <p:cTn id="10" presetID="22" presetClass="exit" presetSubtype="4" fill="hold" nodeType="withEffect">
                                  <p:stCondLst>
                                    <p:cond delay="0"/>
                                  </p:stCondLst>
                                  <p:childTnLst>
                                    <p:animEffect transition="out" filter="wipe(down)">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52" presetClass="exit" presetSubtype="0" fill="hold" grpId="0" nodeType="withEffect">
                                  <p:stCondLst>
                                    <p:cond delay="0"/>
                                  </p:stCondLst>
                                  <p:childTnLst>
                                    <p:animScale>
                                      <p:cBhvr>
                                        <p:cTn id="14" dur="1000" accel="50000">
                                          <p:stCondLst>
                                            <p:cond delay="0"/>
                                          </p:stCondLst>
                                        </p:cTn>
                                        <p:tgtEl>
                                          <p:spTgt spid="2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29"/>
                                        </p:tgtEl>
                                        <p:attrNameLst>
                                          <p:attrName>ppt_x</p:attrName>
                                          <p:attrName>ppt_y</p:attrName>
                                        </p:attrNameLst>
                                      </p:cBhvr>
                                    </p:animMotion>
                                    <p:animEffect transition="out" filter="fade">
                                      <p:cBhvr>
                                        <p:cTn id="16" dur="1000"/>
                                        <p:tgtEl>
                                          <p:spTgt spid="29"/>
                                        </p:tgtEl>
                                      </p:cBhvr>
                                    </p:animEffect>
                                    <p:set>
                                      <p:cBhvr>
                                        <p:cTn id="17" dur="1" fill="hold">
                                          <p:stCondLst>
                                            <p:cond delay="999"/>
                                          </p:stCondLst>
                                        </p:cTn>
                                        <p:tgtEl>
                                          <p:spTgt spid="29"/>
                                        </p:tgtEl>
                                        <p:attrNameLst>
                                          <p:attrName>style.visibility</p:attrName>
                                        </p:attrNameLst>
                                      </p:cBhvr>
                                      <p:to>
                                        <p:strVal val="hidden"/>
                                      </p:to>
                                    </p:set>
                                  </p:childTnLst>
                                </p:cTn>
                              </p:par>
                              <p:par>
                                <p:cTn id="18" presetID="31" presetClass="exit" presetSubtype="0" fill="hold" grpId="0" nodeType="withEffect">
                                  <p:stCondLst>
                                    <p:cond delay="0"/>
                                  </p:stCondLst>
                                  <p:childTnLst>
                                    <p:anim calcmode="lin" valueType="num">
                                      <p:cBhvr>
                                        <p:cTn id="19" dur="1000"/>
                                        <p:tgtEl>
                                          <p:spTgt spid="31"/>
                                        </p:tgtEl>
                                        <p:attrNameLst>
                                          <p:attrName>ppt_w</p:attrName>
                                        </p:attrNameLst>
                                      </p:cBhvr>
                                      <p:tavLst>
                                        <p:tav tm="0">
                                          <p:val>
                                            <p:strVal val="ppt_w"/>
                                          </p:val>
                                        </p:tav>
                                        <p:tav tm="100000">
                                          <p:val>
                                            <p:fltVal val="0"/>
                                          </p:val>
                                        </p:tav>
                                      </p:tavLst>
                                    </p:anim>
                                    <p:anim calcmode="lin" valueType="num">
                                      <p:cBhvr>
                                        <p:cTn id="20" dur="1000"/>
                                        <p:tgtEl>
                                          <p:spTgt spid="31"/>
                                        </p:tgtEl>
                                        <p:attrNameLst>
                                          <p:attrName>ppt_h</p:attrName>
                                        </p:attrNameLst>
                                      </p:cBhvr>
                                      <p:tavLst>
                                        <p:tav tm="0">
                                          <p:val>
                                            <p:strVal val="ppt_h"/>
                                          </p:val>
                                        </p:tav>
                                        <p:tav tm="100000">
                                          <p:val>
                                            <p:fltVal val="0"/>
                                          </p:val>
                                        </p:tav>
                                      </p:tavLst>
                                    </p:anim>
                                    <p:anim calcmode="lin" valueType="num">
                                      <p:cBhvr>
                                        <p:cTn id="21" dur="1000"/>
                                        <p:tgtEl>
                                          <p:spTgt spid="31"/>
                                        </p:tgtEl>
                                        <p:attrNameLst>
                                          <p:attrName>style.rotation</p:attrName>
                                        </p:attrNameLst>
                                      </p:cBhvr>
                                      <p:tavLst>
                                        <p:tav tm="0">
                                          <p:val>
                                            <p:fltVal val="0"/>
                                          </p:val>
                                        </p:tav>
                                        <p:tav tm="100000">
                                          <p:val>
                                            <p:fltVal val="90"/>
                                          </p:val>
                                        </p:tav>
                                      </p:tavLst>
                                    </p:anim>
                                    <p:animEffect transition="out" filter="fade">
                                      <p:cBhvr>
                                        <p:cTn id="22" dur="1000"/>
                                        <p:tgtEl>
                                          <p:spTgt spid="31"/>
                                        </p:tgtEl>
                                      </p:cBhvr>
                                    </p:animEffect>
                                    <p:set>
                                      <p:cBhvr>
                                        <p:cTn id="23" dur="1" fill="hold">
                                          <p:stCondLst>
                                            <p:cond delay="999"/>
                                          </p:stCondLst>
                                        </p:cTn>
                                        <p:tgtEl>
                                          <p:spTgt spid="31"/>
                                        </p:tgtEl>
                                        <p:attrNameLst>
                                          <p:attrName>style.visibility</p:attrName>
                                        </p:attrNameLst>
                                      </p:cBhvr>
                                      <p:to>
                                        <p:strVal val="hidden"/>
                                      </p:to>
                                    </p:set>
                                  </p:childTnLst>
                                </p:cTn>
                              </p:par>
                              <p:par>
                                <p:cTn id="24" presetID="15" presetClass="exit" presetSubtype="0" fill="hold" grpId="0" nodeType="withEffect">
                                  <p:stCondLst>
                                    <p:cond delay="0"/>
                                  </p:stCondLst>
                                  <p:childTnLst>
                                    <p:anim calcmode="lin" valueType="num">
                                      <p:cBhvr>
                                        <p:cTn id="25" dur="1000"/>
                                        <p:tgtEl>
                                          <p:spTgt spid="33"/>
                                        </p:tgtEl>
                                        <p:attrNameLst>
                                          <p:attrName>ppt_w</p:attrName>
                                        </p:attrNameLst>
                                      </p:cBhvr>
                                      <p:tavLst>
                                        <p:tav tm="0">
                                          <p:val>
                                            <p:strVal val="ppt_w"/>
                                          </p:val>
                                        </p:tav>
                                        <p:tav tm="100000">
                                          <p:val>
                                            <p:fltVal val="0"/>
                                          </p:val>
                                        </p:tav>
                                      </p:tavLst>
                                    </p:anim>
                                    <p:anim calcmode="lin" valueType="num">
                                      <p:cBhvr>
                                        <p:cTn id="26" dur="1000"/>
                                        <p:tgtEl>
                                          <p:spTgt spid="33"/>
                                        </p:tgtEl>
                                        <p:attrNameLst>
                                          <p:attrName>ppt_h</p:attrName>
                                        </p:attrNameLst>
                                      </p:cBhvr>
                                      <p:tavLst>
                                        <p:tav tm="0">
                                          <p:val>
                                            <p:strVal val="ppt_h"/>
                                          </p:val>
                                        </p:tav>
                                        <p:tav tm="100000">
                                          <p:val>
                                            <p:fltVal val="0"/>
                                          </p:val>
                                        </p:tav>
                                      </p:tavLst>
                                    </p:anim>
                                    <p:anim calcmode="lin" valueType="num">
                                      <p:cBhvr>
                                        <p:cTn id="27" dur="1000"/>
                                        <p:tgtEl>
                                          <p:spTgt spid="3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8" dur="1000"/>
                                        <p:tgtEl>
                                          <p:spTgt spid="3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9" dur="1" fill="hold">
                                          <p:stCondLst>
                                            <p:cond delay="999"/>
                                          </p:stCondLst>
                                        </p:cTn>
                                        <p:tgtEl>
                                          <p:spTgt spid="33"/>
                                        </p:tgtEl>
                                        <p:attrNameLst>
                                          <p:attrName>style.visibility</p:attrName>
                                        </p:attrNameLst>
                                      </p:cBhvr>
                                      <p:to>
                                        <p:strVal val="hidden"/>
                                      </p:to>
                                    </p:set>
                                  </p:childTnLst>
                                </p:cTn>
                              </p:par>
                              <p:par>
                                <p:cTn id="30" presetID="30" presetClass="exit" presetSubtype="0" fill="hold" grpId="0" nodeType="withEffect">
                                  <p:stCondLst>
                                    <p:cond delay="0"/>
                                  </p:stCondLst>
                                  <p:childTnLst>
                                    <p:animEffect transition="out" filter="fade">
                                      <p:cBhvr>
                                        <p:cTn id="31" dur="800" accel="100000">
                                          <p:stCondLst>
                                            <p:cond delay="200"/>
                                          </p:stCondLst>
                                        </p:cTn>
                                        <p:tgtEl>
                                          <p:spTgt spid="37"/>
                                        </p:tgtEl>
                                      </p:cBhvr>
                                    </p:animEffect>
                                    <p:anim calcmode="lin" valueType="num">
                                      <p:cBhvr>
                                        <p:cTn id="32" dur="800" accel="100000">
                                          <p:stCondLst>
                                            <p:cond delay="200"/>
                                          </p:stCondLst>
                                        </p:cTn>
                                        <p:tgtEl>
                                          <p:spTgt spid="37"/>
                                        </p:tgtEl>
                                        <p:attrNameLst>
                                          <p:attrName>style.rotation</p:attrName>
                                        </p:attrNameLst>
                                      </p:cBhvr>
                                      <p:tavLst>
                                        <p:tav tm="0">
                                          <p:val>
                                            <p:fltVal val="0"/>
                                          </p:val>
                                        </p:tav>
                                        <p:tav tm="100000">
                                          <p:val>
                                            <p:fltVal val="-90"/>
                                          </p:val>
                                        </p:tav>
                                      </p:tavLst>
                                    </p:anim>
                                    <p:anim calcmode="lin" valueType="num">
                                      <p:cBhvr>
                                        <p:cTn id="33" dur="200" decel="100000"/>
                                        <p:tgtEl>
                                          <p:spTgt spid="37"/>
                                        </p:tgtEl>
                                        <p:attrNameLst>
                                          <p:attrName>ppt_x</p:attrName>
                                        </p:attrNameLst>
                                      </p:cBhvr>
                                      <p:tavLst>
                                        <p:tav tm="0">
                                          <p:val>
                                            <p:strVal val="ppt_x"/>
                                          </p:val>
                                        </p:tav>
                                        <p:tav tm="100000">
                                          <p:val>
                                            <p:strVal val="ppt_x-0.05"/>
                                          </p:val>
                                        </p:tav>
                                      </p:tavLst>
                                    </p:anim>
                                    <p:anim calcmode="lin" valueType="num">
                                      <p:cBhvr>
                                        <p:cTn id="34" dur="200" decel="100000"/>
                                        <p:tgtEl>
                                          <p:spTgt spid="37"/>
                                        </p:tgtEl>
                                        <p:attrNameLst>
                                          <p:attrName>ppt_y</p:attrName>
                                        </p:attrNameLst>
                                      </p:cBhvr>
                                      <p:tavLst>
                                        <p:tav tm="0">
                                          <p:val>
                                            <p:strVal val="ppt_y"/>
                                          </p:val>
                                        </p:tav>
                                        <p:tav tm="100000">
                                          <p:val>
                                            <p:strVal val="ppt_y+0.1"/>
                                          </p:val>
                                        </p:tav>
                                      </p:tavLst>
                                    </p:anim>
                                    <p:anim calcmode="lin" valueType="num">
                                      <p:cBhvr>
                                        <p:cTn id="35" dur="800" accel="100000">
                                          <p:stCondLst>
                                            <p:cond delay="200"/>
                                          </p:stCondLst>
                                        </p:cTn>
                                        <p:tgtEl>
                                          <p:spTgt spid="37"/>
                                        </p:tgtEl>
                                        <p:attrNameLst>
                                          <p:attrName>ppt_x</p:attrName>
                                        </p:attrNameLst>
                                      </p:cBhvr>
                                      <p:tavLst>
                                        <p:tav tm="0">
                                          <p:val>
                                            <p:strVal val="ppt_x"/>
                                          </p:val>
                                        </p:tav>
                                        <p:tav tm="100000">
                                          <p:val>
                                            <p:strVal val="ppt_x+0.4+0.05"/>
                                          </p:val>
                                        </p:tav>
                                      </p:tavLst>
                                    </p:anim>
                                    <p:anim calcmode="lin" valueType="num">
                                      <p:cBhvr>
                                        <p:cTn id="36" dur="800" accel="100000">
                                          <p:stCondLst>
                                            <p:cond delay="200"/>
                                          </p:stCondLst>
                                        </p:cTn>
                                        <p:tgtEl>
                                          <p:spTgt spid="37"/>
                                        </p:tgtEl>
                                        <p:attrNameLst>
                                          <p:attrName>ppt_y</p:attrName>
                                        </p:attrNameLst>
                                      </p:cBhvr>
                                      <p:tavLst>
                                        <p:tav tm="0">
                                          <p:val>
                                            <p:strVal val="ppt_y"/>
                                          </p:val>
                                        </p:tav>
                                        <p:tav tm="100000">
                                          <p:val>
                                            <p:strVal val="ppt_y-0.4-0.1"/>
                                          </p:val>
                                        </p:tav>
                                      </p:tavLst>
                                    </p:anim>
                                    <p:set>
                                      <p:cBhvr>
                                        <p:cTn id="37" dur="1" fill="hold">
                                          <p:stCondLst>
                                            <p:cond delay="999"/>
                                          </p:stCondLst>
                                        </p:cTn>
                                        <p:tgtEl>
                                          <p:spTgt spid="37"/>
                                        </p:tgtEl>
                                        <p:attrNameLst>
                                          <p:attrName>style.visibility</p:attrName>
                                        </p:attrNameLst>
                                      </p:cBhvr>
                                      <p:to>
                                        <p:strVal val="hidden"/>
                                      </p:to>
                                    </p:set>
                                  </p:childTnLst>
                                </p:cTn>
                              </p:par>
                              <p:par>
                                <p:cTn id="38" presetID="22" presetClass="exit" presetSubtype="4" fill="hold" nodeType="withEffect">
                                  <p:stCondLst>
                                    <p:cond delay="0"/>
                                  </p:stCondLst>
                                  <p:childTnLst>
                                    <p:animEffect transition="out" filter="wipe(down)">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22" presetClass="exit" presetSubtype="4" fill="hold" nodeType="withEffect">
                                  <p:stCondLst>
                                    <p:cond delay="0"/>
                                  </p:stCondLst>
                                  <p:childTnLst>
                                    <p:animEffect transition="out" filter="wipe(down)">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22" presetClass="exit" presetSubtype="4" fill="hold" nodeType="withEffect">
                                  <p:stCondLst>
                                    <p:cond delay="0"/>
                                  </p:stCondLst>
                                  <p:childTnLst>
                                    <p:animEffect transition="out" filter="wipe(down)">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1" animBg="1"/>
      <p:bldP spid="29" grpId="0" animBg="1"/>
      <p:bldP spid="31" grpId="0" animBg="1"/>
      <p:bldP spid="33" grpId="0" animBg="1"/>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D53398D-34F4-6242-9121-D53DF31E35C9}"/>
              </a:ext>
            </a:extLst>
          </p:cNvPr>
          <p:cNvCxnSpPr>
            <a:cxnSpLocks/>
          </p:cNvCxnSpPr>
          <p:nvPr/>
        </p:nvCxnSpPr>
        <p:spPr>
          <a:xfrm rot="5400000">
            <a:off x="8182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riangle 39">
            <a:extLst>
              <a:ext uri="{FF2B5EF4-FFF2-40B4-BE49-F238E27FC236}">
                <a16:creationId xmlns:a16="http://schemas.microsoft.com/office/drawing/2014/main" id="{D104E370-D4C6-664F-9E0F-51E30CF8C897}"/>
              </a:ext>
            </a:extLst>
          </p:cNvPr>
          <p:cNvSpPr/>
          <p:nvPr/>
        </p:nvSpPr>
        <p:spPr>
          <a:xfrm>
            <a:off x="83678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3B221BEE-7B5D-234D-8F15-84BD199C21F5}"/>
              </a:ext>
            </a:extLst>
          </p:cNvPr>
          <p:cNvCxnSpPr/>
          <p:nvPr/>
        </p:nvCxnSpPr>
        <p:spPr>
          <a:xfrm>
            <a:off x="5495925" y="1575707"/>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8C22B86-3A65-A842-AFF1-58EB05EB0EB8}"/>
              </a:ext>
            </a:extLst>
          </p:cNvPr>
          <p:cNvSpPr/>
          <p:nvPr/>
        </p:nvSpPr>
        <p:spPr>
          <a:xfrm>
            <a:off x="4664142" y="1154922"/>
            <a:ext cx="869497" cy="869497"/>
          </a:xfrm>
          <a:prstGeom prst="ellipse">
            <a:avLst/>
          </a:prstGeom>
          <a:solidFill>
            <a:srgbClr val="F58FFF"/>
          </a:solidFill>
          <a:ln>
            <a:solidFill>
              <a:srgbClr val="F75E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BB0AB3-7F42-1445-ADD7-EC01AB59254D}"/>
              </a:ext>
            </a:extLst>
          </p:cNvPr>
          <p:cNvSpPr/>
          <p:nvPr/>
        </p:nvSpPr>
        <p:spPr>
          <a:xfrm>
            <a:off x="6630436" y="1154922"/>
            <a:ext cx="869497" cy="869497"/>
          </a:xfrm>
          <a:prstGeom prst="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3D86468-EF20-E144-A81E-B9C717C41122}"/>
              </a:ext>
            </a:extLst>
          </p:cNvPr>
          <p:cNvCxnSpPr>
            <a:cxnSpLocks/>
          </p:cNvCxnSpPr>
          <p:nvPr/>
        </p:nvCxnSpPr>
        <p:spPr>
          <a:xfrm rot="5400000">
            <a:off x="5483679" y="2188029"/>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0A4F514-A990-2B4A-A0B9-E00AC8368404}"/>
              </a:ext>
            </a:extLst>
          </p:cNvPr>
          <p:cNvCxnSpPr>
            <a:cxnSpLocks/>
          </p:cNvCxnSpPr>
          <p:nvPr/>
        </p:nvCxnSpPr>
        <p:spPr>
          <a:xfrm flipH="1">
            <a:off x="1238249" y="2824840"/>
            <a:ext cx="9715501" cy="0"/>
          </a:xfrm>
          <a:prstGeom prst="line">
            <a:avLst/>
          </a:prstGeom>
          <a:ln w="762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69F667-6543-0149-AAD5-0710B135BA87}"/>
              </a:ext>
            </a:extLst>
          </p:cNvPr>
          <p:cNvCxnSpPr>
            <a:cxnSpLocks/>
          </p:cNvCxnSpPr>
          <p:nvPr/>
        </p:nvCxnSpPr>
        <p:spPr>
          <a:xfrm rot="5400000">
            <a:off x="625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A4DF82F-108E-4F4F-B5DE-D00500D6D3DA}"/>
              </a:ext>
            </a:extLst>
          </p:cNvPr>
          <p:cNvCxnSpPr>
            <a:cxnSpLocks/>
          </p:cNvCxnSpPr>
          <p:nvPr/>
        </p:nvCxnSpPr>
        <p:spPr>
          <a:xfrm rot="5400000">
            <a:off x="1705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149511-9815-DC4C-868E-50FB6623B71B}"/>
              </a:ext>
            </a:extLst>
          </p:cNvPr>
          <p:cNvCxnSpPr>
            <a:cxnSpLocks/>
          </p:cNvCxnSpPr>
          <p:nvPr/>
        </p:nvCxnSpPr>
        <p:spPr>
          <a:xfrm rot="5400000">
            <a:off x="2784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5D7F03A-85C8-DD4B-AF3F-E6A16E3C2C3B}"/>
              </a:ext>
            </a:extLst>
          </p:cNvPr>
          <p:cNvCxnSpPr>
            <a:cxnSpLocks/>
          </p:cNvCxnSpPr>
          <p:nvPr/>
        </p:nvCxnSpPr>
        <p:spPr>
          <a:xfrm rot="5400000">
            <a:off x="3864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1F7F50-60E6-5046-9141-D6ACB75BB9FC}"/>
              </a:ext>
            </a:extLst>
          </p:cNvPr>
          <p:cNvCxnSpPr>
            <a:cxnSpLocks/>
          </p:cNvCxnSpPr>
          <p:nvPr/>
        </p:nvCxnSpPr>
        <p:spPr>
          <a:xfrm rot="5400000">
            <a:off x="4943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7E0F4D-5BC4-6F4E-9031-F1ED986CFDE1}"/>
              </a:ext>
            </a:extLst>
          </p:cNvPr>
          <p:cNvCxnSpPr>
            <a:cxnSpLocks/>
          </p:cNvCxnSpPr>
          <p:nvPr/>
        </p:nvCxnSpPr>
        <p:spPr>
          <a:xfrm rot="5400000">
            <a:off x="60234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D3B666F-F10F-5D4B-821A-74F0D55D5AC3}"/>
              </a:ext>
            </a:extLst>
          </p:cNvPr>
          <p:cNvCxnSpPr>
            <a:cxnSpLocks/>
          </p:cNvCxnSpPr>
          <p:nvPr/>
        </p:nvCxnSpPr>
        <p:spPr>
          <a:xfrm rot="5400000">
            <a:off x="7102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23C8EFF-2DE0-304D-BEC7-20C6F1D34C10}"/>
              </a:ext>
            </a:extLst>
          </p:cNvPr>
          <p:cNvCxnSpPr>
            <a:cxnSpLocks/>
          </p:cNvCxnSpPr>
          <p:nvPr/>
        </p:nvCxnSpPr>
        <p:spPr>
          <a:xfrm rot="5400000">
            <a:off x="9261927" y="3437162"/>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ED6C0D-CB60-1847-A49A-0CCD16463107}"/>
              </a:ext>
            </a:extLst>
          </p:cNvPr>
          <p:cNvCxnSpPr>
            <a:cxnSpLocks/>
          </p:cNvCxnSpPr>
          <p:nvPr/>
        </p:nvCxnSpPr>
        <p:spPr>
          <a:xfrm rot="5400000">
            <a:off x="10341429" y="3431719"/>
            <a:ext cx="1224643" cy="0"/>
          </a:xfrm>
          <a:prstGeom prst="line">
            <a:avLst/>
          </a:prstGeom>
          <a:ln w="76200" cap="flat">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riangle 26">
            <a:extLst>
              <a:ext uri="{FF2B5EF4-FFF2-40B4-BE49-F238E27FC236}">
                <a16:creationId xmlns:a16="http://schemas.microsoft.com/office/drawing/2014/main" id="{F900C59C-BF1E-2B48-A8CB-5E9D4B80DED7}"/>
              </a:ext>
            </a:extLst>
          </p:cNvPr>
          <p:cNvSpPr/>
          <p:nvPr/>
        </p:nvSpPr>
        <p:spPr>
          <a:xfrm>
            <a:off x="8113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Triangle 27">
            <a:extLst>
              <a:ext uri="{FF2B5EF4-FFF2-40B4-BE49-F238E27FC236}">
                <a16:creationId xmlns:a16="http://schemas.microsoft.com/office/drawing/2014/main" id="{B55439AB-CF64-CF42-8609-FB9F89F13A53}"/>
              </a:ext>
            </a:extLst>
          </p:cNvPr>
          <p:cNvSpPr/>
          <p:nvPr/>
        </p:nvSpPr>
        <p:spPr>
          <a:xfrm>
            <a:off x="18908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riangle 28">
            <a:extLst>
              <a:ext uri="{FF2B5EF4-FFF2-40B4-BE49-F238E27FC236}">
                <a16:creationId xmlns:a16="http://schemas.microsoft.com/office/drawing/2014/main" id="{24773FE9-DE01-F947-A6ED-E23D73765085}"/>
              </a:ext>
            </a:extLst>
          </p:cNvPr>
          <p:cNvSpPr/>
          <p:nvPr/>
        </p:nvSpPr>
        <p:spPr>
          <a:xfrm>
            <a:off x="29703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33180B3C-7D9A-9F4E-B8EE-3FF262CE6AD2}"/>
              </a:ext>
            </a:extLst>
          </p:cNvPr>
          <p:cNvSpPr/>
          <p:nvPr/>
        </p:nvSpPr>
        <p:spPr>
          <a:xfrm>
            <a:off x="40498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2830C20A-2A82-E644-A189-122544832ADC}"/>
              </a:ext>
            </a:extLst>
          </p:cNvPr>
          <p:cNvSpPr/>
          <p:nvPr/>
        </p:nvSpPr>
        <p:spPr>
          <a:xfrm>
            <a:off x="51293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BB429250-7D4B-2746-AD25-A242D36E7A21}"/>
              </a:ext>
            </a:extLst>
          </p:cNvPr>
          <p:cNvSpPr/>
          <p:nvPr/>
        </p:nvSpPr>
        <p:spPr>
          <a:xfrm>
            <a:off x="62088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380AE1FF-1879-DE46-8722-C250ADCD5A14}"/>
              </a:ext>
            </a:extLst>
          </p:cNvPr>
          <p:cNvSpPr/>
          <p:nvPr/>
        </p:nvSpPr>
        <p:spPr>
          <a:xfrm>
            <a:off x="72883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A7C8B9DC-CD6C-FA4A-88ED-95A55E069F49}"/>
              </a:ext>
            </a:extLst>
          </p:cNvPr>
          <p:cNvSpPr/>
          <p:nvPr/>
        </p:nvSpPr>
        <p:spPr>
          <a:xfrm>
            <a:off x="9447358"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DCAF18FC-8F37-8440-B0F0-F65814C703C7}"/>
              </a:ext>
            </a:extLst>
          </p:cNvPr>
          <p:cNvSpPr/>
          <p:nvPr/>
        </p:nvSpPr>
        <p:spPr>
          <a:xfrm>
            <a:off x="10526859" y="3708504"/>
            <a:ext cx="858320" cy="739931"/>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CE2C43A-D208-0B4A-A422-0CD909EF1A41}"/>
              </a:ext>
            </a:extLst>
          </p:cNvPr>
          <p:cNvSpPr txBox="1"/>
          <p:nvPr/>
        </p:nvSpPr>
        <p:spPr>
          <a:xfrm>
            <a:off x="539698" y="454759"/>
            <a:ext cx="3507439" cy="1569660"/>
          </a:xfrm>
          <a:prstGeom prst="rect">
            <a:avLst/>
          </a:prstGeom>
          <a:noFill/>
        </p:spPr>
        <p:txBody>
          <a:bodyPr wrap="square" rtlCol="0">
            <a:spAutoFit/>
          </a:bodyPr>
          <a:lstStyle/>
          <a:p>
            <a:r>
              <a:rPr lang="en-US" sz="3200" b="1" dirty="0"/>
              <a:t>1.0</a:t>
            </a:r>
            <a:r>
              <a:rPr lang="en-US" sz="3200" dirty="0"/>
              <a:t> mutations per individual per generation</a:t>
            </a:r>
          </a:p>
        </p:txBody>
      </p:sp>
      <p:sp>
        <p:nvSpPr>
          <p:cNvPr id="2" name="Rectangle 1">
            <a:extLst>
              <a:ext uri="{FF2B5EF4-FFF2-40B4-BE49-F238E27FC236}">
                <a16:creationId xmlns:a16="http://schemas.microsoft.com/office/drawing/2014/main" id="{BF83E66A-6EC4-8549-B2CF-B27ABD1BCFF7}"/>
              </a:ext>
            </a:extLst>
          </p:cNvPr>
          <p:cNvSpPr/>
          <p:nvPr/>
        </p:nvSpPr>
        <p:spPr>
          <a:xfrm>
            <a:off x="666777" y="4849905"/>
            <a:ext cx="10718401" cy="1077218"/>
          </a:xfrm>
          <a:prstGeom prst="rect">
            <a:avLst/>
          </a:prstGeom>
        </p:spPr>
        <p:txBody>
          <a:bodyPr wrap="square">
            <a:spAutoFit/>
          </a:bodyPr>
          <a:lstStyle/>
          <a:p>
            <a:r>
              <a:rPr lang="en-US" sz="3200" dirty="0"/>
              <a:t>Note that in reality there will be some that survive, while others get 2 or 3 mutations.</a:t>
            </a:r>
          </a:p>
        </p:txBody>
      </p:sp>
    </p:spTree>
    <p:extLst>
      <p:ext uri="{BB962C8B-B14F-4D97-AF65-F5344CB8AC3E}">
        <p14:creationId xmlns:p14="http://schemas.microsoft.com/office/powerpoint/2010/main" val="190665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0"/>
                                        </p:tgtEl>
                                      </p:cBhvr>
                                    </p:animEffect>
                                    <p:anim calcmode="lin" valueType="num">
                                      <p:cBhvr>
                                        <p:cTn id="7" dur="1000"/>
                                        <p:tgtEl>
                                          <p:spTgt spid="40"/>
                                        </p:tgtEl>
                                        <p:attrNameLst>
                                          <p:attrName>ppt_x</p:attrName>
                                        </p:attrNameLst>
                                      </p:cBhvr>
                                      <p:tavLst>
                                        <p:tav tm="0">
                                          <p:val>
                                            <p:strVal val="ppt_x"/>
                                          </p:val>
                                        </p:tav>
                                        <p:tav tm="100000">
                                          <p:val>
                                            <p:strVal val="ppt_x"/>
                                          </p:val>
                                        </p:tav>
                                      </p:tavLst>
                                    </p:anim>
                                    <p:anim calcmode="lin" valueType="num">
                                      <p:cBhvr>
                                        <p:cTn id="8" dur="1000"/>
                                        <p:tgtEl>
                                          <p:spTgt spid="40"/>
                                        </p:tgtEl>
                                        <p:attrNameLst>
                                          <p:attrName>ppt_y</p:attrName>
                                        </p:attrNameLst>
                                      </p:cBhvr>
                                      <p:tavLst>
                                        <p:tav tm="0">
                                          <p:val>
                                            <p:strVal val="ppt_y"/>
                                          </p:val>
                                        </p:tav>
                                        <p:tav tm="100000">
                                          <p:val>
                                            <p:strVal val="ppt_y+.1"/>
                                          </p:val>
                                        </p:tav>
                                      </p:tavLst>
                                    </p:anim>
                                    <p:set>
                                      <p:cBhvr>
                                        <p:cTn id="9" dur="1" fill="hold">
                                          <p:stCondLst>
                                            <p:cond delay="999"/>
                                          </p:stCondLst>
                                        </p:cTn>
                                        <p:tgtEl>
                                          <p:spTgt spid="40"/>
                                        </p:tgtEl>
                                        <p:attrNameLst>
                                          <p:attrName>style.visibility</p:attrName>
                                        </p:attrNameLst>
                                      </p:cBhvr>
                                      <p:to>
                                        <p:strVal val="hidden"/>
                                      </p:to>
                                    </p:set>
                                  </p:childTnLst>
                                </p:cTn>
                              </p:par>
                              <p:par>
                                <p:cTn id="10" presetID="22" presetClass="exit" presetSubtype="4" fill="hold" nodeType="withEffect">
                                  <p:stCondLst>
                                    <p:cond delay="0"/>
                                  </p:stCondLst>
                                  <p:childTnLst>
                                    <p:animEffect transition="out" filter="wipe(down)">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par>
                                <p:cTn id="13" presetID="52" presetClass="exit" presetSubtype="0" fill="hold" grpId="0" nodeType="withEffect">
                                  <p:stCondLst>
                                    <p:cond delay="0"/>
                                  </p:stCondLst>
                                  <p:childTnLst>
                                    <p:animScale>
                                      <p:cBhvr>
                                        <p:cTn id="14" dur="1000" accel="50000">
                                          <p:stCondLst>
                                            <p:cond delay="0"/>
                                          </p:stCondLst>
                                        </p:cTn>
                                        <p:tgtEl>
                                          <p:spTgt spid="2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29"/>
                                        </p:tgtEl>
                                        <p:attrNameLst>
                                          <p:attrName>ppt_x</p:attrName>
                                          <p:attrName>ppt_y</p:attrName>
                                        </p:attrNameLst>
                                      </p:cBhvr>
                                    </p:animMotion>
                                    <p:animEffect transition="out" filter="fade">
                                      <p:cBhvr>
                                        <p:cTn id="16" dur="1000"/>
                                        <p:tgtEl>
                                          <p:spTgt spid="29"/>
                                        </p:tgtEl>
                                      </p:cBhvr>
                                    </p:animEffect>
                                    <p:set>
                                      <p:cBhvr>
                                        <p:cTn id="17" dur="1" fill="hold">
                                          <p:stCondLst>
                                            <p:cond delay="999"/>
                                          </p:stCondLst>
                                        </p:cTn>
                                        <p:tgtEl>
                                          <p:spTgt spid="29"/>
                                        </p:tgtEl>
                                        <p:attrNameLst>
                                          <p:attrName>style.visibility</p:attrName>
                                        </p:attrNameLst>
                                      </p:cBhvr>
                                      <p:to>
                                        <p:strVal val="hidden"/>
                                      </p:to>
                                    </p:set>
                                  </p:childTnLst>
                                </p:cTn>
                              </p:par>
                              <p:par>
                                <p:cTn id="18" presetID="31" presetClass="exit" presetSubtype="0" fill="hold" grpId="0" nodeType="withEffect">
                                  <p:stCondLst>
                                    <p:cond delay="0"/>
                                  </p:stCondLst>
                                  <p:childTnLst>
                                    <p:anim calcmode="lin" valueType="num">
                                      <p:cBhvr>
                                        <p:cTn id="19" dur="1000"/>
                                        <p:tgtEl>
                                          <p:spTgt spid="31"/>
                                        </p:tgtEl>
                                        <p:attrNameLst>
                                          <p:attrName>ppt_w</p:attrName>
                                        </p:attrNameLst>
                                      </p:cBhvr>
                                      <p:tavLst>
                                        <p:tav tm="0">
                                          <p:val>
                                            <p:strVal val="ppt_w"/>
                                          </p:val>
                                        </p:tav>
                                        <p:tav tm="100000">
                                          <p:val>
                                            <p:fltVal val="0"/>
                                          </p:val>
                                        </p:tav>
                                      </p:tavLst>
                                    </p:anim>
                                    <p:anim calcmode="lin" valueType="num">
                                      <p:cBhvr>
                                        <p:cTn id="20" dur="1000"/>
                                        <p:tgtEl>
                                          <p:spTgt spid="31"/>
                                        </p:tgtEl>
                                        <p:attrNameLst>
                                          <p:attrName>ppt_h</p:attrName>
                                        </p:attrNameLst>
                                      </p:cBhvr>
                                      <p:tavLst>
                                        <p:tav tm="0">
                                          <p:val>
                                            <p:strVal val="ppt_h"/>
                                          </p:val>
                                        </p:tav>
                                        <p:tav tm="100000">
                                          <p:val>
                                            <p:fltVal val="0"/>
                                          </p:val>
                                        </p:tav>
                                      </p:tavLst>
                                    </p:anim>
                                    <p:anim calcmode="lin" valueType="num">
                                      <p:cBhvr>
                                        <p:cTn id="21" dur="1000"/>
                                        <p:tgtEl>
                                          <p:spTgt spid="31"/>
                                        </p:tgtEl>
                                        <p:attrNameLst>
                                          <p:attrName>style.rotation</p:attrName>
                                        </p:attrNameLst>
                                      </p:cBhvr>
                                      <p:tavLst>
                                        <p:tav tm="0">
                                          <p:val>
                                            <p:fltVal val="0"/>
                                          </p:val>
                                        </p:tav>
                                        <p:tav tm="100000">
                                          <p:val>
                                            <p:fltVal val="90"/>
                                          </p:val>
                                        </p:tav>
                                      </p:tavLst>
                                    </p:anim>
                                    <p:animEffect transition="out" filter="fade">
                                      <p:cBhvr>
                                        <p:cTn id="22" dur="1000"/>
                                        <p:tgtEl>
                                          <p:spTgt spid="31"/>
                                        </p:tgtEl>
                                      </p:cBhvr>
                                    </p:animEffect>
                                    <p:set>
                                      <p:cBhvr>
                                        <p:cTn id="23" dur="1" fill="hold">
                                          <p:stCondLst>
                                            <p:cond delay="999"/>
                                          </p:stCondLst>
                                        </p:cTn>
                                        <p:tgtEl>
                                          <p:spTgt spid="31"/>
                                        </p:tgtEl>
                                        <p:attrNameLst>
                                          <p:attrName>style.visibility</p:attrName>
                                        </p:attrNameLst>
                                      </p:cBhvr>
                                      <p:to>
                                        <p:strVal val="hidden"/>
                                      </p:to>
                                    </p:set>
                                  </p:childTnLst>
                                </p:cTn>
                              </p:par>
                              <p:par>
                                <p:cTn id="24" presetID="15" presetClass="exit" presetSubtype="0" fill="hold" grpId="0" nodeType="withEffect">
                                  <p:stCondLst>
                                    <p:cond delay="0"/>
                                  </p:stCondLst>
                                  <p:childTnLst>
                                    <p:anim calcmode="lin" valueType="num">
                                      <p:cBhvr>
                                        <p:cTn id="25" dur="1000"/>
                                        <p:tgtEl>
                                          <p:spTgt spid="33"/>
                                        </p:tgtEl>
                                        <p:attrNameLst>
                                          <p:attrName>ppt_w</p:attrName>
                                        </p:attrNameLst>
                                      </p:cBhvr>
                                      <p:tavLst>
                                        <p:tav tm="0">
                                          <p:val>
                                            <p:strVal val="ppt_w"/>
                                          </p:val>
                                        </p:tav>
                                        <p:tav tm="100000">
                                          <p:val>
                                            <p:fltVal val="0"/>
                                          </p:val>
                                        </p:tav>
                                      </p:tavLst>
                                    </p:anim>
                                    <p:anim calcmode="lin" valueType="num">
                                      <p:cBhvr>
                                        <p:cTn id="26" dur="1000"/>
                                        <p:tgtEl>
                                          <p:spTgt spid="33"/>
                                        </p:tgtEl>
                                        <p:attrNameLst>
                                          <p:attrName>ppt_h</p:attrName>
                                        </p:attrNameLst>
                                      </p:cBhvr>
                                      <p:tavLst>
                                        <p:tav tm="0">
                                          <p:val>
                                            <p:strVal val="ppt_h"/>
                                          </p:val>
                                        </p:tav>
                                        <p:tav tm="100000">
                                          <p:val>
                                            <p:fltVal val="0"/>
                                          </p:val>
                                        </p:tav>
                                      </p:tavLst>
                                    </p:anim>
                                    <p:anim calcmode="lin" valueType="num">
                                      <p:cBhvr>
                                        <p:cTn id="27" dur="1000"/>
                                        <p:tgtEl>
                                          <p:spTgt spid="33"/>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8" dur="1000"/>
                                        <p:tgtEl>
                                          <p:spTgt spid="33"/>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9" dur="1" fill="hold">
                                          <p:stCondLst>
                                            <p:cond delay="999"/>
                                          </p:stCondLst>
                                        </p:cTn>
                                        <p:tgtEl>
                                          <p:spTgt spid="33"/>
                                        </p:tgtEl>
                                        <p:attrNameLst>
                                          <p:attrName>style.visibility</p:attrName>
                                        </p:attrNameLst>
                                      </p:cBhvr>
                                      <p:to>
                                        <p:strVal val="hidden"/>
                                      </p:to>
                                    </p:set>
                                  </p:childTnLst>
                                </p:cTn>
                              </p:par>
                              <p:par>
                                <p:cTn id="30" presetID="30" presetClass="exit" presetSubtype="0" fill="hold" grpId="0" nodeType="withEffect">
                                  <p:stCondLst>
                                    <p:cond delay="0"/>
                                  </p:stCondLst>
                                  <p:childTnLst>
                                    <p:animEffect transition="out" filter="fade">
                                      <p:cBhvr>
                                        <p:cTn id="31" dur="800" accel="100000">
                                          <p:stCondLst>
                                            <p:cond delay="200"/>
                                          </p:stCondLst>
                                        </p:cTn>
                                        <p:tgtEl>
                                          <p:spTgt spid="37"/>
                                        </p:tgtEl>
                                      </p:cBhvr>
                                    </p:animEffect>
                                    <p:anim calcmode="lin" valueType="num">
                                      <p:cBhvr>
                                        <p:cTn id="32" dur="800" accel="100000">
                                          <p:stCondLst>
                                            <p:cond delay="200"/>
                                          </p:stCondLst>
                                        </p:cTn>
                                        <p:tgtEl>
                                          <p:spTgt spid="37"/>
                                        </p:tgtEl>
                                        <p:attrNameLst>
                                          <p:attrName>style.rotation</p:attrName>
                                        </p:attrNameLst>
                                      </p:cBhvr>
                                      <p:tavLst>
                                        <p:tav tm="0">
                                          <p:val>
                                            <p:fltVal val="0"/>
                                          </p:val>
                                        </p:tav>
                                        <p:tav tm="100000">
                                          <p:val>
                                            <p:fltVal val="-90"/>
                                          </p:val>
                                        </p:tav>
                                      </p:tavLst>
                                    </p:anim>
                                    <p:anim calcmode="lin" valueType="num">
                                      <p:cBhvr>
                                        <p:cTn id="33" dur="200" decel="100000"/>
                                        <p:tgtEl>
                                          <p:spTgt spid="37"/>
                                        </p:tgtEl>
                                        <p:attrNameLst>
                                          <p:attrName>ppt_x</p:attrName>
                                        </p:attrNameLst>
                                      </p:cBhvr>
                                      <p:tavLst>
                                        <p:tav tm="0">
                                          <p:val>
                                            <p:strVal val="ppt_x"/>
                                          </p:val>
                                        </p:tav>
                                        <p:tav tm="100000">
                                          <p:val>
                                            <p:strVal val="ppt_x-0.05"/>
                                          </p:val>
                                        </p:tav>
                                      </p:tavLst>
                                    </p:anim>
                                    <p:anim calcmode="lin" valueType="num">
                                      <p:cBhvr>
                                        <p:cTn id="34" dur="200" decel="100000"/>
                                        <p:tgtEl>
                                          <p:spTgt spid="37"/>
                                        </p:tgtEl>
                                        <p:attrNameLst>
                                          <p:attrName>ppt_y</p:attrName>
                                        </p:attrNameLst>
                                      </p:cBhvr>
                                      <p:tavLst>
                                        <p:tav tm="0">
                                          <p:val>
                                            <p:strVal val="ppt_y"/>
                                          </p:val>
                                        </p:tav>
                                        <p:tav tm="100000">
                                          <p:val>
                                            <p:strVal val="ppt_y+0.1"/>
                                          </p:val>
                                        </p:tav>
                                      </p:tavLst>
                                    </p:anim>
                                    <p:anim calcmode="lin" valueType="num">
                                      <p:cBhvr>
                                        <p:cTn id="35" dur="800" accel="100000">
                                          <p:stCondLst>
                                            <p:cond delay="200"/>
                                          </p:stCondLst>
                                        </p:cTn>
                                        <p:tgtEl>
                                          <p:spTgt spid="37"/>
                                        </p:tgtEl>
                                        <p:attrNameLst>
                                          <p:attrName>ppt_x</p:attrName>
                                        </p:attrNameLst>
                                      </p:cBhvr>
                                      <p:tavLst>
                                        <p:tav tm="0">
                                          <p:val>
                                            <p:strVal val="ppt_x"/>
                                          </p:val>
                                        </p:tav>
                                        <p:tav tm="100000">
                                          <p:val>
                                            <p:strVal val="ppt_x+0.4+0.05"/>
                                          </p:val>
                                        </p:tav>
                                      </p:tavLst>
                                    </p:anim>
                                    <p:anim calcmode="lin" valueType="num">
                                      <p:cBhvr>
                                        <p:cTn id="36" dur="800" accel="100000">
                                          <p:stCondLst>
                                            <p:cond delay="200"/>
                                          </p:stCondLst>
                                        </p:cTn>
                                        <p:tgtEl>
                                          <p:spTgt spid="37"/>
                                        </p:tgtEl>
                                        <p:attrNameLst>
                                          <p:attrName>ppt_y</p:attrName>
                                        </p:attrNameLst>
                                      </p:cBhvr>
                                      <p:tavLst>
                                        <p:tav tm="0">
                                          <p:val>
                                            <p:strVal val="ppt_y"/>
                                          </p:val>
                                        </p:tav>
                                        <p:tav tm="100000">
                                          <p:val>
                                            <p:strVal val="ppt_y-0.4-0.1"/>
                                          </p:val>
                                        </p:tav>
                                      </p:tavLst>
                                    </p:anim>
                                    <p:set>
                                      <p:cBhvr>
                                        <p:cTn id="37" dur="1" fill="hold">
                                          <p:stCondLst>
                                            <p:cond delay="999"/>
                                          </p:stCondLst>
                                        </p:cTn>
                                        <p:tgtEl>
                                          <p:spTgt spid="37"/>
                                        </p:tgtEl>
                                        <p:attrNameLst>
                                          <p:attrName>style.visibility</p:attrName>
                                        </p:attrNameLst>
                                      </p:cBhvr>
                                      <p:to>
                                        <p:strVal val="hidden"/>
                                      </p:to>
                                    </p:set>
                                  </p:childTnLst>
                                </p:cTn>
                              </p:par>
                              <p:par>
                                <p:cTn id="38" presetID="22" presetClass="exit" presetSubtype="4" fill="hold" nodeType="withEffect">
                                  <p:stCondLst>
                                    <p:cond delay="0"/>
                                  </p:stCondLst>
                                  <p:childTnLst>
                                    <p:animEffect transition="out" filter="wipe(down)">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22" presetClass="exit" presetSubtype="4" fill="hold" nodeType="withEffect">
                                  <p:stCondLst>
                                    <p:cond delay="0"/>
                                  </p:stCondLst>
                                  <p:childTnLst>
                                    <p:animEffect transition="out" filter="wipe(down)">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22" presetClass="exit" presetSubtype="4" fill="hold" nodeType="withEffect">
                                  <p:stCondLst>
                                    <p:cond delay="0"/>
                                  </p:stCondLst>
                                  <p:childTnLst>
                                    <p:animEffect transition="out" filter="wipe(down)">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53" presetClass="exit" presetSubtype="32" fill="hold" grpId="0" nodeType="withEffect">
                                  <p:stCondLst>
                                    <p:cond delay="0"/>
                                  </p:stCondLst>
                                  <p:childTnLst>
                                    <p:anim calcmode="lin" valueType="num">
                                      <p:cBhvr>
                                        <p:cTn id="51" dur="500"/>
                                        <p:tgtEl>
                                          <p:spTgt spid="27"/>
                                        </p:tgtEl>
                                        <p:attrNameLst>
                                          <p:attrName>ppt_w</p:attrName>
                                        </p:attrNameLst>
                                      </p:cBhvr>
                                      <p:tavLst>
                                        <p:tav tm="0">
                                          <p:val>
                                            <p:strVal val="ppt_w"/>
                                          </p:val>
                                        </p:tav>
                                        <p:tav tm="100000">
                                          <p:val>
                                            <p:fltVal val="0"/>
                                          </p:val>
                                        </p:tav>
                                      </p:tavLst>
                                    </p:anim>
                                    <p:anim calcmode="lin" valueType="num">
                                      <p:cBhvr>
                                        <p:cTn id="52" dur="500"/>
                                        <p:tgtEl>
                                          <p:spTgt spid="27"/>
                                        </p:tgtEl>
                                        <p:attrNameLst>
                                          <p:attrName>ppt_h</p:attrName>
                                        </p:attrNameLst>
                                      </p:cBhvr>
                                      <p:tavLst>
                                        <p:tav tm="0">
                                          <p:val>
                                            <p:strVal val="ppt_h"/>
                                          </p:val>
                                        </p:tav>
                                        <p:tav tm="100000">
                                          <p:val>
                                            <p:fltVal val="0"/>
                                          </p:val>
                                        </p:tav>
                                      </p:tavLst>
                                    </p:anim>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45" presetClass="exit" presetSubtype="0" fill="hold" grpId="0" nodeType="withEffect">
                                  <p:stCondLst>
                                    <p:cond delay="0"/>
                                  </p:stCondLst>
                                  <p:childTnLst>
                                    <p:animEffect transition="out" filter="fade">
                                      <p:cBhvr>
                                        <p:cTn id="56" dur="2000"/>
                                        <p:tgtEl>
                                          <p:spTgt spid="28"/>
                                        </p:tgtEl>
                                      </p:cBhvr>
                                    </p:animEffect>
                                    <p:anim calcmode="lin" valueType="num">
                                      <p:cBhvr>
                                        <p:cTn id="57" dur="2000"/>
                                        <p:tgtEl>
                                          <p:spTgt spid="2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8" dur="2000"/>
                                        <p:tgtEl>
                                          <p:spTgt spid="28"/>
                                        </p:tgtEl>
                                        <p:attrNameLst>
                                          <p:attrName>ppt_h</p:attrName>
                                        </p:attrNameLst>
                                      </p:cBhvr>
                                      <p:tavLst>
                                        <p:tav tm="0">
                                          <p:val>
                                            <p:strVal val="ppt_h"/>
                                          </p:val>
                                        </p:tav>
                                        <p:tav tm="100000">
                                          <p:val>
                                            <p:strVal val="ppt_h"/>
                                          </p:val>
                                        </p:tav>
                                      </p:tavLst>
                                    </p:anim>
                                    <p:set>
                                      <p:cBhvr>
                                        <p:cTn id="59" dur="1" fill="hold">
                                          <p:stCondLst>
                                            <p:cond delay="1999"/>
                                          </p:stCondLst>
                                        </p:cTn>
                                        <p:tgtEl>
                                          <p:spTgt spid="28"/>
                                        </p:tgtEl>
                                        <p:attrNameLst>
                                          <p:attrName>style.visibility</p:attrName>
                                        </p:attrNameLst>
                                      </p:cBhvr>
                                      <p:to>
                                        <p:strVal val="hidden"/>
                                      </p:to>
                                    </p:set>
                                  </p:childTnLst>
                                </p:cTn>
                              </p:par>
                              <p:par>
                                <p:cTn id="60" presetID="35" presetClass="exit" presetSubtype="0" fill="hold" grpId="0" nodeType="withEffect">
                                  <p:stCondLst>
                                    <p:cond delay="0"/>
                                  </p:stCondLst>
                                  <p:childTnLst>
                                    <p:animEffect transition="out" filter="fade">
                                      <p:cBhvr>
                                        <p:cTn id="61" dur="2000"/>
                                        <p:tgtEl>
                                          <p:spTgt spid="30"/>
                                        </p:tgtEl>
                                      </p:cBhvr>
                                    </p:animEffect>
                                    <p:anim calcmode="lin" valueType="num">
                                      <p:cBhvr>
                                        <p:cTn id="62" dur="2000"/>
                                        <p:tgtEl>
                                          <p:spTgt spid="30"/>
                                        </p:tgtEl>
                                        <p:attrNameLst>
                                          <p:attrName>style.rotation</p:attrName>
                                        </p:attrNameLst>
                                      </p:cBhvr>
                                      <p:tavLst>
                                        <p:tav tm="0">
                                          <p:val>
                                            <p:fltVal val="0"/>
                                          </p:val>
                                        </p:tav>
                                        <p:tav tm="100000">
                                          <p:val>
                                            <p:fltVal val="720"/>
                                          </p:val>
                                        </p:tav>
                                      </p:tavLst>
                                    </p:anim>
                                    <p:anim calcmode="lin" valueType="num">
                                      <p:cBhvr>
                                        <p:cTn id="63" dur="2000"/>
                                        <p:tgtEl>
                                          <p:spTgt spid="30"/>
                                        </p:tgtEl>
                                        <p:attrNameLst>
                                          <p:attrName>ppt_h</p:attrName>
                                        </p:attrNameLst>
                                      </p:cBhvr>
                                      <p:tavLst>
                                        <p:tav tm="0">
                                          <p:val>
                                            <p:strVal val="ppt_h"/>
                                          </p:val>
                                        </p:tav>
                                        <p:tav tm="100000">
                                          <p:val>
                                            <p:fltVal val="0"/>
                                          </p:val>
                                        </p:tav>
                                      </p:tavLst>
                                    </p:anim>
                                    <p:anim calcmode="lin" valueType="num">
                                      <p:cBhvr>
                                        <p:cTn id="64" dur="2000"/>
                                        <p:tgtEl>
                                          <p:spTgt spid="30"/>
                                        </p:tgtEl>
                                        <p:attrNameLst>
                                          <p:attrName>ppt_w</p:attrName>
                                        </p:attrNameLst>
                                      </p:cBhvr>
                                      <p:tavLst>
                                        <p:tav tm="0">
                                          <p:val>
                                            <p:strVal val="ppt_w"/>
                                          </p:val>
                                        </p:tav>
                                        <p:tav tm="100000">
                                          <p:val>
                                            <p:fltVal val="0"/>
                                          </p:val>
                                        </p:tav>
                                      </p:tavLst>
                                    </p:anim>
                                    <p:set>
                                      <p:cBhvr>
                                        <p:cTn id="65" dur="1" fill="hold">
                                          <p:stCondLst>
                                            <p:cond delay="1999"/>
                                          </p:stCondLst>
                                        </p:cTn>
                                        <p:tgtEl>
                                          <p:spTgt spid="30"/>
                                        </p:tgtEl>
                                        <p:attrNameLst>
                                          <p:attrName>style.visibility</p:attrName>
                                        </p:attrNameLst>
                                      </p:cBhvr>
                                      <p:to>
                                        <p:strVal val="hidden"/>
                                      </p:to>
                                    </p:set>
                                  </p:childTnLst>
                                </p:cTn>
                              </p:par>
                              <p:par>
                                <p:cTn id="66" presetID="30" presetClass="exit" presetSubtype="0" fill="hold" grpId="0" nodeType="withEffect">
                                  <p:stCondLst>
                                    <p:cond delay="0"/>
                                  </p:stCondLst>
                                  <p:childTnLst>
                                    <p:animEffect transition="out" filter="fade">
                                      <p:cBhvr>
                                        <p:cTn id="67" dur="800" accel="100000">
                                          <p:stCondLst>
                                            <p:cond delay="200"/>
                                          </p:stCondLst>
                                        </p:cTn>
                                        <p:tgtEl>
                                          <p:spTgt spid="32"/>
                                        </p:tgtEl>
                                      </p:cBhvr>
                                    </p:animEffect>
                                    <p:anim calcmode="lin" valueType="num">
                                      <p:cBhvr>
                                        <p:cTn id="68" dur="800" accel="100000">
                                          <p:stCondLst>
                                            <p:cond delay="200"/>
                                          </p:stCondLst>
                                        </p:cTn>
                                        <p:tgtEl>
                                          <p:spTgt spid="32"/>
                                        </p:tgtEl>
                                        <p:attrNameLst>
                                          <p:attrName>style.rotation</p:attrName>
                                        </p:attrNameLst>
                                      </p:cBhvr>
                                      <p:tavLst>
                                        <p:tav tm="0">
                                          <p:val>
                                            <p:fltVal val="0"/>
                                          </p:val>
                                        </p:tav>
                                        <p:tav tm="100000">
                                          <p:val>
                                            <p:fltVal val="-90"/>
                                          </p:val>
                                        </p:tav>
                                      </p:tavLst>
                                    </p:anim>
                                    <p:anim calcmode="lin" valueType="num">
                                      <p:cBhvr>
                                        <p:cTn id="69" dur="200" decel="100000"/>
                                        <p:tgtEl>
                                          <p:spTgt spid="32"/>
                                        </p:tgtEl>
                                        <p:attrNameLst>
                                          <p:attrName>ppt_x</p:attrName>
                                        </p:attrNameLst>
                                      </p:cBhvr>
                                      <p:tavLst>
                                        <p:tav tm="0">
                                          <p:val>
                                            <p:strVal val="ppt_x"/>
                                          </p:val>
                                        </p:tav>
                                        <p:tav tm="100000">
                                          <p:val>
                                            <p:strVal val="ppt_x-0.05"/>
                                          </p:val>
                                        </p:tav>
                                      </p:tavLst>
                                    </p:anim>
                                    <p:anim calcmode="lin" valueType="num">
                                      <p:cBhvr>
                                        <p:cTn id="70" dur="200" decel="100000"/>
                                        <p:tgtEl>
                                          <p:spTgt spid="32"/>
                                        </p:tgtEl>
                                        <p:attrNameLst>
                                          <p:attrName>ppt_y</p:attrName>
                                        </p:attrNameLst>
                                      </p:cBhvr>
                                      <p:tavLst>
                                        <p:tav tm="0">
                                          <p:val>
                                            <p:strVal val="ppt_y"/>
                                          </p:val>
                                        </p:tav>
                                        <p:tav tm="100000">
                                          <p:val>
                                            <p:strVal val="ppt_y+0.1"/>
                                          </p:val>
                                        </p:tav>
                                      </p:tavLst>
                                    </p:anim>
                                    <p:anim calcmode="lin" valueType="num">
                                      <p:cBhvr>
                                        <p:cTn id="71" dur="800" accel="100000">
                                          <p:stCondLst>
                                            <p:cond delay="200"/>
                                          </p:stCondLst>
                                        </p:cTn>
                                        <p:tgtEl>
                                          <p:spTgt spid="32"/>
                                        </p:tgtEl>
                                        <p:attrNameLst>
                                          <p:attrName>ppt_x</p:attrName>
                                        </p:attrNameLst>
                                      </p:cBhvr>
                                      <p:tavLst>
                                        <p:tav tm="0">
                                          <p:val>
                                            <p:strVal val="ppt_x"/>
                                          </p:val>
                                        </p:tav>
                                        <p:tav tm="100000">
                                          <p:val>
                                            <p:strVal val="ppt_x+0.4+0.05"/>
                                          </p:val>
                                        </p:tav>
                                      </p:tavLst>
                                    </p:anim>
                                    <p:anim calcmode="lin" valueType="num">
                                      <p:cBhvr>
                                        <p:cTn id="72" dur="800" accel="100000">
                                          <p:stCondLst>
                                            <p:cond delay="200"/>
                                          </p:stCondLst>
                                        </p:cTn>
                                        <p:tgtEl>
                                          <p:spTgt spid="32"/>
                                        </p:tgtEl>
                                        <p:attrNameLst>
                                          <p:attrName>ppt_y</p:attrName>
                                        </p:attrNameLst>
                                      </p:cBhvr>
                                      <p:tavLst>
                                        <p:tav tm="0">
                                          <p:val>
                                            <p:strVal val="ppt_y"/>
                                          </p:val>
                                        </p:tav>
                                        <p:tav tm="100000">
                                          <p:val>
                                            <p:strVal val="ppt_y-0.4-0.1"/>
                                          </p:val>
                                        </p:tav>
                                      </p:tavLst>
                                    </p:anim>
                                    <p:set>
                                      <p:cBhvr>
                                        <p:cTn id="73" dur="1" fill="hold">
                                          <p:stCondLst>
                                            <p:cond delay="999"/>
                                          </p:stCondLst>
                                        </p:cTn>
                                        <p:tgtEl>
                                          <p:spTgt spid="32"/>
                                        </p:tgtEl>
                                        <p:attrNameLst>
                                          <p:attrName>style.visibility</p:attrName>
                                        </p:attrNameLst>
                                      </p:cBhvr>
                                      <p:to>
                                        <p:strVal val="hidden"/>
                                      </p:to>
                                    </p:set>
                                  </p:childTnLst>
                                </p:cTn>
                              </p:par>
                              <p:par>
                                <p:cTn id="74" presetID="25" presetClass="exit" presetSubtype="0" fill="hold" grpId="0" nodeType="withEffect">
                                  <p:stCondLst>
                                    <p:cond delay="0"/>
                                  </p:stCondLst>
                                  <p:childTnLst>
                                    <p:animEffect transition="out" filter="fade">
                                      <p:cBhvr>
                                        <p:cTn id="75" dur="1000" accel="50000">
                                          <p:stCondLst>
                                            <p:cond delay="0"/>
                                          </p:stCondLst>
                                        </p:cTn>
                                        <p:tgtEl>
                                          <p:spTgt spid="36"/>
                                        </p:tgtEl>
                                      </p:cBhvr>
                                    </p:animEffect>
                                    <p:anim calcmode="lin" valueType="num">
                                      <p:cBhvr>
                                        <p:cTn id="76" dur="500" accel="50000">
                                          <p:stCondLst>
                                            <p:cond delay="0"/>
                                          </p:stCondLst>
                                        </p:cTn>
                                        <p:tgtEl>
                                          <p:spTgt spid="36"/>
                                        </p:tgtEl>
                                        <p:attrNameLst>
                                          <p:attrName>ppt_y</p:attrName>
                                        </p:attrNameLst>
                                      </p:cBhvr>
                                      <p:tavLst>
                                        <p:tav tm="0">
                                          <p:val>
                                            <p:strVal val="ppt_y"/>
                                          </p:val>
                                        </p:tav>
                                        <p:tav tm="100000">
                                          <p:val>
                                            <p:strVal val="ppt_y+.1"/>
                                          </p:val>
                                        </p:tav>
                                      </p:tavLst>
                                    </p:anim>
                                    <p:anim calcmode="lin" valueType="num">
                                      <p:cBhvr>
                                        <p:cTn id="77" dur="500" decel="50000">
                                          <p:stCondLst>
                                            <p:cond delay="500"/>
                                          </p:stCondLst>
                                        </p:cTn>
                                        <p:tgtEl>
                                          <p:spTgt spid="36"/>
                                        </p:tgtEl>
                                        <p:attrNameLst>
                                          <p:attrName>ppt_y</p:attrName>
                                        </p:attrNameLst>
                                      </p:cBhvr>
                                      <p:tavLst>
                                        <p:tav tm="0">
                                          <p:val>
                                            <p:strVal val="ppt_y"/>
                                          </p:val>
                                        </p:tav>
                                        <p:tav tm="100000">
                                          <p:val>
                                            <p:strVal val="ppt_y-.1"/>
                                          </p:val>
                                        </p:tav>
                                      </p:tavLst>
                                    </p:anim>
                                    <p:anim calcmode="lin" valueType="num">
                                      <p:cBhvr>
                                        <p:cTn id="78" dur="500" accel="50000">
                                          <p:stCondLst>
                                            <p:cond delay="500"/>
                                          </p:stCondLst>
                                        </p:cTn>
                                        <p:tgtEl>
                                          <p:spTgt spid="36"/>
                                        </p:tgtEl>
                                        <p:attrNameLst>
                                          <p:attrName>ppt_x</p:attrName>
                                        </p:attrNameLst>
                                      </p:cBhvr>
                                      <p:tavLst>
                                        <p:tav tm="0">
                                          <p:val>
                                            <p:strVal val="ppt_x"/>
                                          </p:val>
                                        </p:tav>
                                        <p:tav tm="100000">
                                          <p:val>
                                            <p:strVal val="ppt_x+.4"/>
                                          </p:val>
                                        </p:tav>
                                      </p:tavLst>
                                    </p:anim>
                                    <p:anim calcmode="lin" valueType="num">
                                      <p:cBhvr>
                                        <p:cTn id="79" dur="1000"/>
                                        <p:tgtEl>
                                          <p:spTgt spid="36"/>
                                        </p:tgtEl>
                                        <p:attrNameLst>
                                          <p:attrName>ppt_h</p:attrName>
                                        </p:attrNameLst>
                                      </p:cBhvr>
                                      <p:tavLst>
                                        <p:tav tm="0">
                                          <p:val>
                                            <p:strVal val="ppt_h"/>
                                          </p:val>
                                        </p:tav>
                                        <p:tav tm="100000">
                                          <p:val>
                                            <p:strVal val="ppt_h"/>
                                          </p:val>
                                        </p:tav>
                                      </p:tavLst>
                                    </p:anim>
                                    <p:anim calcmode="lin" valueType="num">
                                      <p:cBhvr>
                                        <p:cTn id="80" dur="500" accel="50000">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81" dur="500" decel="50000">
                                          <p:stCondLst>
                                            <p:cond delay="500"/>
                                          </p:stCondLst>
                                        </p:cTn>
                                        <p:tgtEl>
                                          <p:spTgt spid="36"/>
                                        </p:tgtEl>
                                        <p:attrNameLst>
                                          <p:attrName>ppt_w</p:attrName>
                                        </p:attrNameLst>
                                      </p:cBhvr>
                                      <p:tavLst>
                                        <p:tav tm="0">
                                          <p:val>
                                            <p:strVal val="ppt_w"/>
                                          </p:val>
                                        </p:tav>
                                        <p:tav tm="100000">
                                          <p:val>
                                            <p:strVal val="ppt_w/.05"/>
                                          </p:val>
                                        </p:tav>
                                      </p:tavLst>
                                    </p:anim>
                                    <p:anim calcmode="lin" valueType="num">
                                      <p:cBhvr>
                                        <p:cTn id="82" dur="500" accel="50000">
                                          <p:stCondLst>
                                            <p:cond delay="500"/>
                                          </p:stCondLst>
                                        </p:cTn>
                                        <p:tgtEl>
                                          <p:spTgt spid="36"/>
                                        </p:tgtEl>
                                        <p:attrNameLst>
                                          <p:attrName>style.rotation</p:attrName>
                                        </p:attrNameLst>
                                      </p:cBhvr>
                                      <p:tavLst>
                                        <p:tav tm="0">
                                          <p:val>
                                            <p:fltVal val="0"/>
                                          </p:val>
                                        </p:tav>
                                        <p:tav tm="100000">
                                          <p:val>
                                            <p:fltVal val="-90"/>
                                          </p:val>
                                        </p:tav>
                                      </p:tavLst>
                                    </p:anim>
                                    <p:set>
                                      <p:cBhvr>
                                        <p:cTn id="83" dur="1" fill="hold">
                                          <p:stCondLst>
                                            <p:cond delay="999"/>
                                          </p:stCondLst>
                                        </p:cTn>
                                        <p:tgtEl>
                                          <p:spTgt spid="36"/>
                                        </p:tgtEl>
                                        <p:attrNameLst>
                                          <p:attrName>style.visibility</p:attrName>
                                        </p:attrNameLst>
                                      </p:cBhvr>
                                      <p:to>
                                        <p:strVal val="hidden"/>
                                      </p:to>
                                    </p:set>
                                  </p:childTnLst>
                                </p:cTn>
                              </p:par>
                              <p:par>
                                <p:cTn id="84" presetID="22" presetClass="exit" presetSubtype="4" fill="hold" nodeType="withEffect">
                                  <p:stCondLst>
                                    <p:cond delay="0"/>
                                  </p:stCondLst>
                                  <p:childTnLst>
                                    <p:animEffect transition="out" filter="wipe(down)">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par>
                                <p:cTn id="87" presetID="22" presetClass="exit" presetSubtype="4" fill="hold" nodeType="withEffect">
                                  <p:stCondLst>
                                    <p:cond delay="0"/>
                                  </p:stCondLst>
                                  <p:childTnLst>
                                    <p:animEffect transition="out" filter="wipe(down)">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22" presetClass="exit" presetSubtype="4" fill="hold" nodeType="withEffect">
                                  <p:stCondLst>
                                    <p:cond delay="0"/>
                                  </p:stCondLst>
                                  <p:childTnLst>
                                    <p:animEffect transition="out" filter="wipe(down)">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par>
                                <p:cTn id="93" presetID="22" presetClass="exit" presetSubtype="4" fill="hold" nodeType="withEffect">
                                  <p:stCondLst>
                                    <p:cond delay="0"/>
                                  </p:stCondLst>
                                  <p:childTnLst>
                                    <p:animEffect transition="out" filter="wipe(down)">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22" presetClass="exit" presetSubtype="4" fill="hold" nodeType="withEffect">
                                  <p:stCondLst>
                                    <p:cond delay="0"/>
                                  </p:stCondLst>
                                  <p:childTnLst>
                                    <p:animEffect transition="out" filter="wipe(down)">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par>
                          <p:cTn id="99" fill="hold">
                            <p:stCondLst>
                              <p:cond delay="2000"/>
                            </p:stCondLst>
                            <p:childTnLst>
                              <p:par>
                                <p:cTn id="100" presetID="16" presetClass="exit" presetSubtype="21" fill="hold" nodeType="afterEffect">
                                  <p:stCondLst>
                                    <p:cond delay="0"/>
                                  </p:stCondLst>
                                  <p:childTnLst>
                                    <p:animEffect transition="out" filter="barn(inVertical)">
                                      <p:cBhvr>
                                        <p:cTn id="101" dur="500"/>
                                        <p:tgtEl>
                                          <p:spTgt spid="12"/>
                                        </p:tgtEl>
                                      </p:cBhvr>
                                    </p:animEffect>
                                    <p:set>
                                      <p:cBhvr>
                                        <p:cTn id="102" dur="1" fill="hold">
                                          <p:stCondLst>
                                            <p:cond delay="499"/>
                                          </p:stCondLst>
                                        </p:cTn>
                                        <p:tgtEl>
                                          <p:spTgt spid="12"/>
                                        </p:tgtEl>
                                        <p:attrNameLst>
                                          <p:attrName>style.visibility</p:attrName>
                                        </p:attrNameLst>
                                      </p:cBhvr>
                                      <p:to>
                                        <p:strVal val="hidden"/>
                                      </p:to>
                                    </p:set>
                                  </p:childTnLst>
                                </p:cTn>
                              </p:par>
                            </p:childTnLst>
                          </p:cTn>
                        </p:par>
                        <p:par>
                          <p:cTn id="103" fill="hold">
                            <p:stCondLst>
                              <p:cond delay="2500"/>
                            </p:stCondLst>
                            <p:childTnLst>
                              <p:par>
                                <p:cTn id="104" presetID="22" presetClass="exit" presetSubtype="4" fill="hold" nodeType="afterEffect">
                                  <p:stCondLst>
                                    <p:cond delay="0"/>
                                  </p:stCondLst>
                                  <p:childTnLst>
                                    <p:animEffect transition="out" filter="wipe(down)">
                                      <p:cBhvr>
                                        <p:cTn id="105" dur="500"/>
                                        <p:tgtEl>
                                          <p:spTgt spid="10"/>
                                        </p:tgtEl>
                                      </p:cBhvr>
                                    </p:animEffect>
                                    <p:set>
                                      <p:cBhvr>
                                        <p:cTn id="106" dur="1" fill="hold">
                                          <p:stCondLst>
                                            <p:cond delay="499"/>
                                          </p:stCondLst>
                                        </p:cTn>
                                        <p:tgtEl>
                                          <p:spTgt spid="1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7" grpId="0" animBg="1"/>
      <p:bldP spid="28" grpId="0" animBg="1"/>
      <p:bldP spid="29" grpId="0" animBg="1"/>
      <p:bldP spid="30" grpId="0" animBg="1"/>
      <p:bldP spid="31" grpId="0" animBg="1"/>
      <p:bldP spid="32" grpId="0" animBg="1"/>
      <p:bldP spid="33" grpId="0" animBg="1"/>
      <p:bldP spid="36" grpId="0" animBg="1"/>
      <p:bldP spid="37"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FD1B-5DF9-D541-93E4-697F201E9010}"/>
              </a:ext>
            </a:extLst>
          </p:cNvPr>
          <p:cNvSpPr>
            <a:spLocks noGrp="1"/>
          </p:cNvSpPr>
          <p:nvPr>
            <p:ph type="title"/>
          </p:nvPr>
        </p:nvSpPr>
        <p:spPr>
          <a:xfrm>
            <a:off x="1141413" y="152400"/>
            <a:ext cx="9905998" cy="1905000"/>
          </a:xfrm>
        </p:spPr>
        <p:txBody>
          <a:bodyPr>
            <a:normAutofit/>
          </a:bodyPr>
          <a:lstStyle/>
          <a:p>
            <a:r>
              <a:rPr lang="en-US" sz="5400" b="1" dirty="0"/>
              <a:t>Human Mutation Rate</a:t>
            </a:r>
          </a:p>
        </p:txBody>
      </p:sp>
      <p:sp>
        <p:nvSpPr>
          <p:cNvPr id="3" name="Content Placeholder 2">
            <a:extLst>
              <a:ext uri="{FF2B5EF4-FFF2-40B4-BE49-F238E27FC236}">
                <a16:creationId xmlns:a16="http://schemas.microsoft.com/office/drawing/2014/main" id="{0F967863-3268-1F42-A42A-52265A205682}"/>
              </a:ext>
            </a:extLst>
          </p:cNvPr>
          <p:cNvSpPr>
            <a:spLocks noGrp="1"/>
          </p:cNvSpPr>
          <p:nvPr>
            <p:ph idx="1"/>
          </p:nvPr>
        </p:nvSpPr>
        <p:spPr>
          <a:xfrm>
            <a:off x="1141413" y="1877786"/>
            <a:ext cx="9905998" cy="4457699"/>
          </a:xfrm>
        </p:spPr>
        <p:txBody>
          <a:bodyPr>
            <a:normAutofit/>
          </a:bodyPr>
          <a:lstStyle/>
          <a:p>
            <a:r>
              <a:rPr lang="en-US" sz="2800" dirty="0"/>
              <a:t>Estimates vary, but the consensus is that humans experience more than 100 mutations per individual per generation</a:t>
            </a:r>
          </a:p>
          <a:p>
            <a:r>
              <a:rPr lang="en-US" sz="2800" dirty="0"/>
              <a:t>This means that few if any children would survive if all negative mutations were selected out in each generation</a:t>
            </a:r>
          </a:p>
          <a:p>
            <a:r>
              <a:rPr lang="en-US" sz="2800" dirty="0"/>
              <a:t>But most mutations are near neutral, with just a small negative impact on fitness</a:t>
            </a:r>
          </a:p>
          <a:p>
            <a:r>
              <a:rPr lang="en-US" sz="2800" dirty="0"/>
              <a:t>Because they are not subject to selection, near neutral mutations accumulate</a:t>
            </a:r>
          </a:p>
        </p:txBody>
      </p:sp>
    </p:spTree>
    <p:extLst>
      <p:ext uri="{BB962C8B-B14F-4D97-AF65-F5344CB8AC3E}">
        <p14:creationId xmlns:p14="http://schemas.microsoft.com/office/powerpoint/2010/main" val="239449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FD1B-5DF9-D541-93E4-697F201E9010}"/>
              </a:ext>
            </a:extLst>
          </p:cNvPr>
          <p:cNvSpPr>
            <a:spLocks noGrp="1"/>
          </p:cNvSpPr>
          <p:nvPr>
            <p:ph type="title"/>
          </p:nvPr>
        </p:nvSpPr>
        <p:spPr>
          <a:xfrm>
            <a:off x="1141413" y="152400"/>
            <a:ext cx="9905998" cy="1905000"/>
          </a:xfrm>
        </p:spPr>
        <p:txBody>
          <a:bodyPr>
            <a:normAutofit/>
          </a:bodyPr>
          <a:lstStyle/>
          <a:p>
            <a:r>
              <a:rPr lang="en-US" sz="5400" b="1" dirty="0"/>
              <a:t>Error Catastrophe</a:t>
            </a:r>
          </a:p>
        </p:txBody>
      </p:sp>
      <p:sp>
        <p:nvSpPr>
          <p:cNvPr id="3" name="Content Placeholder 2">
            <a:extLst>
              <a:ext uri="{FF2B5EF4-FFF2-40B4-BE49-F238E27FC236}">
                <a16:creationId xmlns:a16="http://schemas.microsoft.com/office/drawing/2014/main" id="{0F967863-3268-1F42-A42A-52265A205682}"/>
              </a:ext>
            </a:extLst>
          </p:cNvPr>
          <p:cNvSpPr>
            <a:spLocks noGrp="1"/>
          </p:cNvSpPr>
          <p:nvPr>
            <p:ph idx="1"/>
          </p:nvPr>
        </p:nvSpPr>
        <p:spPr>
          <a:xfrm>
            <a:off x="1141413" y="1877786"/>
            <a:ext cx="9905998" cy="4457699"/>
          </a:xfrm>
        </p:spPr>
        <p:txBody>
          <a:bodyPr>
            <a:normAutofit/>
          </a:bodyPr>
          <a:lstStyle/>
          <a:p>
            <a:r>
              <a:rPr lang="en-US" sz="2800" dirty="0"/>
              <a:t>Because the measured human mutation rate is so high that all negative mutations cannot be eliminated by natural selection, humans are in “error catastrophe”</a:t>
            </a:r>
          </a:p>
          <a:p>
            <a:r>
              <a:rPr lang="en-US" sz="2800" dirty="0"/>
              <a:t>The human genome is degenerating, but because much degeneration is Near neutral mutations and the genome was so robust in the first place, we survive to the present</a:t>
            </a:r>
          </a:p>
          <a:p>
            <a:r>
              <a:rPr lang="en-US" sz="2800" dirty="0"/>
              <a:t>However, there is a limit to how long near neutral mutations can accumulate before fitness declines beyond the point that we can survive</a:t>
            </a:r>
          </a:p>
        </p:txBody>
      </p:sp>
    </p:spTree>
    <p:extLst>
      <p:ext uri="{BB962C8B-B14F-4D97-AF65-F5344CB8AC3E}">
        <p14:creationId xmlns:p14="http://schemas.microsoft.com/office/powerpoint/2010/main" val="386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FDD1-A686-C541-8EE6-951FCA456B59}"/>
              </a:ext>
            </a:extLst>
          </p:cNvPr>
          <p:cNvSpPr>
            <a:spLocks noGrp="1"/>
          </p:cNvSpPr>
          <p:nvPr>
            <p:ph type="title"/>
          </p:nvPr>
        </p:nvSpPr>
        <p:spPr/>
        <p:txBody>
          <a:bodyPr>
            <a:normAutofit/>
          </a:bodyPr>
          <a:lstStyle/>
          <a:p>
            <a:r>
              <a:rPr lang="en-US" sz="4800" b="1" dirty="0"/>
              <a:t>Conclusion:</a:t>
            </a:r>
          </a:p>
        </p:txBody>
      </p:sp>
      <p:sp>
        <p:nvSpPr>
          <p:cNvPr id="3" name="Content Placeholder 2">
            <a:extLst>
              <a:ext uri="{FF2B5EF4-FFF2-40B4-BE49-F238E27FC236}">
                <a16:creationId xmlns:a16="http://schemas.microsoft.com/office/drawing/2014/main" id="{2DBA33DC-674D-B247-9B0C-732685384331}"/>
              </a:ext>
            </a:extLst>
          </p:cNvPr>
          <p:cNvSpPr>
            <a:spLocks noGrp="1"/>
          </p:cNvSpPr>
          <p:nvPr>
            <p:ph idx="1"/>
          </p:nvPr>
        </p:nvSpPr>
        <p:spPr>
          <a:xfrm>
            <a:off x="1141413" y="2187389"/>
            <a:ext cx="9905998" cy="4058136"/>
          </a:xfrm>
        </p:spPr>
        <p:txBody>
          <a:bodyPr>
            <a:normAutofit/>
          </a:bodyPr>
          <a:lstStyle/>
          <a:p>
            <a:r>
              <a:rPr lang="en-US" sz="3600" dirty="0"/>
              <a:t>The high measured mutation rate in humans indicates that our genome is most likely degrading, and thus makes the contention that humans have existed for more than a few thousand years improbable</a:t>
            </a:r>
          </a:p>
          <a:p>
            <a:r>
              <a:rPr lang="en-US" sz="3600" dirty="0"/>
              <a:t>The same could be said for other organisms</a:t>
            </a:r>
          </a:p>
        </p:txBody>
      </p:sp>
    </p:spTree>
    <p:extLst>
      <p:ext uri="{BB962C8B-B14F-4D97-AF65-F5344CB8AC3E}">
        <p14:creationId xmlns:p14="http://schemas.microsoft.com/office/powerpoint/2010/main" val="5902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C15E5FC9-0770-1440-892A-0D655EBC5C0E}"/>
              </a:ext>
            </a:extLst>
          </p:cNvPr>
          <p:cNvSpPr>
            <a:spLocks noGrp="1" noChangeArrowheads="1"/>
          </p:cNvSpPr>
          <p:nvPr>
            <p:ph type="title"/>
          </p:nvPr>
        </p:nvSpPr>
        <p:spPr/>
        <p:txBody>
          <a:bodyPr>
            <a:normAutofit/>
          </a:bodyPr>
          <a:lstStyle/>
          <a:p>
            <a:r>
              <a:rPr lang="en-US" sz="4400" b="1" dirty="0"/>
              <a:t>4-Observed hybridization</a:t>
            </a:r>
            <a:endParaRPr lang="en-US" altLang="en-US" sz="4400" b="1" dirty="0"/>
          </a:p>
        </p:txBody>
      </p:sp>
      <p:sp>
        <p:nvSpPr>
          <p:cNvPr id="81923" name="Rectangle 3">
            <a:extLst>
              <a:ext uri="{FF2B5EF4-FFF2-40B4-BE49-F238E27FC236}">
                <a16:creationId xmlns:a16="http://schemas.microsoft.com/office/drawing/2014/main" id="{7716248C-5A3F-9A47-A31F-882EA6B3F1E2}"/>
              </a:ext>
            </a:extLst>
          </p:cNvPr>
          <p:cNvSpPr>
            <a:spLocks noGrp="1" noChangeArrowheads="1"/>
          </p:cNvSpPr>
          <p:nvPr>
            <p:ph type="body" idx="1"/>
          </p:nvPr>
        </p:nvSpPr>
        <p:spPr>
          <a:xfrm>
            <a:off x="1141413" y="2323070"/>
            <a:ext cx="9905998" cy="3468130"/>
          </a:xfrm>
        </p:spPr>
        <p:txBody>
          <a:bodyPr>
            <a:normAutofit lnSpcReduction="10000"/>
          </a:bodyPr>
          <a:lstStyle/>
          <a:p>
            <a:r>
              <a:rPr lang="en-US" altLang="en-US" sz="4400" dirty="0"/>
              <a:t>There are a number of well-documented examples of speciation via hybridization</a:t>
            </a:r>
          </a:p>
          <a:p>
            <a:r>
              <a:rPr lang="en-US" altLang="en-US" sz="4400" dirty="0"/>
              <a:t>A good example is the London Plain Tree </a:t>
            </a:r>
            <a:r>
              <a:rPr lang="en-US" altLang="en-US" sz="4400" i="1" dirty="0" err="1"/>
              <a:t>Platanus</a:t>
            </a:r>
            <a:r>
              <a:rPr lang="en-US" altLang="en-US" sz="4400" i="1" dirty="0"/>
              <a:t> </a:t>
            </a:r>
            <a:r>
              <a:rPr lang="en-US" altLang="en-US" sz="4400" i="1" dirty="0" err="1"/>
              <a:t>acerifolia</a:t>
            </a:r>
            <a:endParaRPr lang="en-US" altLang="en-US" sz="4400" dirty="0"/>
          </a:p>
        </p:txBody>
      </p:sp>
    </p:spTree>
    <p:extLst>
      <p:ext uri="{BB962C8B-B14F-4D97-AF65-F5344CB8AC3E}">
        <p14:creationId xmlns:p14="http://schemas.microsoft.com/office/powerpoint/2010/main" val="122748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bldLvl="5"/>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CDB7BD0C-C2C4-B847-A120-6DE32DFF3DA8}"/>
              </a:ext>
            </a:extLst>
          </p:cNvPr>
          <p:cNvSpPr>
            <a:spLocks noGrp="1" noChangeArrowheads="1"/>
          </p:cNvSpPr>
          <p:nvPr>
            <p:ph type="title"/>
          </p:nvPr>
        </p:nvSpPr>
        <p:spPr>
          <a:xfrm>
            <a:off x="2209800" y="1066800"/>
            <a:ext cx="2743200" cy="1143000"/>
          </a:xfrm>
          <a:noFill/>
          <a:ln/>
        </p:spPr>
        <p:txBody>
          <a:bodyPr>
            <a:normAutofit fontScale="90000"/>
          </a:bodyPr>
          <a:lstStyle/>
          <a:p>
            <a:r>
              <a:rPr lang="en-US" altLang="en-US"/>
              <a:t>American Planetree or Sycamore</a:t>
            </a:r>
          </a:p>
        </p:txBody>
      </p:sp>
      <p:sp>
        <p:nvSpPr>
          <p:cNvPr id="79875" name="Rectangle 3">
            <a:extLst>
              <a:ext uri="{FF2B5EF4-FFF2-40B4-BE49-F238E27FC236}">
                <a16:creationId xmlns:a16="http://schemas.microsoft.com/office/drawing/2014/main" id="{0CAA50D8-AA80-D14A-8908-9AD6FF6A5851}"/>
              </a:ext>
            </a:extLst>
          </p:cNvPr>
          <p:cNvSpPr>
            <a:spLocks noGrp="1" noChangeArrowheads="1"/>
          </p:cNvSpPr>
          <p:nvPr>
            <p:ph type="body" idx="1"/>
          </p:nvPr>
        </p:nvSpPr>
        <p:spPr>
          <a:xfrm>
            <a:off x="1524000" y="3276600"/>
            <a:ext cx="3810000" cy="2895600"/>
          </a:xfrm>
          <a:noFill/>
          <a:ln/>
        </p:spPr>
        <p:txBody>
          <a:bodyPr/>
          <a:lstStyle/>
          <a:p>
            <a:pPr algn="ctr">
              <a:buFont typeface="Monotype Sorts" pitchFamily="2" charset="2"/>
              <a:buNone/>
            </a:pPr>
            <a:r>
              <a:rPr lang="en-US" altLang="en-US" sz="4400" i="1"/>
              <a:t>Platanus occidentalis</a:t>
            </a:r>
            <a:endParaRPr lang="en-US" altLang="en-US" sz="6600"/>
          </a:p>
        </p:txBody>
      </p:sp>
      <p:pic>
        <p:nvPicPr>
          <p:cNvPr id="79876" name="Picture 4">
            <a:extLst>
              <a:ext uri="{FF2B5EF4-FFF2-40B4-BE49-F238E27FC236}">
                <a16:creationId xmlns:a16="http://schemas.microsoft.com/office/drawing/2014/main" id="{DE3C73AE-722F-A648-B8D8-252EA40EF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252413"/>
            <a:ext cx="4762500" cy="635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8866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407FB0-5E86-354E-A29A-26F9202AFE6C}"/>
              </a:ext>
            </a:extLst>
          </p:cNvPr>
          <p:cNvPicPr>
            <a:picLocks noChangeAspect="1"/>
          </p:cNvPicPr>
          <p:nvPr/>
        </p:nvPicPr>
        <p:blipFill>
          <a:blip r:embed="rId2"/>
          <a:stretch>
            <a:fillRect/>
          </a:stretch>
        </p:blipFill>
        <p:spPr>
          <a:xfrm>
            <a:off x="5439732" y="138113"/>
            <a:ext cx="6578600" cy="6578600"/>
          </a:xfrm>
          <a:prstGeom prst="rect">
            <a:avLst/>
          </a:prstGeom>
        </p:spPr>
      </p:pic>
      <p:sp>
        <p:nvSpPr>
          <p:cNvPr id="79874" name="Rectangle 2">
            <a:extLst>
              <a:ext uri="{FF2B5EF4-FFF2-40B4-BE49-F238E27FC236}">
                <a16:creationId xmlns:a16="http://schemas.microsoft.com/office/drawing/2014/main" id="{CDB7BD0C-C2C4-B847-A120-6DE32DFF3DA8}"/>
              </a:ext>
            </a:extLst>
          </p:cNvPr>
          <p:cNvSpPr>
            <a:spLocks noGrp="1" noChangeArrowheads="1"/>
          </p:cNvSpPr>
          <p:nvPr>
            <p:ph type="title"/>
          </p:nvPr>
        </p:nvSpPr>
        <p:spPr>
          <a:xfrm>
            <a:off x="2209800" y="1066800"/>
            <a:ext cx="2743200" cy="1143000"/>
          </a:xfrm>
          <a:noFill/>
          <a:ln/>
        </p:spPr>
        <p:txBody>
          <a:bodyPr>
            <a:normAutofit/>
          </a:bodyPr>
          <a:lstStyle/>
          <a:p>
            <a:r>
              <a:rPr lang="en-US" altLang="en-US" dirty="0"/>
              <a:t>Oriental Planetree</a:t>
            </a:r>
          </a:p>
        </p:txBody>
      </p:sp>
      <p:sp>
        <p:nvSpPr>
          <p:cNvPr id="79875" name="Rectangle 3">
            <a:extLst>
              <a:ext uri="{FF2B5EF4-FFF2-40B4-BE49-F238E27FC236}">
                <a16:creationId xmlns:a16="http://schemas.microsoft.com/office/drawing/2014/main" id="{0CAA50D8-AA80-D14A-8908-9AD6FF6A5851}"/>
              </a:ext>
            </a:extLst>
          </p:cNvPr>
          <p:cNvSpPr>
            <a:spLocks noGrp="1" noChangeArrowheads="1"/>
          </p:cNvSpPr>
          <p:nvPr>
            <p:ph type="body" idx="1"/>
          </p:nvPr>
        </p:nvSpPr>
        <p:spPr>
          <a:xfrm>
            <a:off x="1524000" y="3276600"/>
            <a:ext cx="3810000" cy="2895600"/>
          </a:xfrm>
          <a:noFill/>
          <a:ln/>
        </p:spPr>
        <p:txBody>
          <a:bodyPr/>
          <a:lstStyle/>
          <a:p>
            <a:pPr algn="ctr">
              <a:buFont typeface="Monotype Sorts" pitchFamily="2" charset="2"/>
              <a:buNone/>
            </a:pPr>
            <a:r>
              <a:rPr lang="en-US" altLang="en-US" sz="4400" i="1" dirty="0" err="1"/>
              <a:t>Platanus</a:t>
            </a:r>
            <a:r>
              <a:rPr lang="en-US" altLang="en-US" sz="4400" i="1" dirty="0"/>
              <a:t> </a:t>
            </a:r>
            <a:r>
              <a:rPr lang="en-US" altLang="en-US" sz="4400" i="1" dirty="0" err="1"/>
              <a:t>orientalis</a:t>
            </a:r>
            <a:endParaRPr lang="en-US" altLang="en-US" sz="6600" dirty="0"/>
          </a:p>
        </p:txBody>
      </p:sp>
    </p:spTree>
    <p:extLst>
      <p:ext uri="{BB962C8B-B14F-4D97-AF65-F5344CB8AC3E}">
        <p14:creationId xmlns:p14="http://schemas.microsoft.com/office/powerpoint/2010/main" val="205937928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F057-9F6C-814E-9119-A0B1684E9886}"/>
              </a:ext>
            </a:extLst>
          </p:cNvPr>
          <p:cNvSpPr>
            <a:spLocks noGrp="1"/>
          </p:cNvSpPr>
          <p:nvPr>
            <p:ph type="ctrTitle"/>
          </p:nvPr>
        </p:nvSpPr>
        <p:spPr>
          <a:xfrm>
            <a:off x="0" y="1540934"/>
            <a:ext cx="12191999" cy="2116666"/>
          </a:xfrm>
        </p:spPr>
        <p:txBody>
          <a:bodyPr>
            <a:normAutofit/>
          </a:bodyPr>
          <a:lstStyle/>
          <a:p>
            <a:r>
              <a:rPr lang="en-US" sz="6600" dirty="0">
                <a:effectLst/>
              </a:rPr>
              <a:t>Biological Evidence </a:t>
            </a:r>
            <a:br>
              <a:rPr lang="en-US" sz="6600" dirty="0">
                <a:effectLst/>
              </a:rPr>
            </a:br>
            <a:r>
              <a:rPr lang="en-US" sz="6600" dirty="0">
                <a:effectLst/>
              </a:rPr>
              <a:t>of a recent creation</a:t>
            </a:r>
            <a:endParaRPr lang="en-US" sz="41300" dirty="0"/>
          </a:p>
        </p:txBody>
      </p:sp>
      <p:sp>
        <p:nvSpPr>
          <p:cNvPr id="3" name="Subtitle 2">
            <a:extLst>
              <a:ext uri="{FF2B5EF4-FFF2-40B4-BE49-F238E27FC236}">
                <a16:creationId xmlns:a16="http://schemas.microsoft.com/office/drawing/2014/main" id="{080A187F-14F9-B24F-9605-47790B654F67}"/>
              </a:ext>
            </a:extLst>
          </p:cNvPr>
          <p:cNvSpPr>
            <a:spLocks noGrp="1"/>
          </p:cNvSpPr>
          <p:nvPr>
            <p:ph type="subTitle" idx="1"/>
          </p:nvPr>
        </p:nvSpPr>
        <p:spPr>
          <a:xfrm>
            <a:off x="1751012" y="4817533"/>
            <a:ext cx="8676222" cy="1905000"/>
          </a:xfrm>
        </p:spPr>
        <p:txBody>
          <a:bodyPr>
            <a:normAutofit/>
          </a:bodyPr>
          <a:lstStyle/>
          <a:p>
            <a:r>
              <a:rPr lang="en-US" sz="1800" dirty="0"/>
              <a:t>Timothy G. Standish, PhD.</a:t>
            </a:r>
          </a:p>
        </p:txBody>
      </p:sp>
      <p:pic>
        <p:nvPicPr>
          <p:cNvPr id="7" name="Picture 6">
            <a:extLst>
              <a:ext uri="{FF2B5EF4-FFF2-40B4-BE49-F238E27FC236}">
                <a16:creationId xmlns:a16="http://schemas.microsoft.com/office/drawing/2014/main" id="{C678AFBE-E2F5-1840-B67C-12C93E8A50D4}"/>
              </a:ext>
            </a:extLst>
          </p:cNvPr>
          <p:cNvPicPr>
            <a:picLocks noChangeAspect="1"/>
          </p:cNvPicPr>
          <p:nvPr/>
        </p:nvPicPr>
        <p:blipFill>
          <a:blip r:embed="rId2"/>
          <a:stretch>
            <a:fillRect/>
          </a:stretch>
        </p:blipFill>
        <p:spPr>
          <a:xfrm>
            <a:off x="4846227" y="5402756"/>
            <a:ext cx="2499546" cy="553722"/>
          </a:xfrm>
          <a:prstGeom prst="rect">
            <a:avLst/>
          </a:prstGeom>
        </p:spPr>
      </p:pic>
    </p:spTree>
    <p:extLst>
      <p:ext uri="{BB962C8B-B14F-4D97-AF65-F5344CB8AC3E}">
        <p14:creationId xmlns:p14="http://schemas.microsoft.com/office/powerpoint/2010/main" val="4138949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051" name="Group 2083">
            <a:extLst>
              <a:ext uri="{FF2B5EF4-FFF2-40B4-BE49-F238E27FC236}">
                <a16:creationId xmlns:a16="http://schemas.microsoft.com/office/drawing/2014/main" id="{5F978A9C-66CA-3348-9CA7-AADBE0967B1E}"/>
              </a:ext>
            </a:extLst>
          </p:cNvPr>
          <p:cNvGrpSpPr>
            <a:grpSpLocks/>
          </p:cNvGrpSpPr>
          <p:nvPr/>
        </p:nvGrpSpPr>
        <p:grpSpPr bwMode="auto">
          <a:xfrm>
            <a:off x="-1" y="26193"/>
            <a:ext cx="12196933" cy="5888832"/>
            <a:chOff x="0" y="960"/>
            <a:chExt cx="5760" cy="2781"/>
          </a:xfrm>
        </p:grpSpPr>
        <p:pic>
          <p:nvPicPr>
            <p:cNvPr id="86021" name="Picture 2053" descr="Wave">
              <a:extLst>
                <a:ext uri="{FF2B5EF4-FFF2-40B4-BE49-F238E27FC236}">
                  <a16:creationId xmlns:a16="http://schemas.microsoft.com/office/drawing/2014/main" id="{0855A5B5-DBC6-3747-BB18-BCE5D2B39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0"/>
              <a:ext cx="5760" cy="2781"/>
            </a:xfrm>
            <a:prstGeom prst="rect">
              <a:avLst/>
            </a:prstGeom>
            <a:pattFill prst="wave">
              <a:fgClr>
                <a:srgbClr val="002060"/>
              </a:fgClr>
              <a:bgClr>
                <a:srgbClr val="00B0F0"/>
              </a:bgClr>
            </a:patt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pic>
        <p:sp>
          <p:nvSpPr>
            <p:cNvPr id="86022" name="Text Box 2054">
              <a:extLst>
                <a:ext uri="{FF2B5EF4-FFF2-40B4-BE49-F238E27FC236}">
                  <a16:creationId xmlns:a16="http://schemas.microsoft.com/office/drawing/2014/main" id="{4E919238-B6AD-1B40-90AF-5274E53BCFF5}"/>
                </a:ext>
              </a:extLst>
            </p:cNvPr>
            <p:cNvSpPr txBox="1">
              <a:spLocks noChangeArrowheads="1"/>
            </p:cNvSpPr>
            <p:nvPr/>
          </p:nvSpPr>
          <p:spPr bwMode="auto">
            <a:xfrm>
              <a:off x="2064" y="2928"/>
              <a:ext cx="658" cy="23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b="1">
                  <a:solidFill>
                    <a:srgbClr val="00CC66"/>
                  </a:solidFill>
                </a:rPr>
                <a:t>Atlantic</a:t>
              </a:r>
            </a:p>
          </p:txBody>
        </p:sp>
        <p:sp>
          <p:nvSpPr>
            <p:cNvPr id="86023" name="Text Box 2055">
              <a:extLst>
                <a:ext uri="{FF2B5EF4-FFF2-40B4-BE49-F238E27FC236}">
                  <a16:creationId xmlns:a16="http://schemas.microsoft.com/office/drawing/2014/main" id="{7773C3DB-A1B2-CC41-9D87-9679B36B783A}"/>
                </a:ext>
              </a:extLst>
            </p:cNvPr>
            <p:cNvSpPr txBox="1">
              <a:spLocks noChangeArrowheads="1"/>
            </p:cNvSpPr>
            <p:nvPr/>
          </p:nvSpPr>
          <p:spPr bwMode="auto">
            <a:xfrm>
              <a:off x="288" y="2016"/>
              <a:ext cx="87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3300"/>
                  </a:solidFill>
                </a:rPr>
                <a:t>North America</a:t>
              </a:r>
            </a:p>
          </p:txBody>
        </p:sp>
        <p:sp>
          <p:nvSpPr>
            <p:cNvPr id="86024" name="Text Box 2056">
              <a:extLst>
                <a:ext uri="{FF2B5EF4-FFF2-40B4-BE49-F238E27FC236}">
                  <a16:creationId xmlns:a16="http://schemas.microsoft.com/office/drawing/2014/main" id="{932CD3E9-993C-0C44-B369-475577BBC424}"/>
                </a:ext>
              </a:extLst>
            </p:cNvPr>
            <p:cNvSpPr txBox="1">
              <a:spLocks noChangeArrowheads="1"/>
            </p:cNvSpPr>
            <p:nvPr/>
          </p:nvSpPr>
          <p:spPr bwMode="auto">
            <a:xfrm>
              <a:off x="3446" y="2954"/>
              <a:ext cx="53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3300"/>
                  </a:solidFill>
                </a:rPr>
                <a:t>Africa</a:t>
              </a:r>
            </a:p>
          </p:txBody>
        </p:sp>
        <p:sp>
          <p:nvSpPr>
            <p:cNvPr id="86025" name="Text Box 2057">
              <a:extLst>
                <a:ext uri="{FF2B5EF4-FFF2-40B4-BE49-F238E27FC236}">
                  <a16:creationId xmlns:a16="http://schemas.microsoft.com/office/drawing/2014/main" id="{6EA689F9-3322-AF46-9A5B-918F7A1D7BF8}"/>
                </a:ext>
              </a:extLst>
            </p:cNvPr>
            <p:cNvSpPr txBox="1">
              <a:spLocks noChangeArrowheads="1"/>
            </p:cNvSpPr>
            <p:nvPr/>
          </p:nvSpPr>
          <p:spPr bwMode="auto">
            <a:xfrm>
              <a:off x="3792" y="2064"/>
              <a:ext cx="615"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003300"/>
                  </a:solidFill>
                </a:rPr>
                <a:t>Europe</a:t>
              </a:r>
            </a:p>
          </p:txBody>
        </p:sp>
      </p:grpSp>
      <p:grpSp>
        <p:nvGrpSpPr>
          <p:cNvPr id="86043" name="Group 2075">
            <a:extLst>
              <a:ext uri="{FF2B5EF4-FFF2-40B4-BE49-F238E27FC236}">
                <a16:creationId xmlns:a16="http://schemas.microsoft.com/office/drawing/2014/main" id="{B51FAEA8-3A49-3F46-8C91-065CFFE8C7BD}"/>
              </a:ext>
            </a:extLst>
          </p:cNvPr>
          <p:cNvGrpSpPr>
            <a:grpSpLocks/>
          </p:cNvGrpSpPr>
          <p:nvPr/>
        </p:nvGrpSpPr>
        <p:grpSpPr bwMode="auto">
          <a:xfrm>
            <a:off x="1928693" y="2355551"/>
            <a:ext cx="1660691" cy="1796085"/>
            <a:chOff x="912" y="2064"/>
            <a:chExt cx="785" cy="849"/>
          </a:xfrm>
        </p:grpSpPr>
        <p:sp>
          <p:nvSpPr>
            <p:cNvPr id="86027" name="Freeform 2059">
              <a:extLst>
                <a:ext uri="{FF2B5EF4-FFF2-40B4-BE49-F238E27FC236}">
                  <a16:creationId xmlns:a16="http://schemas.microsoft.com/office/drawing/2014/main" id="{C0CF368E-D33A-D54A-861B-81077AAA7C76}"/>
                </a:ext>
              </a:extLst>
            </p:cNvPr>
            <p:cNvSpPr>
              <a:spLocks/>
            </p:cNvSpPr>
            <p:nvPr/>
          </p:nvSpPr>
          <p:spPr bwMode="auto">
            <a:xfrm>
              <a:off x="957" y="2467"/>
              <a:ext cx="709" cy="430"/>
            </a:xfrm>
            <a:custGeom>
              <a:avLst/>
              <a:gdLst>
                <a:gd name="T0" fmla="*/ 675 w 709"/>
                <a:gd name="T1" fmla="*/ 0 h 430"/>
                <a:gd name="T2" fmla="*/ 3 w 709"/>
                <a:gd name="T3" fmla="*/ 0 h 430"/>
                <a:gd name="T4" fmla="*/ 5 w 709"/>
                <a:gd name="T5" fmla="*/ 426 h 430"/>
                <a:gd name="T6" fmla="*/ 17 w 709"/>
                <a:gd name="T7" fmla="*/ 422 h 430"/>
                <a:gd name="T8" fmla="*/ 23 w 709"/>
                <a:gd name="T9" fmla="*/ 420 h 430"/>
                <a:gd name="T10" fmla="*/ 31 w 709"/>
                <a:gd name="T11" fmla="*/ 418 h 430"/>
                <a:gd name="T12" fmla="*/ 43 w 709"/>
                <a:gd name="T13" fmla="*/ 414 h 430"/>
                <a:gd name="T14" fmla="*/ 53 w 709"/>
                <a:gd name="T15" fmla="*/ 412 h 430"/>
                <a:gd name="T16" fmla="*/ 97 w 709"/>
                <a:gd name="T17" fmla="*/ 398 h 430"/>
                <a:gd name="T18" fmla="*/ 149 w 709"/>
                <a:gd name="T19" fmla="*/ 380 h 430"/>
                <a:gd name="T20" fmla="*/ 175 w 709"/>
                <a:gd name="T21" fmla="*/ 368 h 430"/>
                <a:gd name="T22" fmla="*/ 247 w 709"/>
                <a:gd name="T23" fmla="*/ 366 h 430"/>
                <a:gd name="T24" fmla="*/ 319 w 709"/>
                <a:gd name="T25" fmla="*/ 368 h 430"/>
                <a:gd name="T26" fmla="*/ 387 w 709"/>
                <a:gd name="T27" fmla="*/ 382 h 430"/>
                <a:gd name="T28" fmla="*/ 405 w 709"/>
                <a:gd name="T29" fmla="*/ 380 h 430"/>
                <a:gd name="T30" fmla="*/ 417 w 709"/>
                <a:gd name="T31" fmla="*/ 376 h 430"/>
                <a:gd name="T32" fmla="*/ 433 w 709"/>
                <a:gd name="T33" fmla="*/ 362 h 430"/>
                <a:gd name="T34" fmla="*/ 453 w 709"/>
                <a:gd name="T35" fmla="*/ 344 h 430"/>
                <a:gd name="T36" fmla="*/ 501 w 709"/>
                <a:gd name="T37" fmla="*/ 324 h 430"/>
                <a:gd name="T38" fmla="*/ 525 w 709"/>
                <a:gd name="T39" fmla="*/ 272 h 430"/>
                <a:gd name="T40" fmla="*/ 535 w 709"/>
                <a:gd name="T41" fmla="*/ 240 h 430"/>
                <a:gd name="T42" fmla="*/ 549 w 709"/>
                <a:gd name="T43" fmla="*/ 216 h 430"/>
                <a:gd name="T44" fmla="*/ 549 w 709"/>
                <a:gd name="T45" fmla="*/ 182 h 430"/>
                <a:gd name="T46" fmla="*/ 557 w 709"/>
                <a:gd name="T47" fmla="*/ 170 h 430"/>
                <a:gd name="T48" fmla="*/ 561 w 709"/>
                <a:gd name="T49" fmla="*/ 158 h 430"/>
                <a:gd name="T50" fmla="*/ 575 w 709"/>
                <a:gd name="T51" fmla="*/ 122 h 430"/>
                <a:gd name="T52" fmla="*/ 631 w 709"/>
                <a:gd name="T53" fmla="*/ 98 h 430"/>
                <a:gd name="T54" fmla="*/ 653 w 709"/>
                <a:gd name="T55" fmla="*/ 82 h 430"/>
                <a:gd name="T56" fmla="*/ 673 w 709"/>
                <a:gd name="T57" fmla="*/ 64 h 430"/>
                <a:gd name="T58" fmla="*/ 687 w 709"/>
                <a:gd name="T59" fmla="*/ 48 h 430"/>
                <a:gd name="T60" fmla="*/ 709 w 709"/>
                <a:gd name="T61" fmla="*/ 2 h 430"/>
                <a:gd name="T62" fmla="*/ 675 w 709"/>
                <a:gd name="T63" fmla="*/ 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9" h="430">
                  <a:moveTo>
                    <a:pt x="675" y="0"/>
                  </a:moveTo>
                  <a:lnTo>
                    <a:pt x="3" y="0"/>
                  </a:lnTo>
                  <a:cubicBezTo>
                    <a:pt x="3" y="142"/>
                    <a:pt x="0" y="284"/>
                    <a:pt x="5" y="426"/>
                  </a:cubicBezTo>
                  <a:cubicBezTo>
                    <a:pt x="5" y="430"/>
                    <a:pt x="13" y="423"/>
                    <a:pt x="17" y="422"/>
                  </a:cubicBezTo>
                  <a:cubicBezTo>
                    <a:pt x="19" y="421"/>
                    <a:pt x="20" y="420"/>
                    <a:pt x="23" y="420"/>
                  </a:cubicBezTo>
                  <a:cubicBezTo>
                    <a:pt x="25" y="419"/>
                    <a:pt x="28" y="418"/>
                    <a:pt x="31" y="418"/>
                  </a:cubicBezTo>
                  <a:cubicBezTo>
                    <a:pt x="35" y="416"/>
                    <a:pt x="38" y="414"/>
                    <a:pt x="43" y="414"/>
                  </a:cubicBezTo>
                  <a:cubicBezTo>
                    <a:pt x="46" y="413"/>
                    <a:pt x="49" y="412"/>
                    <a:pt x="53" y="412"/>
                  </a:cubicBezTo>
                  <a:cubicBezTo>
                    <a:pt x="67" y="407"/>
                    <a:pt x="82" y="401"/>
                    <a:pt x="97" y="398"/>
                  </a:cubicBezTo>
                  <a:cubicBezTo>
                    <a:pt x="112" y="387"/>
                    <a:pt x="131" y="387"/>
                    <a:pt x="149" y="380"/>
                  </a:cubicBezTo>
                  <a:cubicBezTo>
                    <a:pt x="157" y="376"/>
                    <a:pt x="165" y="368"/>
                    <a:pt x="175" y="368"/>
                  </a:cubicBezTo>
                  <a:cubicBezTo>
                    <a:pt x="199" y="367"/>
                    <a:pt x="223" y="366"/>
                    <a:pt x="247" y="366"/>
                  </a:cubicBezTo>
                  <a:cubicBezTo>
                    <a:pt x="264" y="360"/>
                    <a:pt x="302" y="367"/>
                    <a:pt x="319" y="368"/>
                  </a:cubicBezTo>
                  <a:cubicBezTo>
                    <a:pt x="343" y="376"/>
                    <a:pt x="359" y="380"/>
                    <a:pt x="387" y="382"/>
                  </a:cubicBezTo>
                  <a:cubicBezTo>
                    <a:pt x="393" y="381"/>
                    <a:pt x="399" y="381"/>
                    <a:pt x="405" y="380"/>
                  </a:cubicBezTo>
                  <a:cubicBezTo>
                    <a:pt x="409" y="379"/>
                    <a:pt x="417" y="376"/>
                    <a:pt x="417" y="376"/>
                  </a:cubicBezTo>
                  <a:cubicBezTo>
                    <a:pt x="420" y="370"/>
                    <a:pt x="433" y="362"/>
                    <a:pt x="433" y="362"/>
                  </a:cubicBezTo>
                  <a:cubicBezTo>
                    <a:pt x="437" y="355"/>
                    <a:pt x="445" y="348"/>
                    <a:pt x="453" y="344"/>
                  </a:cubicBezTo>
                  <a:cubicBezTo>
                    <a:pt x="460" y="320"/>
                    <a:pt x="479" y="325"/>
                    <a:pt x="501" y="324"/>
                  </a:cubicBezTo>
                  <a:cubicBezTo>
                    <a:pt x="510" y="310"/>
                    <a:pt x="520" y="288"/>
                    <a:pt x="525" y="272"/>
                  </a:cubicBezTo>
                  <a:cubicBezTo>
                    <a:pt x="527" y="262"/>
                    <a:pt x="529" y="248"/>
                    <a:pt x="535" y="240"/>
                  </a:cubicBezTo>
                  <a:cubicBezTo>
                    <a:pt x="540" y="231"/>
                    <a:pt x="545" y="225"/>
                    <a:pt x="549" y="216"/>
                  </a:cubicBezTo>
                  <a:cubicBezTo>
                    <a:pt x="546" y="202"/>
                    <a:pt x="544" y="198"/>
                    <a:pt x="549" y="182"/>
                  </a:cubicBezTo>
                  <a:cubicBezTo>
                    <a:pt x="550" y="177"/>
                    <a:pt x="555" y="174"/>
                    <a:pt x="557" y="170"/>
                  </a:cubicBezTo>
                  <a:cubicBezTo>
                    <a:pt x="558" y="166"/>
                    <a:pt x="561" y="158"/>
                    <a:pt x="561" y="158"/>
                  </a:cubicBezTo>
                  <a:cubicBezTo>
                    <a:pt x="563" y="143"/>
                    <a:pt x="561" y="130"/>
                    <a:pt x="575" y="122"/>
                  </a:cubicBezTo>
                  <a:cubicBezTo>
                    <a:pt x="581" y="102"/>
                    <a:pt x="615" y="99"/>
                    <a:pt x="631" y="98"/>
                  </a:cubicBezTo>
                  <a:cubicBezTo>
                    <a:pt x="641" y="94"/>
                    <a:pt x="644" y="87"/>
                    <a:pt x="653" y="82"/>
                  </a:cubicBezTo>
                  <a:cubicBezTo>
                    <a:pt x="657" y="75"/>
                    <a:pt x="665" y="68"/>
                    <a:pt x="673" y="64"/>
                  </a:cubicBezTo>
                  <a:cubicBezTo>
                    <a:pt x="682" y="49"/>
                    <a:pt x="676" y="54"/>
                    <a:pt x="687" y="48"/>
                  </a:cubicBezTo>
                  <a:cubicBezTo>
                    <a:pt x="692" y="31"/>
                    <a:pt x="701" y="17"/>
                    <a:pt x="709" y="2"/>
                  </a:cubicBezTo>
                  <a:lnTo>
                    <a:pt x="675" y="0"/>
                  </a:lnTo>
                  <a:close/>
                </a:path>
              </a:pathLst>
            </a:custGeom>
            <a:gradFill rotWithShape="0">
              <a:gsLst>
                <a:gs pos="0">
                  <a:srgbClr val="009900"/>
                </a:gs>
                <a:gs pos="100000">
                  <a:schemeClr val="accent2"/>
                </a:gs>
              </a:gsLst>
              <a:lin ang="27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3" name="Text Box 2065">
              <a:extLst>
                <a:ext uri="{FF2B5EF4-FFF2-40B4-BE49-F238E27FC236}">
                  <a16:creationId xmlns:a16="http://schemas.microsoft.com/office/drawing/2014/main" id="{A6F553EC-5CC0-ED4D-A4D6-34E498305AD7}"/>
                </a:ext>
              </a:extLst>
            </p:cNvPr>
            <p:cNvSpPr txBox="1">
              <a:spLocks noChangeArrowheads="1"/>
            </p:cNvSpPr>
            <p:nvPr/>
          </p:nvSpPr>
          <p:spPr bwMode="auto">
            <a:xfrm>
              <a:off x="912" y="2448"/>
              <a:ext cx="720" cy="46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r>
                <a:rPr lang="en-US" altLang="en-US" sz="1400" dirty="0" err="1"/>
                <a:t>Platanus</a:t>
              </a:r>
              <a:r>
                <a:rPr lang="en-US" altLang="en-US" sz="1400" dirty="0"/>
                <a:t> </a:t>
              </a:r>
              <a:r>
                <a:rPr lang="en-US" altLang="en-US" sz="1400" dirty="0" err="1"/>
                <a:t>occidentalis</a:t>
              </a:r>
              <a:endParaRPr lang="en-US" altLang="en-US" sz="1400" dirty="0"/>
            </a:p>
          </p:txBody>
        </p:sp>
        <p:pic>
          <p:nvPicPr>
            <p:cNvPr id="86036" name="Picture 2068">
              <a:extLst>
                <a:ext uri="{FF2B5EF4-FFF2-40B4-BE49-F238E27FC236}">
                  <a16:creationId xmlns:a16="http://schemas.microsoft.com/office/drawing/2014/main" id="{E7E3C393-4BA1-1441-818F-3F2FF86A3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 y="2064"/>
              <a:ext cx="497" cy="552"/>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grpSp>
      <p:grpSp>
        <p:nvGrpSpPr>
          <p:cNvPr id="86042" name="Group 2074">
            <a:extLst>
              <a:ext uri="{FF2B5EF4-FFF2-40B4-BE49-F238E27FC236}">
                <a16:creationId xmlns:a16="http://schemas.microsoft.com/office/drawing/2014/main" id="{4C7A05F1-EEDF-EC46-84FF-13A98687B139}"/>
              </a:ext>
            </a:extLst>
          </p:cNvPr>
          <p:cNvGrpSpPr>
            <a:grpSpLocks/>
          </p:cNvGrpSpPr>
          <p:nvPr/>
        </p:nvGrpSpPr>
        <p:grpSpPr bwMode="auto">
          <a:xfrm>
            <a:off x="8684503" y="2355551"/>
            <a:ext cx="3211374" cy="1573954"/>
            <a:chOff x="4114" y="2064"/>
            <a:chExt cx="1518" cy="744"/>
          </a:xfrm>
        </p:grpSpPr>
        <p:sp>
          <p:nvSpPr>
            <p:cNvPr id="86029" name="Freeform 2061">
              <a:extLst>
                <a:ext uri="{FF2B5EF4-FFF2-40B4-BE49-F238E27FC236}">
                  <a16:creationId xmlns:a16="http://schemas.microsoft.com/office/drawing/2014/main" id="{41B0A0C4-24D7-CD42-8413-903BDD37A20D}"/>
                </a:ext>
              </a:extLst>
            </p:cNvPr>
            <p:cNvSpPr>
              <a:spLocks/>
            </p:cNvSpPr>
            <p:nvPr/>
          </p:nvSpPr>
          <p:spPr bwMode="auto">
            <a:xfrm>
              <a:off x="4114" y="2415"/>
              <a:ext cx="112" cy="105"/>
            </a:xfrm>
            <a:custGeom>
              <a:avLst/>
              <a:gdLst>
                <a:gd name="T0" fmla="*/ 0 w 112"/>
                <a:gd name="T1" fmla="*/ 7 h 105"/>
                <a:gd name="T2" fmla="*/ 112 w 112"/>
                <a:gd name="T3" fmla="*/ 11 h 105"/>
                <a:gd name="T4" fmla="*/ 94 w 112"/>
                <a:gd name="T5" fmla="*/ 41 h 105"/>
                <a:gd name="T6" fmla="*/ 80 w 112"/>
                <a:gd name="T7" fmla="*/ 55 h 105"/>
                <a:gd name="T8" fmla="*/ 64 w 112"/>
                <a:gd name="T9" fmla="*/ 77 h 105"/>
                <a:gd name="T10" fmla="*/ 42 w 112"/>
                <a:gd name="T11" fmla="*/ 93 h 105"/>
                <a:gd name="T12" fmla="*/ 28 w 112"/>
                <a:gd name="T13" fmla="*/ 105 h 105"/>
                <a:gd name="T14" fmla="*/ 10 w 112"/>
                <a:gd name="T15" fmla="*/ 59 h 105"/>
                <a:gd name="T16" fmla="*/ 0 w 112"/>
                <a:gd name="T17" fmla="*/ 7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05">
                  <a:moveTo>
                    <a:pt x="0" y="7"/>
                  </a:moveTo>
                  <a:cubicBezTo>
                    <a:pt x="34" y="0"/>
                    <a:pt x="76" y="9"/>
                    <a:pt x="112" y="11"/>
                  </a:cubicBezTo>
                  <a:cubicBezTo>
                    <a:pt x="108" y="22"/>
                    <a:pt x="103" y="34"/>
                    <a:pt x="94" y="41"/>
                  </a:cubicBezTo>
                  <a:cubicBezTo>
                    <a:pt x="91" y="48"/>
                    <a:pt x="86" y="50"/>
                    <a:pt x="80" y="55"/>
                  </a:cubicBezTo>
                  <a:cubicBezTo>
                    <a:pt x="74" y="62"/>
                    <a:pt x="72" y="74"/>
                    <a:pt x="64" y="77"/>
                  </a:cubicBezTo>
                  <a:cubicBezTo>
                    <a:pt x="59" y="83"/>
                    <a:pt x="49" y="90"/>
                    <a:pt x="42" y="93"/>
                  </a:cubicBezTo>
                  <a:cubicBezTo>
                    <a:pt x="39" y="101"/>
                    <a:pt x="35" y="102"/>
                    <a:pt x="28" y="105"/>
                  </a:cubicBezTo>
                  <a:cubicBezTo>
                    <a:pt x="13" y="95"/>
                    <a:pt x="19" y="73"/>
                    <a:pt x="10" y="59"/>
                  </a:cubicBezTo>
                  <a:cubicBezTo>
                    <a:pt x="8" y="41"/>
                    <a:pt x="8" y="23"/>
                    <a:pt x="0" y="7"/>
                  </a:cubicBezTo>
                  <a:close/>
                </a:path>
              </a:pathLst>
            </a:custGeom>
            <a:solidFill>
              <a:srgbClr val="FF66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31" name="Freeform 2063">
              <a:extLst>
                <a:ext uri="{FF2B5EF4-FFF2-40B4-BE49-F238E27FC236}">
                  <a16:creationId xmlns:a16="http://schemas.microsoft.com/office/drawing/2014/main" id="{D0CF0C22-B319-F440-9A6D-92468E5DAD17}"/>
                </a:ext>
              </a:extLst>
            </p:cNvPr>
            <p:cNvSpPr>
              <a:spLocks/>
            </p:cNvSpPr>
            <p:nvPr/>
          </p:nvSpPr>
          <p:spPr bwMode="auto">
            <a:xfrm>
              <a:off x="4251" y="2476"/>
              <a:ext cx="1381" cy="332"/>
            </a:xfrm>
            <a:custGeom>
              <a:avLst/>
              <a:gdLst>
                <a:gd name="T0" fmla="*/ 431 w 1381"/>
                <a:gd name="T1" fmla="*/ 2 h 332"/>
                <a:gd name="T2" fmla="*/ 639 w 1381"/>
                <a:gd name="T3" fmla="*/ 10 h 332"/>
                <a:gd name="T4" fmla="*/ 893 w 1381"/>
                <a:gd name="T5" fmla="*/ 16 h 332"/>
                <a:gd name="T6" fmla="*/ 979 w 1381"/>
                <a:gd name="T7" fmla="*/ 40 h 332"/>
                <a:gd name="T8" fmla="*/ 1031 w 1381"/>
                <a:gd name="T9" fmla="*/ 52 h 332"/>
                <a:gd name="T10" fmla="*/ 1125 w 1381"/>
                <a:gd name="T11" fmla="*/ 86 h 332"/>
                <a:gd name="T12" fmla="*/ 1189 w 1381"/>
                <a:gd name="T13" fmla="*/ 90 h 332"/>
                <a:gd name="T14" fmla="*/ 1305 w 1381"/>
                <a:gd name="T15" fmla="*/ 118 h 332"/>
                <a:gd name="T16" fmla="*/ 1349 w 1381"/>
                <a:gd name="T17" fmla="*/ 148 h 332"/>
                <a:gd name="T18" fmla="*/ 1363 w 1381"/>
                <a:gd name="T19" fmla="*/ 166 h 332"/>
                <a:gd name="T20" fmla="*/ 1375 w 1381"/>
                <a:gd name="T21" fmla="*/ 182 h 332"/>
                <a:gd name="T22" fmla="*/ 1375 w 1381"/>
                <a:gd name="T23" fmla="*/ 216 h 332"/>
                <a:gd name="T24" fmla="*/ 1341 w 1381"/>
                <a:gd name="T25" fmla="*/ 228 h 332"/>
                <a:gd name="T26" fmla="*/ 1231 w 1381"/>
                <a:gd name="T27" fmla="*/ 246 h 332"/>
                <a:gd name="T28" fmla="*/ 1125 w 1381"/>
                <a:gd name="T29" fmla="*/ 278 h 332"/>
                <a:gd name="T30" fmla="*/ 1079 w 1381"/>
                <a:gd name="T31" fmla="*/ 292 h 332"/>
                <a:gd name="T32" fmla="*/ 1013 w 1381"/>
                <a:gd name="T33" fmla="*/ 312 h 332"/>
                <a:gd name="T34" fmla="*/ 841 w 1381"/>
                <a:gd name="T35" fmla="*/ 310 h 332"/>
                <a:gd name="T36" fmla="*/ 747 w 1381"/>
                <a:gd name="T37" fmla="*/ 292 h 332"/>
                <a:gd name="T38" fmla="*/ 585 w 1381"/>
                <a:gd name="T39" fmla="*/ 310 h 332"/>
                <a:gd name="T40" fmla="*/ 407 w 1381"/>
                <a:gd name="T41" fmla="*/ 324 h 332"/>
                <a:gd name="T42" fmla="*/ 379 w 1381"/>
                <a:gd name="T43" fmla="*/ 330 h 332"/>
                <a:gd name="T44" fmla="*/ 369 w 1381"/>
                <a:gd name="T45" fmla="*/ 332 h 332"/>
                <a:gd name="T46" fmla="*/ 209 w 1381"/>
                <a:gd name="T47" fmla="*/ 330 h 332"/>
                <a:gd name="T48" fmla="*/ 135 w 1381"/>
                <a:gd name="T49" fmla="*/ 326 h 332"/>
                <a:gd name="T50" fmla="*/ 119 w 1381"/>
                <a:gd name="T51" fmla="*/ 316 h 332"/>
                <a:gd name="T52" fmla="*/ 141 w 1381"/>
                <a:gd name="T53" fmla="*/ 272 h 332"/>
                <a:gd name="T54" fmla="*/ 153 w 1381"/>
                <a:gd name="T55" fmla="*/ 254 h 332"/>
                <a:gd name="T56" fmla="*/ 157 w 1381"/>
                <a:gd name="T57" fmla="*/ 242 h 332"/>
                <a:gd name="T58" fmla="*/ 149 w 1381"/>
                <a:gd name="T59" fmla="*/ 178 h 332"/>
                <a:gd name="T60" fmla="*/ 131 w 1381"/>
                <a:gd name="T61" fmla="*/ 168 h 332"/>
                <a:gd name="T62" fmla="*/ 111 w 1381"/>
                <a:gd name="T63" fmla="*/ 156 h 332"/>
                <a:gd name="T64" fmla="*/ 77 w 1381"/>
                <a:gd name="T65" fmla="*/ 148 h 332"/>
                <a:gd name="T66" fmla="*/ 35 w 1381"/>
                <a:gd name="T67" fmla="*/ 138 h 332"/>
                <a:gd name="T68" fmla="*/ 19 w 1381"/>
                <a:gd name="T69" fmla="*/ 134 h 332"/>
                <a:gd name="T70" fmla="*/ 7 w 1381"/>
                <a:gd name="T71" fmla="*/ 130 h 332"/>
                <a:gd name="T72" fmla="*/ 11 w 1381"/>
                <a:gd name="T73" fmla="*/ 112 h 332"/>
                <a:gd name="T74" fmla="*/ 15 w 1381"/>
                <a:gd name="T75" fmla="*/ 106 h 332"/>
                <a:gd name="T76" fmla="*/ 23 w 1381"/>
                <a:gd name="T77" fmla="*/ 80 h 332"/>
                <a:gd name="T78" fmla="*/ 37 w 1381"/>
                <a:gd name="T79" fmla="*/ 56 h 332"/>
                <a:gd name="T80" fmla="*/ 61 w 1381"/>
                <a:gd name="T81" fmla="*/ 30 h 332"/>
                <a:gd name="T82" fmla="*/ 139 w 1381"/>
                <a:gd name="T83" fmla="*/ 0 h 332"/>
                <a:gd name="T84" fmla="*/ 203 w 1381"/>
                <a:gd name="T85" fmla="*/ 2 h 332"/>
                <a:gd name="T86" fmla="*/ 263 w 1381"/>
                <a:gd name="T87" fmla="*/ 14 h 332"/>
                <a:gd name="T88" fmla="*/ 383 w 1381"/>
                <a:gd name="T89" fmla="*/ 14 h 332"/>
                <a:gd name="T90" fmla="*/ 431 w 1381"/>
                <a:gd name="T91" fmla="*/ 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1" h="332">
                  <a:moveTo>
                    <a:pt x="431" y="2"/>
                  </a:moveTo>
                  <a:cubicBezTo>
                    <a:pt x="502" y="3"/>
                    <a:pt x="566" y="8"/>
                    <a:pt x="639" y="10"/>
                  </a:cubicBezTo>
                  <a:cubicBezTo>
                    <a:pt x="723" y="13"/>
                    <a:pt x="808" y="14"/>
                    <a:pt x="893" y="16"/>
                  </a:cubicBezTo>
                  <a:cubicBezTo>
                    <a:pt x="921" y="23"/>
                    <a:pt x="950" y="35"/>
                    <a:pt x="979" y="40"/>
                  </a:cubicBezTo>
                  <a:cubicBezTo>
                    <a:pt x="995" y="45"/>
                    <a:pt x="1013" y="47"/>
                    <a:pt x="1031" y="52"/>
                  </a:cubicBezTo>
                  <a:cubicBezTo>
                    <a:pt x="1062" y="61"/>
                    <a:pt x="1092" y="77"/>
                    <a:pt x="1125" y="86"/>
                  </a:cubicBezTo>
                  <a:cubicBezTo>
                    <a:pt x="1146" y="91"/>
                    <a:pt x="1166" y="89"/>
                    <a:pt x="1189" y="90"/>
                  </a:cubicBezTo>
                  <a:cubicBezTo>
                    <a:pt x="1227" y="102"/>
                    <a:pt x="1265" y="115"/>
                    <a:pt x="1305" y="118"/>
                  </a:cubicBezTo>
                  <a:cubicBezTo>
                    <a:pt x="1329" y="126"/>
                    <a:pt x="1330" y="135"/>
                    <a:pt x="1349" y="148"/>
                  </a:cubicBezTo>
                  <a:cubicBezTo>
                    <a:pt x="1358" y="162"/>
                    <a:pt x="1353" y="156"/>
                    <a:pt x="1363" y="166"/>
                  </a:cubicBezTo>
                  <a:cubicBezTo>
                    <a:pt x="1365" y="173"/>
                    <a:pt x="1370" y="175"/>
                    <a:pt x="1375" y="182"/>
                  </a:cubicBezTo>
                  <a:cubicBezTo>
                    <a:pt x="1378" y="195"/>
                    <a:pt x="1381" y="199"/>
                    <a:pt x="1375" y="216"/>
                  </a:cubicBezTo>
                  <a:cubicBezTo>
                    <a:pt x="1371" y="223"/>
                    <a:pt x="1346" y="226"/>
                    <a:pt x="1341" y="228"/>
                  </a:cubicBezTo>
                  <a:cubicBezTo>
                    <a:pt x="1297" y="237"/>
                    <a:pt x="1280" y="243"/>
                    <a:pt x="1231" y="246"/>
                  </a:cubicBezTo>
                  <a:cubicBezTo>
                    <a:pt x="1194" y="253"/>
                    <a:pt x="1161" y="271"/>
                    <a:pt x="1125" y="278"/>
                  </a:cubicBezTo>
                  <a:cubicBezTo>
                    <a:pt x="1110" y="283"/>
                    <a:pt x="1094" y="288"/>
                    <a:pt x="1079" y="292"/>
                  </a:cubicBezTo>
                  <a:cubicBezTo>
                    <a:pt x="1060" y="303"/>
                    <a:pt x="1034" y="308"/>
                    <a:pt x="1013" y="312"/>
                  </a:cubicBezTo>
                  <a:cubicBezTo>
                    <a:pt x="955" y="311"/>
                    <a:pt x="898" y="311"/>
                    <a:pt x="841" y="310"/>
                  </a:cubicBezTo>
                  <a:cubicBezTo>
                    <a:pt x="810" y="309"/>
                    <a:pt x="778" y="294"/>
                    <a:pt x="747" y="292"/>
                  </a:cubicBezTo>
                  <a:cubicBezTo>
                    <a:pt x="686" y="293"/>
                    <a:pt x="642" y="306"/>
                    <a:pt x="585" y="310"/>
                  </a:cubicBezTo>
                  <a:cubicBezTo>
                    <a:pt x="525" y="319"/>
                    <a:pt x="467" y="321"/>
                    <a:pt x="407" y="324"/>
                  </a:cubicBezTo>
                  <a:cubicBezTo>
                    <a:pt x="392" y="327"/>
                    <a:pt x="401" y="325"/>
                    <a:pt x="379" y="330"/>
                  </a:cubicBezTo>
                  <a:cubicBezTo>
                    <a:pt x="375" y="330"/>
                    <a:pt x="369" y="332"/>
                    <a:pt x="369" y="332"/>
                  </a:cubicBezTo>
                  <a:cubicBezTo>
                    <a:pt x="315" y="331"/>
                    <a:pt x="262" y="331"/>
                    <a:pt x="209" y="330"/>
                  </a:cubicBezTo>
                  <a:cubicBezTo>
                    <a:pt x="184" y="329"/>
                    <a:pt x="135" y="326"/>
                    <a:pt x="135" y="326"/>
                  </a:cubicBezTo>
                  <a:cubicBezTo>
                    <a:pt x="126" y="323"/>
                    <a:pt x="121" y="324"/>
                    <a:pt x="119" y="316"/>
                  </a:cubicBezTo>
                  <a:cubicBezTo>
                    <a:pt x="128" y="302"/>
                    <a:pt x="132" y="285"/>
                    <a:pt x="141" y="272"/>
                  </a:cubicBezTo>
                  <a:cubicBezTo>
                    <a:pt x="145" y="266"/>
                    <a:pt x="150" y="260"/>
                    <a:pt x="153" y="254"/>
                  </a:cubicBezTo>
                  <a:cubicBezTo>
                    <a:pt x="154" y="250"/>
                    <a:pt x="157" y="242"/>
                    <a:pt x="157" y="242"/>
                  </a:cubicBezTo>
                  <a:cubicBezTo>
                    <a:pt x="157" y="228"/>
                    <a:pt x="168" y="184"/>
                    <a:pt x="149" y="178"/>
                  </a:cubicBezTo>
                  <a:cubicBezTo>
                    <a:pt x="144" y="173"/>
                    <a:pt x="131" y="168"/>
                    <a:pt x="131" y="168"/>
                  </a:cubicBezTo>
                  <a:cubicBezTo>
                    <a:pt x="124" y="161"/>
                    <a:pt x="120" y="158"/>
                    <a:pt x="111" y="156"/>
                  </a:cubicBezTo>
                  <a:cubicBezTo>
                    <a:pt x="99" y="148"/>
                    <a:pt x="90" y="149"/>
                    <a:pt x="77" y="148"/>
                  </a:cubicBezTo>
                  <a:cubicBezTo>
                    <a:pt x="62" y="143"/>
                    <a:pt x="49" y="141"/>
                    <a:pt x="35" y="138"/>
                  </a:cubicBezTo>
                  <a:cubicBezTo>
                    <a:pt x="29" y="136"/>
                    <a:pt x="24" y="135"/>
                    <a:pt x="19" y="134"/>
                  </a:cubicBezTo>
                  <a:cubicBezTo>
                    <a:pt x="15" y="132"/>
                    <a:pt x="7" y="130"/>
                    <a:pt x="7" y="130"/>
                  </a:cubicBezTo>
                  <a:cubicBezTo>
                    <a:pt x="0" y="119"/>
                    <a:pt x="1" y="126"/>
                    <a:pt x="11" y="112"/>
                  </a:cubicBezTo>
                  <a:cubicBezTo>
                    <a:pt x="12" y="110"/>
                    <a:pt x="15" y="106"/>
                    <a:pt x="15" y="106"/>
                  </a:cubicBezTo>
                  <a:cubicBezTo>
                    <a:pt x="17" y="96"/>
                    <a:pt x="17" y="88"/>
                    <a:pt x="23" y="80"/>
                  </a:cubicBezTo>
                  <a:cubicBezTo>
                    <a:pt x="25" y="69"/>
                    <a:pt x="27" y="62"/>
                    <a:pt x="37" y="56"/>
                  </a:cubicBezTo>
                  <a:cubicBezTo>
                    <a:pt x="43" y="46"/>
                    <a:pt x="51" y="36"/>
                    <a:pt x="61" y="30"/>
                  </a:cubicBezTo>
                  <a:cubicBezTo>
                    <a:pt x="71" y="13"/>
                    <a:pt x="119" y="2"/>
                    <a:pt x="139" y="0"/>
                  </a:cubicBezTo>
                  <a:cubicBezTo>
                    <a:pt x="160" y="0"/>
                    <a:pt x="181" y="0"/>
                    <a:pt x="203" y="2"/>
                  </a:cubicBezTo>
                  <a:cubicBezTo>
                    <a:pt x="222" y="3"/>
                    <a:pt x="243" y="12"/>
                    <a:pt x="263" y="14"/>
                  </a:cubicBezTo>
                  <a:cubicBezTo>
                    <a:pt x="301" y="13"/>
                    <a:pt x="344" y="14"/>
                    <a:pt x="383" y="14"/>
                  </a:cubicBezTo>
                  <a:cubicBezTo>
                    <a:pt x="435" y="14"/>
                    <a:pt x="425" y="28"/>
                    <a:pt x="431" y="2"/>
                  </a:cubicBezTo>
                  <a:close/>
                </a:path>
              </a:pathLst>
            </a:custGeom>
            <a:solidFill>
              <a:srgbClr val="FF66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6037" name="Picture 2069">
              <a:extLst>
                <a:ext uri="{FF2B5EF4-FFF2-40B4-BE49-F238E27FC236}">
                  <a16:creationId xmlns:a16="http://schemas.microsoft.com/office/drawing/2014/main" id="{C1E65D00-E9E5-7846-BDC5-97E901A7F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 y="2064"/>
              <a:ext cx="481" cy="543"/>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86039" name="Text Box 2071">
              <a:extLst>
                <a:ext uri="{FF2B5EF4-FFF2-40B4-BE49-F238E27FC236}">
                  <a16:creationId xmlns:a16="http://schemas.microsoft.com/office/drawing/2014/main" id="{A34BDB29-DBF7-B242-A476-8A76F3549C43}"/>
                </a:ext>
              </a:extLst>
            </p:cNvPr>
            <p:cNvSpPr txBox="1">
              <a:spLocks noChangeArrowheads="1"/>
            </p:cNvSpPr>
            <p:nvPr/>
          </p:nvSpPr>
          <p:spPr bwMode="auto">
            <a:xfrm>
              <a:off x="4464" y="2544"/>
              <a:ext cx="1104" cy="1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r>
                <a:rPr lang="en-US" altLang="en-US" sz="1400" dirty="0" err="1"/>
                <a:t>Platanus</a:t>
              </a:r>
              <a:r>
                <a:rPr lang="en-US" altLang="en-US" sz="1400" dirty="0"/>
                <a:t> </a:t>
              </a:r>
              <a:r>
                <a:rPr lang="en-US" altLang="en-US" sz="1400" dirty="0" err="1"/>
                <a:t>orientalis</a:t>
              </a:r>
              <a:endParaRPr lang="en-US" altLang="en-US" sz="1400" dirty="0"/>
            </a:p>
          </p:txBody>
        </p:sp>
      </p:grpSp>
      <p:sp>
        <p:nvSpPr>
          <p:cNvPr id="86040" name="Freeform 2072">
            <a:extLst>
              <a:ext uri="{FF2B5EF4-FFF2-40B4-BE49-F238E27FC236}">
                <a16:creationId xmlns:a16="http://schemas.microsoft.com/office/drawing/2014/main" id="{BB1273D3-C28F-A049-A4B0-0B7314A4246C}"/>
              </a:ext>
            </a:extLst>
          </p:cNvPr>
          <p:cNvSpPr>
            <a:spLocks/>
          </p:cNvSpPr>
          <p:nvPr/>
        </p:nvSpPr>
        <p:spPr bwMode="auto">
          <a:xfrm>
            <a:off x="3314700" y="1970523"/>
            <a:ext cx="4045258" cy="1363073"/>
          </a:xfrm>
          <a:custGeom>
            <a:avLst/>
            <a:gdLst>
              <a:gd name="T0" fmla="*/ 0 w 1920"/>
              <a:gd name="T1" fmla="*/ 712 h 712"/>
              <a:gd name="T2" fmla="*/ 912 w 1920"/>
              <a:gd name="T3" fmla="*/ 88 h 712"/>
              <a:gd name="T4" fmla="*/ 1920 w 1920"/>
              <a:gd name="T5" fmla="*/ 184 h 712"/>
            </a:gdLst>
            <a:ahLst/>
            <a:cxnLst>
              <a:cxn ang="0">
                <a:pos x="T0" y="T1"/>
              </a:cxn>
              <a:cxn ang="0">
                <a:pos x="T2" y="T3"/>
              </a:cxn>
              <a:cxn ang="0">
                <a:pos x="T4" y="T5"/>
              </a:cxn>
            </a:cxnLst>
            <a:rect l="0" t="0" r="r" b="b"/>
            <a:pathLst>
              <a:path w="1920" h="712">
                <a:moveTo>
                  <a:pt x="0" y="712"/>
                </a:moveTo>
                <a:cubicBezTo>
                  <a:pt x="296" y="444"/>
                  <a:pt x="592" y="176"/>
                  <a:pt x="912" y="88"/>
                </a:cubicBezTo>
                <a:cubicBezTo>
                  <a:pt x="1232" y="0"/>
                  <a:pt x="1576" y="92"/>
                  <a:pt x="1920" y="184"/>
                </a:cubicBezTo>
              </a:path>
            </a:pathLst>
          </a:custGeom>
          <a:noFill/>
          <a:ln w="76200" cap="flat" cmpd="sng">
            <a:solidFill>
              <a:srgbClr val="FFFF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041" name="Freeform 2073">
            <a:extLst>
              <a:ext uri="{FF2B5EF4-FFF2-40B4-BE49-F238E27FC236}">
                <a16:creationId xmlns:a16="http://schemas.microsoft.com/office/drawing/2014/main" id="{27FD965E-1E39-7C4F-89DA-9F3C6A7D1EE7}"/>
              </a:ext>
            </a:extLst>
          </p:cNvPr>
          <p:cNvSpPr>
            <a:spLocks/>
          </p:cNvSpPr>
          <p:nvPr/>
        </p:nvSpPr>
        <p:spPr bwMode="auto">
          <a:xfrm>
            <a:off x="7516214" y="1881717"/>
            <a:ext cx="1842430" cy="1582456"/>
          </a:xfrm>
          <a:custGeom>
            <a:avLst/>
            <a:gdLst>
              <a:gd name="T0" fmla="*/ 1104 w 1104"/>
              <a:gd name="T1" fmla="*/ 712 h 712"/>
              <a:gd name="T2" fmla="*/ 624 w 1104"/>
              <a:gd name="T3" fmla="*/ 88 h 712"/>
              <a:gd name="T4" fmla="*/ 0 w 1104"/>
              <a:gd name="T5" fmla="*/ 184 h 712"/>
            </a:gdLst>
            <a:ahLst/>
            <a:cxnLst>
              <a:cxn ang="0">
                <a:pos x="T0" y="T1"/>
              </a:cxn>
              <a:cxn ang="0">
                <a:pos x="T2" y="T3"/>
              </a:cxn>
              <a:cxn ang="0">
                <a:pos x="T4" y="T5"/>
              </a:cxn>
            </a:cxnLst>
            <a:rect l="0" t="0" r="r" b="b"/>
            <a:pathLst>
              <a:path w="1104" h="712">
                <a:moveTo>
                  <a:pt x="1104" y="712"/>
                </a:moveTo>
                <a:cubicBezTo>
                  <a:pt x="955" y="443"/>
                  <a:pt x="807" y="175"/>
                  <a:pt x="624" y="88"/>
                </a:cubicBezTo>
                <a:cubicBezTo>
                  <a:pt x="440" y="0"/>
                  <a:pt x="220" y="92"/>
                  <a:pt x="0" y="184"/>
                </a:cubicBezTo>
              </a:path>
            </a:pathLst>
          </a:custGeom>
          <a:noFill/>
          <a:ln w="76200" cap="flat" cmpd="sng">
            <a:solidFill>
              <a:srgbClr val="FFFF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6056" name="Group 2088">
            <a:extLst>
              <a:ext uri="{FF2B5EF4-FFF2-40B4-BE49-F238E27FC236}">
                <a16:creationId xmlns:a16="http://schemas.microsoft.com/office/drawing/2014/main" id="{91B7A757-3070-884C-AAD4-7C669609901F}"/>
              </a:ext>
            </a:extLst>
          </p:cNvPr>
          <p:cNvGrpSpPr>
            <a:grpSpLocks/>
          </p:cNvGrpSpPr>
          <p:nvPr/>
        </p:nvGrpSpPr>
        <p:grpSpPr bwMode="auto">
          <a:xfrm>
            <a:off x="5836776" y="371468"/>
            <a:ext cx="3046361" cy="2132453"/>
            <a:chOff x="2784" y="1104"/>
            <a:chExt cx="1440" cy="1008"/>
          </a:xfrm>
        </p:grpSpPr>
        <p:sp>
          <p:nvSpPr>
            <p:cNvPr id="86045" name="Text Box 2077">
              <a:extLst>
                <a:ext uri="{FF2B5EF4-FFF2-40B4-BE49-F238E27FC236}">
                  <a16:creationId xmlns:a16="http://schemas.microsoft.com/office/drawing/2014/main" id="{CC3331D5-176B-AD4C-9671-40BB7872AC97}"/>
                </a:ext>
              </a:extLst>
            </p:cNvPr>
            <p:cNvSpPr txBox="1">
              <a:spLocks noChangeArrowheads="1"/>
            </p:cNvSpPr>
            <p:nvPr/>
          </p:nvSpPr>
          <p:spPr bwMode="auto">
            <a:xfrm>
              <a:off x="2784" y="1104"/>
              <a:ext cx="144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a:t>Oxford Botanical Gardens</a:t>
              </a:r>
            </a:p>
          </p:txBody>
        </p:sp>
        <p:sp>
          <p:nvSpPr>
            <p:cNvPr id="86047" name="Oval 2079">
              <a:extLst>
                <a:ext uri="{FF2B5EF4-FFF2-40B4-BE49-F238E27FC236}">
                  <a16:creationId xmlns:a16="http://schemas.microsoft.com/office/drawing/2014/main" id="{8A690AC2-480A-D14E-BEA5-9959CFEE97A3}"/>
                </a:ext>
              </a:extLst>
            </p:cNvPr>
            <p:cNvSpPr>
              <a:spLocks noChangeArrowheads="1"/>
            </p:cNvSpPr>
            <p:nvPr/>
          </p:nvSpPr>
          <p:spPr bwMode="auto">
            <a:xfrm>
              <a:off x="3504" y="2016"/>
              <a:ext cx="96" cy="96"/>
            </a:xfrm>
            <a:prstGeom prst="ellipse">
              <a:avLst/>
            </a:prstGeom>
            <a:solidFill>
              <a:srgbClr val="FF6699"/>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6059" name="Group 2091">
            <a:extLst>
              <a:ext uri="{FF2B5EF4-FFF2-40B4-BE49-F238E27FC236}">
                <a16:creationId xmlns:a16="http://schemas.microsoft.com/office/drawing/2014/main" id="{5F717E43-8D8F-E44F-8DB1-AC7C5B2E5B5E}"/>
              </a:ext>
            </a:extLst>
          </p:cNvPr>
          <p:cNvGrpSpPr>
            <a:grpSpLocks/>
          </p:cNvGrpSpPr>
          <p:nvPr/>
        </p:nvGrpSpPr>
        <p:grpSpPr bwMode="auto">
          <a:xfrm>
            <a:off x="3835399" y="2924602"/>
            <a:ext cx="3452541" cy="461183"/>
            <a:chOff x="1728" y="2374"/>
            <a:chExt cx="1632" cy="218"/>
          </a:xfrm>
        </p:grpSpPr>
        <p:sp>
          <p:nvSpPr>
            <p:cNvPr id="86048" name="Line 2080">
              <a:extLst>
                <a:ext uri="{FF2B5EF4-FFF2-40B4-BE49-F238E27FC236}">
                  <a16:creationId xmlns:a16="http://schemas.microsoft.com/office/drawing/2014/main" id="{C007503A-726C-DA49-A906-E55B45146D2E}"/>
                </a:ext>
              </a:extLst>
            </p:cNvPr>
            <p:cNvSpPr>
              <a:spLocks noChangeShapeType="1"/>
            </p:cNvSpPr>
            <p:nvPr/>
          </p:nvSpPr>
          <p:spPr bwMode="auto">
            <a:xfrm>
              <a:off x="1728" y="2592"/>
              <a:ext cx="1632" cy="0"/>
            </a:xfrm>
            <a:prstGeom prst="line">
              <a:avLst/>
            </a:prstGeom>
            <a:noFill/>
            <a:ln w="76200">
              <a:solidFill>
                <a:schemeClr val="tx1"/>
              </a:solidFill>
              <a:round/>
              <a:headEnd type="triangle" w="med" len="me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6049" name="Text Box 2081">
              <a:extLst>
                <a:ext uri="{FF2B5EF4-FFF2-40B4-BE49-F238E27FC236}">
                  <a16:creationId xmlns:a16="http://schemas.microsoft.com/office/drawing/2014/main" id="{2F7F7623-BEEB-8E4D-A972-606411A9482C}"/>
                </a:ext>
              </a:extLst>
            </p:cNvPr>
            <p:cNvSpPr txBox="1">
              <a:spLocks noChangeArrowheads="1"/>
            </p:cNvSpPr>
            <p:nvPr/>
          </p:nvSpPr>
          <p:spPr bwMode="auto">
            <a:xfrm>
              <a:off x="2218" y="2374"/>
              <a:ext cx="625" cy="1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pPr algn="ctr"/>
              <a:r>
                <a:rPr lang="en-US" altLang="en-US" b="1" dirty="0"/>
                <a:t>&gt;5,000 km</a:t>
              </a:r>
            </a:p>
          </p:txBody>
        </p:sp>
      </p:grpSp>
      <p:sp>
        <p:nvSpPr>
          <p:cNvPr id="86050" name="Text Box 2082">
            <a:extLst>
              <a:ext uri="{FF2B5EF4-FFF2-40B4-BE49-F238E27FC236}">
                <a16:creationId xmlns:a16="http://schemas.microsoft.com/office/drawing/2014/main" id="{40635651-972E-774C-9F10-A680DB28A5DE}"/>
              </a:ext>
            </a:extLst>
          </p:cNvPr>
          <p:cNvSpPr txBox="1">
            <a:spLocks noChangeArrowheads="1"/>
          </p:cNvSpPr>
          <p:nvPr/>
        </p:nvSpPr>
        <p:spPr bwMode="auto">
          <a:xfrm>
            <a:off x="4185563" y="3438884"/>
            <a:ext cx="2709117"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a:spAutoFit/>
          </a:bodyPr>
          <a:lstStyle/>
          <a:p>
            <a:pPr algn="ctr"/>
            <a:r>
              <a:rPr lang="en-US" altLang="en-US" b="1" dirty="0"/>
              <a:t>50,000,000 Years</a:t>
            </a:r>
          </a:p>
        </p:txBody>
      </p:sp>
      <p:grpSp>
        <p:nvGrpSpPr>
          <p:cNvPr id="86058" name="Group 2090">
            <a:extLst>
              <a:ext uri="{FF2B5EF4-FFF2-40B4-BE49-F238E27FC236}">
                <a16:creationId xmlns:a16="http://schemas.microsoft.com/office/drawing/2014/main" id="{56CCD6C7-8622-7D48-9A16-FD857CA6ACD3}"/>
              </a:ext>
            </a:extLst>
          </p:cNvPr>
          <p:cNvGrpSpPr>
            <a:grpSpLocks/>
          </p:cNvGrpSpPr>
          <p:nvPr/>
        </p:nvGrpSpPr>
        <p:grpSpPr bwMode="auto">
          <a:xfrm>
            <a:off x="6152159" y="1111788"/>
            <a:ext cx="2961740" cy="1533759"/>
            <a:chOff x="2976" y="1525"/>
            <a:chExt cx="1400" cy="725"/>
          </a:xfrm>
        </p:grpSpPr>
        <p:sp>
          <p:nvSpPr>
            <p:cNvPr id="86054" name="Text Box 2086">
              <a:extLst>
                <a:ext uri="{FF2B5EF4-FFF2-40B4-BE49-F238E27FC236}">
                  <a16:creationId xmlns:a16="http://schemas.microsoft.com/office/drawing/2014/main" id="{C3BCE2FC-46A3-674B-AD0D-52372802CA46}"/>
                </a:ext>
              </a:extLst>
            </p:cNvPr>
            <p:cNvSpPr txBox="1">
              <a:spLocks noChangeArrowheads="1"/>
            </p:cNvSpPr>
            <p:nvPr/>
          </p:nvSpPr>
          <p:spPr bwMode="auto">
            <a:xfrm>
              <a:off x="2976" y="1920"/>
              <a:ext cx="720" cy="33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r>
                <a:rPr lang="en-US" altLang="en-US" sz="1400"/>
                <a:t>Platanus acerifolia</a:t>
              </a:r>
            </a:p>
          </p:txBody>
        </p:sp>
        <p:pic>
          <p:nvPicPr>
            <p:cNvPr id="86055" name="Picture 2087">
              <a:extLst>
                <a:ext uri="{FF2B5EF4-FFF2-40B4-BE49-F238E27FC236}">
                  <a16:creationId xmlns:a16="http://schemas.microsoft.com/office/drawing/2014/main" id="{3E3EBE3C-A41A-EF4D-BAC2-D300261964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7" y="1525"/>
              <a:ext cx="483" cy="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57" name="Text Box 2089">
              <a:extLst>
                <a:ext uri="{FF2B5EF4-FFF2-40B4-BE49-F238E27FC236}">
                  <a16:creationId xmlns:a16="http://schemas.microsoft.com/office/drawing/2014/main" id="{A2B4F2F1-75CF-CD40-93C2-58CD3B72C287}"/>
                </a:ext>
              </a:extLst>
            </p:cNvPr>
            <p:cNvSpPr txBox="1">
              <a:spLocks noChangeArrowheads="1"/>
            </p:cNvSpPr>
            <p:nvPr/>
          </p:nvSpPr>
          <p:spPr bwMode="auto">
            <a:xfrm>
              <a:off x="3840" y="1536"/>
              <a:ext cx="536" cy="23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spAutoFit/>
            </a:bodyPr>
            <a:lstStyle/>
            <a:p>
              <a:r>
                <a:rPr lang="en-US" altLang="en-US" b="1"/>
                <a:t>c1670</a:t>
              </a:r>
            </a:p>
          </p:txBody>
        </p:sp>
      </p:grpSp>
    </p:spTree>
    <p:extLst>
      <p:ext uri="{BB962C8B-B14F-4D97-AF65-F5344CB8AC3E}">
        <p14:creationId xmlns:p14="http://schemas.microsoft.com/office/powerpoint/2010/main" val="28174023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nodeType="clickEffect">
                                  <p:stCondLst>
                                    <p:cond delay="0"/>
                                  </p:stCondLst>
                                  <p:childTnLst>
                                    <p:set>
                                      <p:cBhvr>
                                        <p:cTn id="6" dur="1" fill="hold">
                                          <p:stCondLst>
                                            <p:cond delay="0"/>
                                          </p:stCondLst>
                                        </p:cTn>
                                        <p:tgtEl>
                                          <p:spTgt spid="86043"/>
                                        </p:tgtEl>
                                        <p:attrNameLst>
                                          <p:attrName>style.visibility</p:attrName>
                                        </p:attrNameLst>
                                      </p:cBhvr>
                                      <p:to>
                                        <p:strVal val="visible"/>
                                      </p:to>
                                    </p:set>
                                    <p:anim calcmode="lin" valueType="num">
                                      <p:cBhvr>
                                        <p:cTn id="7" dur="500" fill="hold"/>
                                        <p:tgtEl>
                                          <p:spTgt spid="86043"/>
                                        </p:tgtEl>
                                        <p:attrNameLst>
                                          <p:attrName>ppt_w</p:attrName>
                                        </p:attrNameLst>
                                      </p:cBhvr>
                                      <p:tavLst>
                                        <p:tav tm="0">
                                          <p:val>
                                            <p:strVal val="4/3*#ppt_w"/>
                                          </p:val>
                                        </p:tav>
                                        <p:tav tm="100000">
                                          <p:val>
                                            <p:strVal val="#ppt_w"/>
                                          </p:val>
                                        </p:tav>
                                      </p:tavLst>
                                    </p:anim>
                                    <p:anim calcmode="lin" valueType="num">
                                      <p:cBhvr>
                                        <p:cTn id="8" dur="500" fill="hold"/>
                                        <p:tgtEl>
                                          <p:spTgt spid="86043"/>
                                        </p:tgtEl>
                                        <p:attrNameLst>
                                          <p:attrName>ppt_h</p:attrName>
                                        </p:attrNameLst>
                                      </p:cBhvr>
                                      <p:tavLst>
                                        <p:tav tm="0">
                                          <p:val>
                                            <p:strVal val="4/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88" fill="hold" nodeType="clickEffect">
                                  <p:stCondLst>
                                    <p:cond delay="0"/>
                                  </p:stCondLst>
                                  <p:childTnLst>
                                    <p:set>
                                      <p:cBhvr>
                                        <p:cTn id="12" dur="1" fill="hold">
                                          <p:stCondLst>
                                            <p:cond delay="0"/>
                                          </p:stCondLst>
                                        </p:cTn>
                                        <p:tgtEl>
                                          <p:spTgt spid="86042"/>
                                        </p:tgtEl>
                                        <p:attrNameLst>
                                          <p:attrName>style.visibility</p:attrName>
                                        </p:attrNameLst>
                                      </p:cBhvr>
                                      <p:to>
                                        <p:strVal val="visible"/>
                                      </p:to>
                                    </p:set>
                                    <p:anim calcmode="lin" valueType="num">
                                      <p:cBhvr>
                                        <p:cTn id="13" dur="500" fill="hold"/>
                                        <p:tgtEl>
                                          <p:spTgt spid="86042"/>
                                        </p:tgtEl>
                                        <p:attrNameLst>
                                          <p:attrName>ppt_w</p:attrName>
                                        </p:attrNameLst>
                                      </p:cBhvr>
                                      <p:tavLst>
                                        <p:tav tm="0">
                                          <p:val>
                                            <p:strVal val="4/3*#ppt_w"/>
                                          </p:val>
                                        </p:tav>
                                        <p:tav tm="100000">
                                          <p:val>
                                            <p:strVal val="#ppt_w"/>
                                          </p:val>
                                        </p:tav>
                                      </p:tavLst>
                                    </p:anim>
                                    <p:anim calcmode="lin" valueType="num">
                                      <p:cBhvr>
                                        <p:cTn id="14" dur="500" fill="hold"/>
                                        <p:tgtEl>
                                          <p:spTgt spid="86042"/>
                                        </p:tgtEl>
                                        <p:attrNameLst>
                                          <p:attrName>ppt_h</p:attrName>
                                        </p:attrNameLst>
                                      </p:cBhvr>
                                      <p:tavLst>
                                        <p:tav tm="0">
                                          <p:val>
                                            <p:strVal val="4/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42" fill="hold" nodeType="clickEffect">
                                  <p:stCondLst>
                                    <p:cond delay="0"/>
                                  </p:stCondLst>
                                  <p:childTnLst>
                                    <p:set>
                                      <p:cBhvr>
                                        <p:cTn id="18" dur="1" fill="hold">
                                          <p:stCondLst>
                                            <p:cond delay="0"/>
                                          </p:stCondLst>
                                        </p:cTn>
                                        <p:tgtEl>
                                          <p:spTgt spid="86059"/>
                                        </p:tgtEl>
                                        <p:attrNameLst>
                                          <p:attrName>style.visibility</p:attrName>
                                        </p:attrNameLst>
                                      </p:cBhvr>
                                      <p:to>
                                        <p:strVal val="visible"/>
                                      </p:to>
                                    </p:set>
                                    <p:animEffect transition="in" filter="barn(outHorizontal)">
                                      <p:cBhvr>
                                        <p:cTn id="19" dur="500"/>
                                        <p:tgtEl>
                                          <p:spTgt spid="8605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8605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288" fill="hold" nodeType="clickEffect">
                                  <p:stCondLst>
                                    <p:cond delay="0"/>
                                  </p:stCondLst>
                                  <p:childTnLst>
                                    <p:set>
                                      <p:cBhvr>
                                        <p:cTn id="27" dur="1" fill="hold">
                                          <p:stCondLst>
                                            <p:cond delay="0"/>
                                          </p:stCondLst>
                                        </p:cTn>
                                        <p:tgtEl>
                                          <p:spTgt spid="86056"/>
                                        </p:tgtEl>
                                        <p:attrNameLst>
                                          <p:attrName>style.visibility</p:attrName>
                                        </p:attrNameLst>
                                      </p:cBhvr>
                                      <p:to>
                                        <p:strVal val="visible"/>
                                      </p:to>
                                    </p:set>
                                    <p:anim calcmode="lin" valueType="num">
                                      <p:cBhvr>
                                        <p:cTn id="28" dur="500" fill="hold"/>
                                        <p:tgtEl>
                                          <p:spTgt spid="86056"/>
                                        </p:tgtEl>
                                        <p:attrNameLst>
                                          <p:attrName>ppt_w</p:attrName>
                                        </p:attrNameLst>
                                      </p:cBhvr>
                                      <p:tavLst>
                                        <p:tav tm="0">
                                          <p:val>
                                            <p:strVal val="4/3*#ppt_w"/>
                                          </p:val>
                                        </p:tav>
                                        <p:tav tm="100000">
                                          <p:val>
                                            <p:strVal val="#ppt_w"/>
                                          </p:val>
                                        </p:tav>
                                      </p:tavLst>
                                    </p:anim>
                                    <p:anim calcmode="lin" valueType="num">
                                      <p:cBhvr>
                                        <p:cTn id="29" dur="500" fill="hold"/>
                                        <p:tgtEl>
                                          <p:spTgt spid="86056"/>
                                        </p:tgtEl>
                                        <p:attrNameLst>
                                          <p:attrName>ppt_h</p:attrName>
                                        </p:attrNameLst>
                                      </p:cBhvr>
                                      <p:tavLst>
                                        <p:tav tm="0">
                                          <p:val>
                                            <p:strVal val="4/3*#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86040"/>
                                        </p:tgtEl>
                                        <p:attrNameLst>
                                          <p:attrName>style.visibility</p:attrName>
                                        </p:attrNameLst>
                                      </p:cBhvr>
                                      <p:to>
                                        <p:strVal val="visible"/>
                                      </p:to>
                                    </p:set>
                                    <p:animEffect transition="in" filter="wipe(left)">
                                      <p:cBhvr>
                                        <p:cTn id="34" dur="500"/>
                                        <p:tgtEl>
                                          <p:spTgt spid="8604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nodeType="clickEffect">
                                  <p:stCondLst>
                                    <p:cond delay="0"/>
                                  </p:stCondLst>
                                  <p:childTnLst>
                                    <p:set>
                                      <p:cBhvr>
                                        <p:cTn id="38" dur="1" fill="hold">
                                          <p:stCondLst>
                                            <p:cond delay="0"/>
                                          </p:stCondLst>
                                        </p:cTn>
                                        <p:tgtEl>
                                          <p:spTgt spid="86041"/>
                                        </p:tgtEl>
                                        <p:attrNameLst>
                                          <p:attrName>style.visibility</p:attrName>
                                        </p:attrNameLst>
                                      </p:cBhvr>
                                      <p:to>
                                        <p:strVal val="visible"/>
                                      </p:to>
                                    </p:set>
                                    <p:animEffect transition="in" filter="wipe(right)">
                                      <p:cBhvr>
                                        <p:cTn id="39" dur="500"/>
                                        <p:tgtEl>
                                          <p:spTgt spid="860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86058"/>
                                        </p:tgtEl>
                                        <p:attrNameLst>
                                          <p:attrName>style.visibility</p:attrName>
                                        </p:attrNameLst>
                                      </p:cBhvr>
                                      <p:to>
                                        <p:strVal val="visible"/>
                                      </p:to>
                                    </p:set>
                                    <p:animEffect transition="in" filter="wipe(down)">
                                      <p:cBhvr>
                                        <p:cTn id="44" dur="500"/>
                                        <p:tgtEl>
                                          <p:spTgt spid="86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50"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ACB888-84BE-D942-BBD3-463A0AF90E31}"/>
              </a:ext>
            </a:extLst>
          </p:cNvPr>
          <p:cNvPicPr>
            <a:picLocks noChangeAspect="1"/>
          </p:cNvPicPr>
          <p:nvPr/>
        </p:nvPicPr>
        <p:blipFill>
          <a:blip r:embed="rId2"/>
          <a:stretch>
            <a:fillRect/>
          </a:stretch>
        </p:blipFill>
        <p:spPr>
          <a:xfrm>
            <a:off x="0" y="414"/>
            <a:ext cx="12192736" cy="6857586"/>
          </a:xfrm>
          <a:prstGeom prst="rect">
            <a:avLst/>
          </a:prstGeom>
        </p:spPr>
      </p:pic>
    </p:spTree>
    <p:extLst>
      <p:ext uri="{BB962C8B-B14F-4D97-AF65-F5344CB8AC3E}">
        <p14:creationId xmlns:p14="http://schemas.microsoft.com/office/powerpoint/2010/main" val="2143060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E6BAD1-3FB1-C84E-86DA-341D6FBA064E}"/>
              </a:ext>
            </a:extLst>
          </p:cNvPr>
          <p:cNvPicPr>
            <a:picLocks noChangeAspect="1"/>
          </p:cNvPicPr>
          <p:nvPr/>
        </p:nvPicPr>
        <p:blipFill>
          <a:blip r:embed="rId2"/>
          <a:stretch>
            <a:fillRect/>
          </a:stretch>
        </p:blipFill>
        <p:spPr>
          <a:xfrm>
            <a:off x="-736" y="0"/>
            <a:ext cx="12193472" cy="6858000"/>
          </a:xfrm>
          <a:prstGeom prst="rect">
            <a:avLst/>
          </a:prstGeom>
        </p:spPr>
      </p:pic>
    </p:spTree>
    <p:extLst>
      <p:ext uri="{BB962C8B-B14F-4D97-AF65-F5344CB8AC3E}">
        <p14:creationId xmlns:p14="http://schemas.microsoft.com/office/powerpoint/2010/main" val="2910282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FDD1-A686-C541-8EE6-951FCA456B59}"/>
              </a:ext>
            </a:extLst>
          </p:cNvPr>
          <p:cNvSpPr>
            <a:spLocks noGrp="1"/>
          </p:cNvSpPr>
          <p:nvPr>
            <p:ph type="title"/>
          </p:nvPr>
        </p:nvSpPr>
        <p:spPr/>
        <p:txBody>
          <a:bodyPr>
            <a:normAutofit/>
          </a:bodyPr>
          <a:lstStyle/>
          <a:p>
            <a:r>
              <a:rPr lang="en-US" sz="4800" b="1" dirty="0"/>
              <a:t>Conclusion:</a:t>
            </a:r>
          </a:p>
        </p:txBody>
      </p:sp>
      <p:sp>
        <p:nvSpPr>
          <p:cNvPr id="3" name="Content Placeholder 2">
            <a:extLst>
              <a:ext uri="{FF2B5EF4-FFF2-40B4-BE49-F238E27FC236}">
                <a16:creationId xmlns:a16="http://schemas.microsoft.com/office/drawing/2014/main" id="{2DBA33DC-674D-B247-9B0C-732685384331}"/>
              </a:ext>
            </a:extLst>
          </p:cNvPr>
          <p:cNvSpPr>
            <a:spLocks noGrp="1"/>
          </p:cNvSpPr>
          <p:nvPr>
            <p:ph idx="1"/>
          </p:nvPr>
        </p:nvSpPr>
        <p:spPr>
          <a:xfrm>
            <a:off x="1141413" y="2187389"/>
            <a:ext cx="9905998" cy="4195482"/>
          </a:xfrm>
        </p:spPr>
        <p:txBody>
          <a:bodyPr>
            <a:normAutofit fontScale="92500"/>
          </a:bodyPr>
          <a:lstStyle/>
          <a:p>
            <a:r>
              <a:rPr lang="en-US" sz="3600" dirty="0"/>
              <a:t>If these two species really have been separated by 50 million years of time, it seems remarkable that they can still interbreed, let alone produce offspring more tolerant of environmental challenges than either parent species</a:t>
            </a:r>
          </a:p>
          <a:p>
            <a:r>
              <a:rPr lang="en-US" sz="3600" dirty="0"/>
              <a:t>It seems more reasonable to conclude that they were not separated for eons of time</a:t>
            </a:r>
          </a:p>
          <a:p>
            <a:endParaRPr lang="en-US" sz="3600" dirty="0"/>
          </a:p>
        </p:txBody>
      </p:sp>
    </p:spTree>
    <p:extLst>
      <p:ext uri="{BB962C8B-B14F-4D97-AF65-F5344CB8AC3E}">
        <p14:creationId xmlns:p14="http://schemas.microsoft.com/office/powerpoint/2010/main" val="315414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673C-2967-2E49-B442-9F6477F13931}"/>
              </a:ext>
            </a:extLst>
          </p:cNvPr>
          <p:cNvSpPr>
            <a:spLocks noGrp="1"/>
          </p:cNvSpPr>
          <p:nvPr>
            <p:ph type="title"/>
          </p:nvPr>
        </p:nvSpPr>
        <p:spPr>
          <a:xfrm>
            <a:off x="1141413" y="227460"/>
            <a:ext cx="9905998" cy="1905000"/>
          </a:xfrm>
        </p:spPr>
        <p:txBody>
          <a:bodyPr>
            <a:normAutofit/>
          </a:bodyPr>
          <a:lstStyle/>
          <a:p>
            <a:r>
              <a:rPr lang="en-US" sz="4400" b="1" dirty="0"/>
              <a:t>5-Interchangeable Parts</a:t>
            </a:r>
          </a:p>
        </p:txBody>
      </p:sp>
      <p:sp>
        <p:nvSpPr>
          <p:cNvPr id="3" name="Content Placeholder 2">
            <a:extLst>
              <a:ext uri="{FF2B5EF4-FFF2-40B4-BE49-F238E27FC236}">
                <a16:creationId xmlns:a16="http://schemas.microsoft.com/office/drawing/2014/main" id="{7D71384F-DE2A-D745-ADF3-D5C165546D7C}"/>
              </a:ext>
            </a:extLst>
          </p:cNvPr>
          <p:cNvSpPr>
            <a:spLocks noGrp="1"/>
          </p:cNvSpPr>
          <p:nvPr>
            <p:ph idx="1"/>
          </p:nvPr>
        </p:nvSpPr>
        <p:spPr>
          <a:xfrm>
            <a:off x="1141413" y="1883391"/>
            <a:ext cx="9905998" cy="3907809"/>
          </a:xfrm>
        </p:spPr>
        <p:txBody>
          <a:bodyPr>
            <a:normAutofit/>
          </a:bodyPr>
          <a:lstStyle/>
          <a:p>
            <a:r>
              <a:rPr lang="en-US" sz="3200" dirty="0"/>
              <a:t>Sometimes, parts from the molecular machines in one organism can be interchanged with parts from other organisms</a:t>
            </a:r>
          </a:p>
          <a:p>
            <a:r>
              <a:rPr lang="en-US" sz="3200" dirty="0"/>
              <a:t>This seems reasonable within similar species, but remarkable when it occurs between very different species that are supposed to be separated by extraordinarily long time periods</a:t>
            </a:r>
          </a:p>
        </p:txBody>
      </p:sp>
    </p:spTree>
    <p:extLst>
      <p:ext uri="{BB962C8B-B14F-4D97-AF65-F5344CB8AC3E}">
        <p14:creationId xmlns:p14="http://schemas.microsoft.com/office/powerpoint/2010/main" val="173926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8B6CF15-1AF6-2240-B8F9-73BC06F435E2}"/>
              </a:ext>
            </a:extLst>
          </p:cNvPr>
          <p:cNvSpPr>
            <a:spLocks noGrp="1" noChangeArrowheads="1"/>
          </p:cNvSpPr>
          <p:nvPr>
            <p:ph type="title"/>
          </p:nvPr>
        </p:nvSpPr>
        <p:spPr>
          <a:xfrm>
            <a:off x="1141413" y="228600"/>
            <a:ext cx="9905998" cy="1905000"/>
          </a:xfrm>
        </p:spPr>
        <p:txBody>
          <a:bodyPr>
            <a:normAutofit/>
          </a:bodyPr>
          <a:lstStyle/>
          <a:p>
            <a:r>
              <a:rPr lang="en-US" altLang="en-US" sz="4000" b="1" dirty="0">
                <a:ea typeface="ＭＳ Ｐゴシック" panose="020B0600070205080204" pitchFamily="34" charset="-128"/>
              </a:rPr>
              <a:t>Signal Recognition Particle</a:t>
            </a:r>
            <a:endParaRPr lang="en-US" altLang="en-US" sz="2800" b="1" dirty="0">
              <a:ea typeface="ＭＳ Ｐゴシック" panose="020B0600070205080204" pitchFamily="34" charset="-128"/>
            </a:endParaRPr>
          </a:p>
        </p:txBody>
      </p:sp>
      <p:grpSp>
        <p:nvGrpSpPr>
          <p:cNvPr id="2" name="Group 24">
            <a:extLst>
              <a:ext uri="{FF2B5EF4-FFF2-40B4-BE49-F238E27FC236}">
                <a16:creationId xmlns:a16="http://schemas.microsoft.com/office/drawing/2014/main" id="{E95890C7-7DA8-8A47-95EF-90A6D816F0CC}"/>
              </a:ext>
            </a:extLst>
          </p:cNvPr>
          <p:cNvGrpSpPr>
            <a:grpSpLocks/>
          </p:cNvGrpSpPr>
          <p:nvPr/>
        </p:nvGrpSpPr>
        <p:grpSpPr bwMode="auto">
          <a:xfrm>
            <a:off x="2286001" y="5104262"/>
            <a:ext cx="7847013" cy="579438"/>
            <a:chOff x="480" y="2880"/>
            <a:chExt cx="4943" cy="365"/>
          </a:xfrm>
        </p:grpSpPr>
        <p:sp>
          <p:nvSpPr>
            <p:cNvPr id="57362" name="Line 4">
              <a:extLst>
                <a:ext uri="{FF2B5EF4-FFF2-40B4-BE49-F238E27FC236}">
                  <a16:creationId xmlns:a16="http://schemas.microsoft.com/office/drawing/2014/main" id="{19D794B7-922E-A949-B4B1-3DD4A582EDBE}"/>
                </a:ext>
              </a:extLst>
            </p:cNvPr>
            <p:cNvSpPr>
              <a:spLocks noChangeShapeType="1"/>
            </p:cNvSpPr>
            <p:nvPr/>
          </p:nvSpPr>
          <p:spPr bwMode="auto">
            <a:xfrm>
              <a:off x="480" y="3072"/>
              <a:ext cx="4224" cy="0"/>
            </a:xfrm>
            <a:prstGeom prst="line">
              <a:avLst/>
            </a:prstGeom>
            <a:noFill/>
            <a:ln w="190500">
              <a:solidFill>
                <a:srgbClr val="F75EB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363" name="Text Box 5">
              <a:extLst>
                <a:ext uri="{FF2B5EF4-FFF2-40B4-BE49-F238E27FC236}">
                  <a16:creationId xmlns:a16="http://schemas.microsoft.com/office/drawing/2014/main" id="{83A87065-5F77-9A4E-97B1-8FA3169A37AB}"/>
                </a:ext>
              </a:extLst>
            </p:cNvPr>
            <p:cNvSpPr txBox="1">
              <a:spLocks noChangeArrowheads="1"/>
            </p:cNvSpPr>
            <p:nvPr/>
          </p:nvSpPr>
          <p:spPr bwMode="auto">
            <a:xfrm>
              <a:off x="4752" y="2880"/>
              <a:ext cx="671" cy="36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l"/>
              <a:r>
                <a:rPr lang="en-US" altLang="en-US" sz="3200" b="1" dirty="0">
                  <a:solidFill>
                    <a:srgbClr val="F75EB6"/>
                  </a:solidFill>
                  <a:latin typeface="+mn-lt"/>
                </a:rPr>
                <a:t>RNA</a:t>
              </a:r>
            </a:p>
          </p:txBody>
        </p:sp>
      </p:grpSp>
      <p:sp>
        <p:nvSpPr>
          <p:cNvPr id="51208" name="Freeform 8">
            <a:extLst>
              <a:ext uri="{FF2B5EF4-FFF2-40B4-BE49-F238E27FC236}">
                <a16:creationId xmlns:a16="http://schemas.microsoft.com/office/drawing/2014/main" id="{F28860C9-80E5-634F-8D0C-63B8CE6F42F4}"/>
              </a:ext>
            </a:extLst>
          </p:cNvPr>
          <p:cNvSpPr>
            <a:spLocks/>
          </p:cNvSpPr>
          <p:nvPr/>
        </p:nvSpPr>
        <p:spPr bwMode="auto">
          <a:xfrm>
            <a:off x="8181975" y="4202563"/>
            <a:ext cx="827088" cy="1243013"/>
          </a:xfrm>
          <a:custGeom>
            <a:avLst/>
            <a:gdLst>
              <a:gd name="T0" fmla="*/ 2147483647 w 521"/>
              <a:gd name="T1" fmla="*/ 2147483647 h 783"/>
              <a:gd name="T2" fmla="*/ 2147483647 w 521"/>
              <a:gd name="T3" fmla="*/ 2147483647 h 783"/>
              <a:gd name="T4" fmla="*/ 2147483647 w 521"/>
              <a:gd name="T5" fmla="*/ 2147483647 h 783"/>
              <a:gd name="T6" fmla="*/ 2147483647 w 521"/>
              <a:gd name="T7" fmla="*/ 2147483647 h 783"/>
              <a:gd name="T8" fmla="*/ 2147483647 w 521"/>
              <a:gd name="T9" fmla="*/ 2147483647 h 783"/>
              <a:gd name="T10" fmla="*/ 2147483647 w 521"/>
              <a:gd name="T11" fmla="*/ 2147483647 h 783"/>
              <a:gd name="T12" fmla="*/ 2147483647 w 521"/>
              <a:gd name="T13" fmla="*/ 2147483647 h 783"/>
              <a:gd name="T14" fmla="*/ 2147483647 w 521"/>
              <a:gd name="T15" fmla="*/ 2147483647 h 783"/>
              <a:gd name="T16" fmla="*/ 2147483647 w 521"/>
              <a:gd name="T17" fmla="*/ 2147483647 h 7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1"/>
              <a:gd name="T28" fmla="*/ 0 h 783"/>
              <a:gd name="T29" fmla="*/ 521 w 521"/>
              <a:gd name="T30" fmla="*/ 783 h 7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1" h="783">
                <a:moveTo>
                  <a:pt x="206" y="702"/>
                </a:moveTo>
                <a:cubicBezTo>
                  <a:pt x="167" y="666"/>
                  <a:pt x="74" y="626"/>
                  <a:pt x="45" y="568"/>
                </a:cubicBezTo>
                <a:cubicBezTo>
                  <a:pt x="16" y="510"/>
                  <a:pt x="0" y="403"/>
                  <a:pt x="34" y="355"/>
                </a:cubicBezTo>
                <a:cubicBezTo>
                  <a:pt x="68" y="307"/>
                  <a:pt x="176" y="337"/>
                  <a:pt x="247" y="280"/>
                </a:cubicBezTo>
                <a:cubicBezTo>
                  <a:pt x="318" y="223"/>
                  <a:pt x="417" y="0"/>
                  <a:pt x="461" y="12"/>
                </a:cubicBezTo>
                <a:cubicBezTo>
                  <a:pt x="505" y="24"/>
                  <a:pt x="521" y="240"/>
                  <a:pt x="514" y="354"/>
                </a:cubicBezTo>
                <a:cubicBezTo>
                  <a:pt x="507" y="468"/>
                  <a:pt x="460" y="624"/>
                  <a:pt x="421" y="695"/>
                </a:cubicBezTo>
                <a:cubicBezTo>
                  <a:pt x="382" y="766"/>
                  <a:pt x="316" y="781"/>
                  <a:pt x="280" y="782"/>
                </a:cubicBezTo>
                <a:cubicBezTo>
                  <a:pt x="244" y="783"/>
                  <a:pt x="221" y="719"/>
                  <a:pt x="206" y="702"/>
                </a:cubicBezTo>
                <a:close/>
              </a:path>
            </a:pathLst>
          </a:custGeom>
          <a:gradFill rotWithShape="0">
            <a:gsLst>
              <a:gs pos="0">
                <a:srgbClr val="FFC000"/>
              </a:gs>
              <a:gs pos="100000">
                <a:srgbClr val="FF0000"/>
              </a:gs>
            </a:gsLst>
            <a:lin ang="2700000" scaled="1"/>
          </a:gradFill>
          <a:ln>
            <a:noFill/>
          </a:ln>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06" name="Freeform 6">
            <a:extLst>
              <a:ext uri="{FF2B5EF4-FFF2-40B4-BE49-F238E27FC236}">
                <a16:creationId xmlns:a16="http://schemas.microsoft.com/office/drawing/2014/main" id="{09B39B17-9695-7449-A05A-5EAFBFDB746F}"/>
              </a:ext>
            </a:extLst>
          </p:cNvPr>
          <p:cNvSpPr>
            <a:spLocks/>
          </p:cNvSpPr>
          <p:nvPr/>
        </p:nvSpPr>
        <p:spPr bwMode="auto">
          <a:xfrm>
            <a:off x="2095501" y="4012062"/>
            <a:ext cx="2936875" cy="1625600"/>
          </a:xfrm>
          <a:custGeom>
            <a:avLst/>
            <a:gdLst/>
            <a:ahLst/>
            <a:cxnLst>
              <a:cxn ang="0">
                <a:pos x="168" y="848"/>
              </a:cxn>
              <a:cxn ang="0">
                <a:pos x="312" y="128"/>
              </a:cxn>
              <a:cxn ang="0">
                <a:pos x="936" y="128"/>
              </a:cxn>
              <a:cxn ang="0">
                <a:pos x="1176" y="896"/>
              </a:cxn>
              <a:cxn ang="0">
                <a:pos x="168" y="992"/>
              </a:cxn>
              <a:cxn ang="0">
                <a:pos x="168" y="848"/>
              </a:cxn>
            </a:cxnLst>
            <a:rect l="0" t="0" r="r" b="b"/>
            <a:pathLst>
              <a:path w="1304" h="1040">
                <a:moveTo>
                  <a:pt x="168" y="848"/>
                </a:moveTo>
                <a:cubicBezTo>
                  <a:pt x="192" y="704"/>
                  <a:pt x="184" y="248"/>
                  <a:pt x="312" y="128"/>
                </a:cubicBezTo>
                <a:cubicBezTo>
                  <a:pt x="440" y="8"/>
                  <a:pt x="792" y="0"/>
                  <a:pt x="936" y="128"/>
                </a:cubicBezTo>
                <a:cubicBezTo>
                  <a:pt x="1080" y="256"/>
                  <a:pt x="1304" y="752"/>
                  <a:pt x="1176" y="896"/>
                </a:cubicBezTo>
                <a:cubicBezTo>
                  <a:pt x="1048" y="1040"/>
                  <a:pt x="336" y="1000"/>
                  <a:pt x="168" y="992"/>
                </a:cubicBezTo>
                <a:cubicBezTo>
                  <a:pt x="0" y="984"/>
                  <a:pt x="144" y="992"/>
                  <a:pt x="168" y="848"/>
                </a:cubicBezTo>
                <a:close/>
              </a:path>
            </a:pathLst>
          </a:custGeom>
          <a:gradFill rotWithShape="0">
            <a:gsLst>
              <a:gs pos="0">
                <a:srgbClr val="92D050"/>
              </a:gs>
              <a:gs pos="100000">
                <a:srgbClr val="00B050"/>
              </a:gs>
            </a:gsLst>
            <a:lin ang="2700000" scaled="1"/>
          </a:gradFill>
          <a:ln w="12700" cap="flat" cmpd="sng">
            <a:noFill/>
            <a:prstDash val="solid"/>
            <a:round/>
            <a:headEnd/>
            <a:tailEnd/>
          </a:ln>
          <a:effec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07" name="Freeform 7">
            <a:extLst>
              <a:ext uri="{FF2B5EF4-FFF2-40B4-BE49-F238E27FC236}">
                <a16:creationId xmlns:a16="http://schemas.microsoft.com/office/drawing/2014/main" id="{628E9272-12A6-F945-8F80-ED96F78E3FBF}"/>
              </a:ext>
            </a:extLst>
          </p:cNvPr>
          <p:cNvSpPr>
            <a:spLocks/>
          </p:cNvSpPr>
          <p:nvPr/>
        </p:nvSpPr>
        <p:spPr bwMode="auto">
          <a:xfrm>
            <a:off x="4079876" y="3986662"/>
            <a:ext cx="1560513" cy="1646238"/>
          </a:xfrm>
          <a:custGeom>
            <a:avLst/>
            <a:gdLst/>
            <a:ahLst/>
            <a:cxnLst>
              <a:cxn ang="0">
                <a:pos x="152" y="914"/>
              </a:cxn>
              <a:cxn ang="0">
                <a:pos x="31" y="128"/>
              </a:cxn>
              <a:cxn ang="0">
                <a:pos x="340" y="157"/>
              </a:cxn>
              <a:cxn ang="0">
                <a:pos x="655" y="128"/>
              </a:cxn>
              <a:cxn ang="0">
                <a:pos x="567" y="928"/>
              </a:cxn>
              <a:cxn ang="0">
                <a:pos x="420" y="881"/>
              </a:cxn>
              <a:cxn ang="0">
                <a:pos x="152" y="914"/>
              </a:cxn>
            </a:cxnLst>
            <a:rect l="0" t="0" r="r" b="b"/>
            <a:pathLst>
              <a:path w="693" h="1053">
                <a:moveTo>
                  <a:pt x="152" y="914"/>
                </a:moveTo>
                <a:cubicBezTo>
                  <a:pt x="72" y="792"/>
                  <a:pt x="0" y="254"/>
                  <a:pt x="31" y="128"/>
                </a:cubicBezTo>
                <a:cubicBezTo>
                  <a:pt x="62" y="2"/>
                  <a:pt x="236" y="157"/>
                  <a:pt x="340" y="157"/>
                </a:cubicBezTo>
                <a:cubicBezTo>
                  <a:pt x="444" y="157"/>
                  <a:pt x="617" y="0"/>
                  <a:pt x="655" y="128"/>
                </a:cubicBezTo>
                <a:cubicBezTo>
                  <a:pt x="693" y="256"/>
                  <a:pt x="606" y="803"/>
                  <a:pt x="567" y="928"/>
                </a:cubicBezTo>
                <a:cubicBezTo>
                  <a:pt x="528" y="1053"/>
                  <a:pt x="489" y="883"/>
                  <a:pt x="420" y="881"/>
                </a:cubicBezTo>
                <a:cubicBezTo>
                  <a:pt x="351" y="879"/>
                  <a:pt x="208" y="907"/>
                  <a:pt x="152" y="914"/>
                </a:cubicBezTo>
                <a:close/>
              </a:path>
            </a:pathLst>
          </a:custGeom>
          <a:gradFill rotWithShape="0">
            <a:gsLst>
              <a:gs pos="0">
                <a:srgbClr val="B27FFF"/>
              </a:gs>
              <a:gs pos="100000">
                <a:srgbClr val="002060"/>
              </a:gs>
            </a:gsLst>
            <a:lin ang="2700000" scaled="1"/>
          </a:gradFill>
          <a:ln w="12700" cap="flat" cmpd="sng">
            <a:noFill/>
            <a:prstDash val="solid"/>
            <a:round/>
            <a:headEnd/>
            <a:tailEnd/>
          </a:ln>
          <a:effec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1210" name="Freeform 10">
            <a:extLst>
              <a:ext uri="{FF2B5EF4-FFF2-40B4-BE49-F238E27FC236}">
                <a16:creationId xmlns:a16="http://schemas.microsoft.com/office/drawing/2014/main" id="{00A4E18F-F57C-3849-9D05-E2737A98BF16}"/>
              </a:ext>
            </a:extLst>
          </p:cNvPr>
          <p:cNvSpPr>
            <a:spLocks/>
          </p:cNvSpPr>
          <p:nvPr/>
        </p:nvSpPr>
        <p:spPr bwMode="auto">
          <a:xfrm>
            <a:off x="7458075" y="4196212"/>
            <a:ext cx="1428750" cy="1276350"/>
          </a:xfrm>
          <a:custGeom>
            <a:avLst/>
            <a:gdLst>
              <a:gd name="T0" fmla="*/ 2147483647 w 900"/>
              <a:gd name="T1" fmla="*/ 2147483647 h 804"/>
              <a:gd name="T2" fmla="*/ 2147483647 w 900"/>
              <a:gd name="T3" fmla="*/ 2147483647 h 804"/>
              <a:gd name="T4" fmla="*/ 2147483647 w 900"/>
              <a:gd name="T5" fmla="*/ 2147483647 h 804"/>
              <a:gd name="T6" fmla="*/ 2147483647 w 900"/>
              <a:gd name="T7" fmla="*/ 2147483647 h 804"/>
              <a:gd name="T8" fmla="*/ 2147483647 w 900"/>
              <a:gd name="T9" fmla="*/ 2147483647 h 804"/>
              <a:gd name="T10" fmla="*/ 2147483647 w 900"/>
              <a:gd name="T11" fmla="*/ 2147483647 h 804"/>
              <a:gd name="T12" fmla="*/ 2147483647 w 900"/>
              <a:gd name="T13" fmla="*/ 2147483647 h 804"/>
              <a:gd name="T14" fmla="*/ 2147483647 w 900"/>
              <a:gd name="T15" fmla="*/ 2147483647 h 804"/>
              <a:gd name="T16" fmla="*/ 2147483647 w 900"/>
              <a:gd name="T17" fmla="*/ 2147483647 h 8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0"/>
              <a:gd name="T28" fmla="*/ 0 h 804"/>
              <a:gd name="T29" fmla="*/ 900 w 900"/>
              <a:gd name="T30" fmla="*/ 804 h 8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0" h="804">
                <a:moveTo>
                  <a:pt x="80" y="693"/>
                </a:moveTo>
                <a:cubicBezTo>
                  <a:pt x="61" y="582"/>
                  <a:pt x="0" y="227"/>
                  <a:pt x="120" y="117"/>
                </a:cubicBezTo>
                <a:cubicBezTo>
                  <a:pt x="240" y="7"/>
                  <a:pt x="706" y="0"/>
                  <a:pt x="803" y="29"/>
                </a:cubicBezTo>
                <a:cubicBezTo>
                  <a:pt x="900" y="58"/>
                  <a:pt x="754" y="235"/>
                  <a:pt x="703" y="291"/>
                </a:cubicBezTo>
                <a:cubicBezTo>
                  <a:pt x="652" y="347"/>
                  <a:pt x="530" y="322"/>
                  <a:pt x="495" y="364"/>
                </a:cubicBezTo>
                <a:cubicBezTo>
                  <a:pt x="460" y="406"/>
                  <a:pt x="465" y="482"/>
                  <a:pt x="495" y="545"/>
                </a:cubicBezTo>
                <a:cubicBezTo>
                  <a:pt x="525" y="608"/>
                  <a:pt x="720" y="707"/>
                  <a:pt x="676" y="746"/>
                </a:cubicBezTo>
                <a:cubicBezTo>
                  <a:pt x="632" y="785"/>
                  <a:pt x="333" y="790"/>
                  <a:pt x="234" y="781"/>
                </a:cubicBezTo>
                <a:cubicBezTo>
                  <a:pt x="135" y="772"/>
                  <a:pt x="99" y="804"/>
                  <a:pt x="80" y="693"/>
                </a:cubicBezTo>
                <a:close/>
              </a:path>
            </a:pathLst>
          </a:custGeom>
          <a:gradFill rotWithShape="0">
            <a:gsLst>
              <a:gs pos="0">
                <a:srgbClr val="00B0F0"/>
              </a:gs>
              <a:gs pos="100000">
                <a:srgbClr val="0070C0"/>
              </a:gs>
            </a:gsLst>
            <a:lin ang="2700000" scaled="1"/>
          </a:gradFill>
          <a:ln>
            <a:noFill/>
          </a:ln>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grpSp>
        <p:nvGrpSpPr>
          <p:cNvPr id="3" name="Group 14">
            <a:extLst>
              <a:ext uri="{FF2B5EF4-FFF2-40B4-BE49-F238E27FC236}">
                <a16:creationId xmlns:a16="http://schemas.microsoft.com/office/drawing/2014/main" id="{DC183CFB-1E93-5648-9309-14C55FCD9B25}"/>
              </a:ext>
            </a:extLst>
          </p:cNvPr>
          <p:cNvGrpSpPr>
            <a:grpSpLocks/>
          </p:cNvGrpSpPr>
          <p:nvPr/>
        </p:nvGrpSpPr>
        <p:grpSpPr bwMode="auto">
          <a:xfrm>
            <a:off x="5046664" y="3808862"/>
            <a:ext cx="1582737" cy="1824038"/>
            <a:chOff x="2219" y="1776"/>
            <a:chExt cx="997" cy="1149"/>
          </a:xfrm>
        </p:grpSpPr>
        <p:sp>
          <p:nvSpPr>
            <p:cNvPr id="51209" name="Freeform 9">
              <a:extLst>
                <a:ext uri="{FF2B5EF4-FFF2-40B4-BE49-F238E27FC236}">
                  <a16:creationId xmlns:a16="http://schemas.microsoft.com/office/drawing/2014/main" id="{8030CA72-8E74-044E-BCA1-8034F8517C2B}"/>
                </a:ext>
              </a:extLst>
            </p:cNvPr>
            <p:cNvSpPr>
              <a:spLocks/>
            </p:cNvSpPr>
            <p:nvPr/>
          </p:nvSpPr>
          <p:spPr bwMode="auto">
            <a:xfrm>
              <a:off x="2219" y="1776"/>
              <a:ext cx="997" cy="1149"/>
            </a:xfrm>
            <a:custGeom>
              <a:avLst/>
              <a:gdLst/>
              <a:ahLst/>
              <a:cxnLst>
                <a:cxn ang="0">
                  <a:pos x="162" y="1028"/>
                </a:cxn>
                <a:cxn ang="0">
                  <a:pos x="205" y="251"/>
                </a:cxn>
                <a:cxn ang="0">
                  <a:pos x="41" y="242"/>
                </a:cxn>
                <a:cxn ang="0">
                  <a:pos x="51" y="137"/>
                </a:cxn>
                <a:cxn ang="0">
                  <a:pos x="346" y="17"/>
                </a:cxn>
                <a:cxn ang="0">
                  <a:pos x="665" y="242"/>
                </a:cxn>
                <a:cxn ang="0">
                  <a:pos x="577" y="1042"/>
                </a:cxn>
                <a:cxn ang="0">
                  <a:pos x="430" y="995"/>
                </a:cxn>
                <a:cxn ang="0">
                  <a:pos x="162" y="1028"/>
                </a:cxn>
              </a:cxnLst>
              <a:rect l="0" t="0" r="r" b="b"/>
              <a:pathLst>
                <a:path w="703" h="1167">
                  <a:moveTo>
                    <a:pt x="162" y="1028"/>
                  </a:moveTo>
                  <a:cubicBezTo>
                    <a:pt x="125" y="904"/>
                    <a:pt x="225" y="382"/>
                    <a:pt x="205" y="251"/>
                  </a:cubicBezTo>
                  <a:cubicBezTo>
                    <a:pt x="185" y="120"/>
                    <a:pt x="67" y="261"/>
                    <a:pt x="41" y="242"/>
                  </a:cubicBezTo>
                  <a:cubicBezTo>
                    <a:pt x="15" y="223"/>
                    <a:pt x="0" y="174"/>
                    <a:pt x="51" y="137"/>
                  </a:cubicBezTo>
                  <a:cubicBezTo>
                    <a:pt x="102" y="100"/>
                    <a:pt x="244" y="0"/>
                    <a:pt x="346" y="17"/>
                  </a:cubicBezTo>
                  <a:cubicBezTo>
                    <a:pt x="448" y="34"/>
                    <a:pt x="627" y="71"/>
                    <a:pt x="665" y="242"/>
                  </a:cubicBezTo>
                  <a:cubicBezTo>
                    <a:pt x="703" y="413"/>
                    <a:pt x="616" y="917"/>
                    <a:pt x="577" y="1042"/>
                  </a:cubicBezTo>
                  <a:cubicBezTo>
                    <a:pt x="538" y="1167"/>
                    <a:pt x="499" y="997"/>
                    <a:pt x="430" y="995"/>
                  </a:cubicBezTo>
                  <a:cubicBezTo>
                    <a:pt x="361" y="993"/>
                    <a:pt x="228" y="1141"/>
                    <a:pt x="162" y="1028"/>
                  </a:cubicBezTo>
                  <a:close/>
                </a:path>
              </a:pathLst>
            </a:custGeom>
            <a:gradFill rotWithShape="0">
              <a:gsLst>
                <a:gs pos="0">
                  <a:srgbClr val="FF0000"/>
                </a:gs>
                <a:gs pos="100000">
                  <a:srgbClr val="C00000"/>
                </a:gs>
              </a:gsLst>
              <a:lin ang="2700000" scaled="1"/>
            </a:gradFill>
            <a:ln w="12700" cap="flat" cmpd="sng">
              <a:noFill/>
              <a:prstDash val="solid"/>
              <a:round/>
              <a:headEnd/>
              <a:tailEnd/>
            </a:ln>
            <a:effec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en-US" altLang="en-US"/>
            </a:p>
          </p:txBody>
        </p:sp>
        <p:sp>
          <p:nvSpPr>
            <p:cNvPr id="57361" name="Text Box 12">
              <a:extLst>
                <a:ext uri="{FF2B5EF4-FFF2-40B4-BE49-F238E27FC236}">
                  <a16:creationId xmlns:a16="http://schemas.microsoft.com/office/drawing/2014/main" id="{A83F5490-099A-684E-883C-609E7E59CD32}"/>
                </a:ext>
              </a:extLst>
            </p:cNvPr>
            <p:cNvSpPr txBox="1">
              <a:spLocks noChangeArrowheads="1"/>
            </p:cNvSpPr>
            <p:nvPr/>
          </p:nvSpPr>
          <p:spPr bwMode="auto">
            <a:xfrm>
              <a:off x="2448" y="2080"/>
              <a:ext cx="739"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l"/>
              <a:r>
                <a:rPr lang="en-US" altLang="en-US" sz="2800"/>
                <a:t>SRP54</a:t>
              </a:r>
            </a:p>
          </p:txBody>
        </p:sp>
      </p:grpSp>
      <p:grpSp>
        <p:nvGrpSpPr>
          <p:cNvPr id="4" name="Group 22">
            <a:extLst>
              <a:ext uri="{FF2B5EF4-FFF2-40B4-BE49-F238E27FC236}">
                <a16:creationId xmlns:a16="http://schemas.microsoft.com/office/drawing/2014/main" id="{6C54B821-33F1-AD4D-BF46-5B57F301DC80}"/>
              </a:ext>
            </a:extLst>
          </p:cNvPr>
          <p:cNvGrpSpPr>
            <a:grpSpLocks/>
          </p:cNvGrpSpPr>
          <p:nvPr/>
        </p:nvGrpSpPr>
        <p:grpSpPr bwMode="auto">
          <a:xfrm>
            <a:off x="3733800" y="2284862"/>
            <a:ext cx="5029200" cy="1981200"/>
            <a:chOff x="1392" y="816"/>
            <a:chExt cx="3168" cy="1248"/>
          </a:xfrm>
        </p:grpSpPr>
        <p:sp>
          <p:nvSpPr>
            <p:cNvPr id="57354" name="Text Box 15">
              <a:extLst>
                <a:ext uri="{FF2B5EF4-FFF2-40B4-BE49-F238E27FC236}">
                  <a16:creationId xmlns:a16="http://schemas.microsoft.com/office/drawing/2014/main" id="{9610E0F4-E050-0240-A0A9-F9BC45DD62CC}"/>
                </a:ext>
              </a:extLst>
            </p:cNvPr>
            <p:cNvSpPr txBox="1">
              <a:spLocks noChangeArrowheads="1"/>
            </p:cNvSpPr>
            <p:nvPr/>
          </p:nvSpPr>
          <p:spPr bwMode="auto">
            <a:xfrm>
              <a:off x="2112" y="816"/>
              <a:ext cx="132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l"/>
              <a:r>
                <a:rPr lang="en-US" altLang="en-US" sz="4000" dirty="0">
                  <a:latin typeface="+mn-lt"/>
                </a:rPr>
                <a:t>Proteins</a:t>
              </a:r>
            </a:p>
          </p:txBody>
        </p:sp>
        <p:sp>
          <p:nvSpPr>
            <p:cNvPr id="57355" name="Line 16">
              <a:extLst>
                <a:ext uri="{FF2B5EF4-FFF2-40B4-BE49-F238E27FC236}">
                  <a16:creationId xmlns:a16="http://schemas.microsoft.com/office/drawing/2014/main" id="{228CDA40-228B-BE4C-B8F8-61BAB00A1294}"/>
                </a:ext>
              </a:extLst>
            </p:cNvPr>
            <p:cNvSpPr>
              <a:spLocks noChangeShapeType="1"/>
            </p:cNvSpPr>
            <p:nvPr/>
          </p:nvSpPr>
          <p:spPr bwMode="auto">
            <a:xfrm flipH="1">
              <a:off x="1392" y="1200"/>
              <a:ext cx="768" cy="672"/>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6" name="Line 18">
              <a:extLst>
                <a:ext uri="{FF2B5EF4-FFF2-40B4-BE49-F238E27FC236}">
                  <a16:creationId xmlns:a16="http://schemas.microsoft.com/office/drawing/2014/main" id="{64837D7E-E7E0-A441-80C9-43C414D156F5}"/>
                </a:ext>
              </a:extLst>
            </p:cNvPr>
            <p:cNvSpPr>
              <a:spLocks noChangeShapeType="1"/>
            </p:cNvSpPr>
            <p:nvPr/>
          </p:nvSpPr>
          <p:spPr bwMode="auto">
            <a:xfrm flipH="1">
              <a:off x="1920" y="1200"/>
              <a:ext cx="528" cy="72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7" name="Line 19">
              <a:extLst>
                <a:ext uri="{FF2B5EF4-FFF2-40B4-BE49-F238E27FC236}">
                  <a16:creationId xmlns:a16="http://schemas.microsoft.com/office/drawing/2014/main" id="{DFA042F1-A73A-EE4A-B115-9589B41FE590}"/>
                </a:ext>
              </a:extLst>
            </p:cNvPr>
            <p:cNvSpPr>
              <a:spLocks noChangeShapeType="1"/>
            </p:cNvSpPr>
            <p:nvPr/>
          </p:nvSpPr>
          <p:spPr bwMode="auto">
            <a:xfrm flipH="1">
              <a:off x="2736" y="1248"/>
              <a:ext cx="0" cy="48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8" name="Line 20">
              <a:extLst>
                <a:ext uri="{FF2B5EF4-FFF2-40B4-BE49-F238E27FC236}">
                  <a16:creationId xmlns:a16="http://schemas.microsoft.com/office/drawing/2014/main" id="{C54991F3-DB63-1A48-BA46-E21563EC4CB1}"/>
                </a:ext>
              </a:extLst>
            </p:cNvPr>
            <p:cNvSpPr>
              <a:spLocks noChangeShapeType="1"/>
            </p:cNvSpPr>
            <p:nvPr/>
          </p:nvSpPr>
          <p:spPr bwMode="auto">
            <a:xfrm>
              <a:off x="2976" y="1200"/>
              <a:ext cx="912" cy="864"/>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7359" name="Line 21">
              <a:extLst>
                <a:ext uri="{FF2B5EF4-FFF2-40B4-BE49-F238E27FC236}">
                  <a16:creationId xmlns:a16="http://schemas.microsoft.com/office/drawing/2014/main" id="{00CAB32A-46CE-AD4A-A9B9-E9E0011EDC32}"/>
                </a:ext>
              </a:extLst>
            </p:cNvPr>
            <p:cNvSpPr>
              <a:spLocks noChangeShapeType="1"/>
            </p:cNvSpPr>
            <p:nvPr/>
          </p:nvSpPr>
          <p:spPr bwMode="auto">
            <a:xfrm>
              <a:off x="3264" y="1200"/>
              <a:ext cx="1296" cy="768"/>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366771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1210"/>
                                        </p:tgtEl>
                                        <p:attrNameLst>
                                          <p:attrName>style.visibility</p:attrName>
                                        </p:attrNameLst>
                                      </p:cBhvr>
                                      <p:to>
                                        <p:strVal val="visible"/>
                                      </p:to>
                                    </p:set>
                                    <p:animEffect transition="in" filter="wipe(down)">
                                      <p:cBhvr>
                                        <p:cTn id="15" dur="500"/>
                                        <p:tgtEl>
                                          <p:spTgt spid="512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1208"/>
                                        </p:tgtEl>
                                        <p:attrNameLst>
                                          <p:attrName>style.visibility</p:attrName>
                                        </p:attrNameLst>
                                      </p:cBhvr>
                                      <p:to>
                                        <p:strVal val="visible"/>
                                      </p:to>
                                    </p:set>
                                    <p:animEffect transition="in" filter="wipe(left)">
                                      <p:cBhvr>
                                        <p:cTn id="20" dur="500"/>
                                        <p:tgtEl>
                                          <p:spTgt spid="5120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1206"/>
                                        </p:tgtEl>
                                        <p:attrNameLst>
                                          <p:attrName>style.visibility</p:attrName>
                                        </p:attrNameLst>
                                      </p:cBhvr>
                                      <p:to>
                                        <p:strVal val="visible"/>
                                      </p:to>
                                    </p:set>
                                    <p:animEffect transition="in" filter="wipe(down)">
                                      <p:cBhvr>
                                        <p:cTn id="25" dur="500"/>
                                        <p:tgtEl>
                                          <p:spTgt spid="5120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1207"/>
                                        </p:tgtEl>
                                        <p:attrNameLst>
                                          <p:attrName>style.visibility</p:attrName>
                                        </p:attrNameLst>
                                      </p:cBhvr>
                                      <p:to>
                                        <p:strVal val="visible"/>
                                      </p:to>
                                    </p:set>
                                    <p:animEffect transition="in" filter="wipe(down)">
                                      <p:cBhvr>
                                        <p:cTn id="30" dur="500"/>
                                        <p:tgtEl>
                                          <p:spTgt spid="5120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slide(fromTop)">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animBg="1"/>
      <p:bldP spid="51206" grpId="0" animBg="1"/>
      <p:bldP spid="51207" grpId="0" animBg="1"/>
      <p:bldP spid="512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6D1FF-F8BA-0947-BE82-23CE0BA13D79}"/>
              </a:ext>
            </a:extLst>
          </p:cNvPr>
          <p:cNvSpPr>
            <a:spLocks noGrp="1"/>
          </p:cNvSpPr>
          <p:nvPr>
            <p:ph type="title"/>
          </p:nvPr>
        </p:nvSpPr>
        <p:spPr>
          <a:xfrm>
            <a:off x="1141413" y="0"/>
            <a:ext cx="9905998" cy="1905000"/>
          </a:xfrm>
        </p:spPr>
        <p:txBody>
          <a:bodyPr>
            <a:normAutofit/>
          </a:bodyPr>
          <a:lstStyle/>
          <a:p>
            <a:r>
              <a:rPr lang="en-US" sz="3600" b="1" dirty="0"/>
              <a:t>Interchangeable Parts</a:t>
            </a:r>
          </a:p>
        </p:txBody>
      </p:sp>
      <p:sp>
        <p:nvSpPr>
          <p:cNvPr id="3" name="Content Placeholder 2">
            <a:extLst>
              <a:ext uri="{FF2B5EF4-FFF2-40B4-BE49-F238E27FC236}">
                <a16:creationId xmlns:a16="http://schemas.microsoft.com/office/drawing/2014/main" id="{A28982D8-609E-054B-A6D8-6DAE402A8047}"/>
              </a:ext>
            </a:extLst>
          </p:cNvPr>
          <p:cNvSpPr>
            <a:spLocks noGrp="1"/>
          </p:cNvSpPr>
          <p:nvPr>
            <p:ph idx="1"/>
          </p:nvPr>
        </p:nvSpPr>
        <p:spPr>
          <a:xfrm>
            <a:off x="1141413" y="1905000"/>
            <a:ext cx="10704844" cy="4714164"/>
          </a:xfrm>
        </p:spPr>
        <p:txBody>
          <a:bodyPr>
            <a:normAutofit fontScale="92500" lnSpcReduction="10000"/>
          </a:bodyPr>
          <a:lstStyle/>
          <a:p>
            <a:r>
              <a:rPr lang="en-US" sz="2800" dirty="0">
                <a:effectLst/>
              </a:rPr>
              <a:t>Human SRP proteins form functional SRPs when combined with the RNA component of </a:t>
            </a:r>
            <a:r>
              <a:rPr lang="en-US" sz="2800" i="1" dirty="0">
                <a:effectLst/>
              </a:rPr>
              <a:t>Xenopus </a:t>
            </a:r>
            <a:r>
              <a:rPr lang="en-US" sz="2800" i="1" dirty="0" err="1">
                <a:effectLst/>
              </a:rPr>
              <a:t>laevis</a:t>
            </a:r>
            <a:r>
              <a:rPr lang="en-US" sz="2800" dirty="0">
                <a:effectLst/>
              </a:rPr>
              <a:t> (frogs) or </a:t>
            </a:r>
            <a:r>
              <a:rPr lang="en-US" sz="2800" i="1" dirty="0">
                <a:effectLst/>
              </a:rPr>
              <a:t>Drosophila </a:t>
            </a:r>
            <a:r>
              <a:rPr lang="en-US" sz="2800" dirty="0">
                <a:effectLst/>
              </a:rPr>
              <a:t>(flies)</a:t>
            </a:r>
          </a:p>
          <a:p>
            <a:r>
              <a:rPr lang="en-US" sz="2800" dirty="0">
                <a:effectLst/>
              </a:rPr>
              <a:t>Replacing one major component of </a:t>
            </a:r>
            <a:r>
              <a:rPr lang="en-US" sz="2800" i="1" dirty="0" err="1">
                <a:effectLst/>
              </a:rPr>
              <a:t>Canis</a:t>
            </a:r>
            <a:r>
              <a:rPr lang="en-US" sz="2800" i="1" dirty="0">
                <a:effectLst/>
              </a:rPr>
              <a:t> </a:t>
            </a:r>
            <a:r>
              <a:rPr lang="en-US" sz="2800" i="1" dirty="0" err="1">
                <a:effectLst/>
              </a:rPr>
              <a:t>familiaris</a:t>
            </a:r>
            <a:r>
              <a:rPr lang="en-US" sz="2800" dirty="0">
                <a:effectLst/>
              </a:rPr>
              <a:t> (dog) SRPs with the single large protein from </a:t>
            </a:r>
            <a:r>
              <a:rPr lang="en-US" sz="2800" i="1" dirty="0">
                <a:effectLst/>
              </a:rPr>
              <a:t>Escherichia coli</a:t>
            </a:r>
            <a:r>
              <a:rPr lang="en-US" sz="2800" dirty="0">
                <a:effectLst/>
              </a:rPr>
              <a:t> SRP, makes a SRP functional in all respects except for binding to the endoplasmic reticulum receptor</a:t>
            </a:r>
          </a:p>
          <a:p>
            <a:r>
              <a:rPr lang="en-US" sz="2800" dirty="0">
                <a:effectLst/>
              </a:rPr>
              <a:t>The corresponding dog SRP protein can bind to the RNA portion of </a:t>
            </a:r>
            <a:r>
              <a:rPr lang="en-US" sz="2800" i="1" dirty="0">
                <a:effectLst/>
              </a:rPr>
              <a:t>E. coli</a:t>
            </a:r>
            <a:r>
              <a:rPr lang="en-US" sz="2800" dirty="0">
                <a:effectLst/>
              </a:rPr>
              <a:t> SRP</a:t>
            </a:r>
          </a:p>
          <a:p>
            <a:pPr lvl="1"/>
            <a:r>
              <a:rPr lang="en-US" sz="2600" dirty="0">
                <a:effectLst/>
              </a:rPr>
              <a:t>These proteins share only 38 % amino acid identity, yet their three-dimensional structures contain similar structural elements</a:t>
            </a:r>
          </a:p>
          <a:p>
            <a:pPr lvl="1"/>
            <a:r>
              <a:rPr lang="en-US" sz="2600" dirty="0">
                <a:effectLst/>
              </a:rPr>
              <a:t>dramatic differences exist between dog and </a:t>
            </a:r>
            <a:r>
              <a:rPr lang="en-US" sz="2600" i="1" dirty="0">
                <a:effectLst/>
              </a:rPr>
              <a:t>E. coli</a:t>
            </a:r>
            <a:r>
              <a:rPr lang="en-US" sz="2600" dirty="0">
                <a:effectLst/>
              </a:rPr>
              <a:t> SRP RNA</a:t>
            </a:r>
          </a:p>
          <a:p>
            <a:endParaRPr lang="en-US" sz="2800" dirty="0"/>
          </a:p>
        </p:txBody>
      </p:sp>
    </p:spTree>
    <p:extLst>
      <p:ext uri="{BB962C8B-B14F-4D97-AF65-F5344CB8AC3E}">
        <p14:creationId xmlns:p14="http://schemas.microsoft.com/office/powerpoint/2010/main" val="4911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FDD1-A686-C541-8EE6-951FCA456B59}"/>
              </a:ext>
            </a:extLst>
          </p:cNvPr>
          <p:cNvSpPr>
            <a:spLocks noGrp="1"/>
          </p:cNvSpPr>
          <p:nvPr>
            <p:ph type="title"/>
          </p:nvPr>
        </p:nvSpPr>
        <p:spPr/>
        <p:txBody>
          <a:bodyPr>
            <a:normAutofit/>
          </a:bodyPr>
          <a:lstStyle/>
          <a:p>
            <a:r>
              <a:rPr lang="en-US" sz="4800" b="1" dirty="0"/>
              <a:t>Conclusion:</a:t>
            </a:r>
          </a:p>
        </p:txBody>
      </p:sp>
      <p:sp>
        <p:nvSpPr>
          <p:cNvPr id="3" name="Content Placeholder 2">
            <a:extLst>
              <a:ext uri="{FF2B5EF4-FFF2-40B4-BE49-F238E27FC236}">
                <a16:creationId xmlns:a16="http://schemas.microsoft.com/office/drawing/2014/main" id="{2DBA33DC-674D-B247-9B0C-732685384331}"/>
              </a:ext>
            </a:extLst>
          </p:cNvPr>
          <p:cNvSpPr>
            <a:spLocks noGrp="1"/>
          </p:cNvSpPr>
          <p:nvPr>
            <p:ph idx="1"/>
          </p:nvPr>
        </p:nvSpPr>
        <p:spPr>
          <a:xfrm>
            <a:off x="1141413" y="2187389"/>
            <a:ext cx="9905998" cy="4195482"/>
          </a:xfrm>
        </p:spPr>
        <p:txBody>
          <a:bodyPr>
            <a:normAutofit fontScale="92500"/>
          </a:bodyPr>
          <a:lstStyle/>
          <a:p>
            <a:r>
              <a:rPr lang="en-US" sz="3600" dirty="0"/>
              <a:t>Humans’, frogs’ and flies’ interchangeable parts are better explained by common design over a short time than common ancestry and hundreds of millions of years of evolution</a:t>
            </a:r>
          </a:p>
          <a:p>
            <a:r>
              <a:rPr lang="en-US" sz="3600" dirty="0"/>
              <a:t>This is even more true of dogs and bacteria which are supposed to be separated by over a billion years</a:t>
            </a:r>
          </a:p>
          <a:p>
            <a:endParaRPr lang="en-US" sz="3600" dirty="0"/>
          </a:p>
        </p:txBody>
      </p:sp>
    </p:spTree>
    <p:extLst>
      <p:ext uri="{BB962C8B-B14F-4D97-AF65-F5344CB8AC3E}">
        <p14:creationId xmlns:p14="http://schemas.microsoft.com/office/powerpoint/2010/main" val="3224977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348105-C4AD-0F4D-AD36-A6B53D08133C}"/>
              </a:ext>
            </a:extLst>
          </p:cNvPr>
          <p:cNvSpPr>
            <a:spLocks noGrp="1"/>
          </p:cNvSpPr>
          <p:nvPr>
            <p:ph type="title"/>
          </p:nvPr>
        </p:nvSpPr>
        <p:spPr/>
        <p:txBody>
          <a:bodyPr/>
          <a:lstStyle/>
          <a:p>
            <a:r>
              <a:rPr lang="en-US" dirty="0" err="1"/>
              <a:t>mtDNA</a:t>
            </a:r>
            <a:r>
              <a:rPr lang="en-US" dirty="0"/>
              <a:t> – All life converges on a relatively recent date</a:t>
            </a:r>
          </a:p>
        </p:txBody>
      </p:sp>
      <p:sp>
        <p:nvSpPr>
          <p:cNvPr id="5" name="Content Placeholder 4">
            <a:extLst>
              <a:ext uri="{FF2B5EF4-FFF2-40B4-BE49-F238E27FC236}">
                <a16:creationId xmlns:a16="http://schemas.microsoft.com/office/drawing/2014/main" id="{C77904D3-A089-2E4E-8DFB-0407117BC42B}"/>
              </a:ext>
            </a:extLst>
          </p:cNvPr>
          <p:cNvSpPr>
            <a:spLocks noGrp="1"/>
          </p:cNvSpPr>
          <p:nvPr>
            <p:ph idx="1"/>
          </p:nvPr>
        </p:nvSpPr>
        <p:spPr>
          <a:xfrm>
            <a:off x="1141412" y="1961002"/>
            <a:ext cx="10294095" cy="4605050"/>
          </a:xfrm>
        </p:spPr>
        <p:txBody>
          <a:bodyPr>
            <a:normAutofit/>
          </a:bodyPr>
          <a:lstStyle/>
          <a:p>
            <a:r>
              <a:rPr lang="en-US" sz="2800" dirty="0"/>
              <a:t>Mitochondria are usually inherited from mothers to their children and they contain a small circular segment of </a:t>
            </a:r>
            <a:r>
              <a:rPr lang="en-US" sz="2800" dirty="0" err="1"/>
              <a:t>dna</a:t>
            </a:r>
            <a:endParaRPr lang="en-US" sz="2800" dirty="0"/>
          </a:p>
          <a:p>
            <a:r>
              <a:rPr lang="en-US" sz="2800" dirty="0"/>
              <a:t>This </a:t>
            </a:r>
            <a:r>
              <a:rPr lang="en-US" sz="2800" dirty="0" err="1"/>
              <a:t>mtDNA</a:t>
            </a:r>
            <a:r>
              <a:rPr lang="en-US" sz="2800" dirty="0"/>
              <a:t> indicates that about 90 % of organisms cluster into groups that each descended from a single female, estimated to live within the past 200,000 years</a:t>
            </a:r>
          </a:p>
          <a:p>
            <a:r>
              <a:rPr lang="en-US" sz="2800" dirty="0"/>
              <a:t>Not only is this clustering consistent with a polyphyletic  origin of different taxa, The timespan is relatively recent</a:t>
            </a:r>
          </a:p>
        </p:txBody>
      </p:sp>
    </p:spTree>
    <p:extLst>
      <p:ext uri="{BB962C8B-B14F-4D97-AF65-F5344CB8AC3E}">
        <p14:creationId xmlns:p14="http://schemas.microsoft.com/office/powerpoint/2010/main" val="281744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1AAEA-F54B-2844-8549-61EB121A5E87}"/>
              </a:ext>
            </a:extLst>
          </p:cNvPr>
          <p:cNvSpPr>
            <a:spLocks noGrp="1"/>
          </p:cNvSpPr>
          <p:nvPr>
            <p:ph type="title"/>
          </p:nvPr>
        </p:nvSpPr>
        <p:spPr>
          <a:xfrm>
            <a:off x="1141413" y="360552"/>
            <a:ext cx="9905998" cy="679373"/>
          </a:xfrm>
        </p:spPr>
        <p:txBody>
          <a:bodyPr/>
          <a:lstStyle/>
          <a:p>
            <a:r>
              <a:rPr lang="en-US" dirty="0"/>
              <a:t>An alternative explanation</a:t>
            </a:r>
          </a:p>
        </p:txBody>
      </p:sp>
      <p:sp>
        <p:nvSpPr>
          <p:cNvPr id="3" name="Content Placeholder 2">
            <a:extLst>
              <a:ext uri="{FF2B5EF4-FFF2-40B4-BE49-F238E27FC236}">
                <a16:creationId xmlns:a16="http://schemas.microsoft.com/office/drawing/2014/main" id="{85CBDC97-E7A9-2A49-85F5-C4BD1FEEBA07}"/>
              </a:ext>
            </a:extLst>
          </p:cNvPr>
          <p:cNvSpPr>
            <a:spLocks noGrp="1"/>
          </p:cNvSpPr>
          <p:nvPr>
            <p:ph idx="1"/>
          </p:nvPr>
        </p:nvSpPr>
        <p:spPr>
          <a:xfrm>
            <a:off x="1141413" y="1305249"/>
            <a:ext cx="9905998" cy="704162"/>
          </a:xfrm>
        </p:spPr>
        <p:txBody>
          <a:bodyPr/>
          <a:lstStyle/>
          <a:p>
            <a:r>
              <a:rPr lang="en-US" dirty="0"/>
              <a:t>Due to coalescence, over time, any population will probably end up with </a:t>
            </a:r>
            <a:r>
              <a:rPr lang="en-US" dirty="0" err="1"/>
              <a:t>mtDNA</a:t>
            </a:r>
            <a:r>
              <a:rPr lang="en-US" dirty="0"/>
              <a:t> derived from the same female</a:t>
            </a:r>
          </a:p>
        </p:txBody>
      </p:sp>
      <p:grpSp>
        <p:nvGrpSpPr>
          <p:cNvPr id="124" name="Group 123">
            <a:extLst>
              <a:ext uri="{FF2B5EF4-FFF2-40B4-BE49-F238E27FC236}">
                <a16:creationId xmlns:a16="http://schemas.microsoft.com/office/drawing/2014/main" id="{C0DE5C32-DC31-4A49-B295-EB3B7DBC32C8}"/>
              </a:ext>
            </a:extLst>
          </p:cNvPr>
          <p:cNvGrpSpPr/>
          <p:nvPr/>
        </p:nvGrpSpPr>
        <p:grpSpPr>
          <a:xfrm>
            <a:off x="1132903" y="2274735"/>
            <a:ext cx="9905998" cy="268746"/>
            <a:chOff x="1132903" y="2274735"/>
            <a:chExt cx="9905998" cy="268746"/>
          </a:xfrm>
        </p:grpSpPr>
        <p:sp>
          <p:nvSpPr>
            <p:cNvPr id="4" name="Oval 3">
              <a:extLst>
                <a:ext uri="{FF2B5EF4-FFF2-40B4-BE49-F238E27FC236}">
                  <a16:creationId xmlns:a16="http://schemas.microsoft.com/office/drawing/2014/main" id="{F113C0C7-AD47-804D-A177-0A9B12693142}"/>
                </a:ext>
              </a:extLst>
            </p:cNvPr>
            <p:cNvSpPr/>
            <p:nvPr/>
          </p:nvSpPr>
          <p:spPr>
            <a:xfrm>
              <a:off x="1132903" y="2274735"/>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8AD8222-774C-0E46-910E-FD1124B6F226}"/>
                </a:ext>
              </a:extLst>
            </p:cNvPr>
            <p:cNvSpPr/>
            <p:nvPr/>
          </p:nvSpPr>
          <p:spPr>
            <a:xfrm>
              <a:off x="6486933" y="2274735"/>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D71C9B2-76BF-4940-B294-54A1BFBC44F5}"/>
                </a:ext>
              </a:extLst>
            </p:cNvPr>
            <p:cNvSpPr/>
            <p:nvPr/>
          </p:nvSpPr>
          <p:spPr>
            <a:xfrm>
              <a:off x="2203709" y="2274735"/>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ACE7AED-83C2-BF4F-92C3-DEB09650F1E2}"/>
                </a:ext>
              </a:extLst>
            </p:cNvPr>
            <p:cNvSpPr/>
            <p:nvPr/>
          </p:nvSpPr>
          <p:spPr>
            <a:xfrm>
              <a:off x="3274515" y="2274735"/>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AE4A30C-8480-4044-AD83-5509C4994415}"/>
                </a:ext>
              </a:extLst>
            </p:cNvPr>
            <p:cNvSpPr/>
            <p:nvPr/>
          </p:nvSpPr>
          <p:spPr>
            <a:xfrm>
              <a:off x="4345321" y="2274735"/>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9747FBA-8AD0-E148-962C-E94B9F6572E3}"/>
                </a:ext>
              </a:extLst>
            </p:cNvPr>
            <p:cNvSpPr/>
            <p:nvPr/>
          </p:nvSpPr>
          <p:spPr>
            <a:xfrm>
              <a:off x="5416127" y="2274735"/>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B77F059-DAD5-4948-BA43-5A67DD0FF73D}"/>
                </a:ext>
              </a:extLst>
            </p:cNvPr>
            <p:cNvSpPr/>
            <p:nvPr/>
          </p:nvSpPr>
          <p:spPr>
            <a:xfrm>
              <a:off x="7557739" y="2274735"/>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1A4346C-1319-334E-BEAC-8651422E77A5}"/>
                </a:ext>
              </a:extLst>
            </p:cNvPr>
            <p:cNvSpPr/>
            <p:nvPr/>
          </p:nvSpPr>
          <p:spPr>
            <a:xfrm>
              <a:off x="8628545" y="2274735"/>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A9D3B8-B5D8-364B-A2C1-2B4A0DF35DC9}"/>
                </a:ext>
              </a:extLst>
            </p:cNvPr>
            <p:cNvSpPr/>
            <p:nvPr/>
          </p:nvSpPr>
          <p:spPr>
            <a:xfrm>
              <a:off x="9699351" y="2274735"/>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7EA51F0-EA37-5240-9468-F1CA4F6E6B83}"/>
                </a:ext>
              </a:extLst>
            </p:cNvPr>
            <p:cNvSpPr/>
            <p:nvPr/>
          </p:nvSpPr>
          <p:spPr>
            <a:xfrm>
              <a:off x="10770155" y="2274735"/>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CEF09475-56D7-C941-9A30-6B41A54AA33D}"/>
              </a:ext>
            </a:extLst>
          </p:cNvPr>
          <p:cNvSpPr/>
          <p:nvPr/>
        </p:nvSpPr>
        <p:spPr>
          <a:xfrm>
            <a:off x="1132903" y="3040774"/>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872F8B1-2AE7-0F41-A3DD-777361D8CF07}"/>
              </a:ext>
            </a:extLst>
          </p:cNvPr>
          <p:cNvSpPr/>
          <p:nvPr/>
        </p:nvSpPr>
        <p:spPr>
          <a:xfrm>
            <a:off x="4345321" y="3040774"/>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A7EC9CBB-CCFE-0E44-99AA-CAE0D292B48A}"/>
              </a:ext>
            </a:extLst>
          </p:cNvPr>
          <p:cNvCxnSpPr/>
          <p:nvPr/>
        </p:nvCxnSpPr>
        <p:spPr>
          <a:xfrm>
            <a:off x="1255923" y="2631498"/>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8D7CADC-7AD4-DF43-AA51-A87BD91F8A3D}"/>
              </a:ext>
            </a:extLst>
          </p:cNvPr>
          <p:cNvCxnSpPr/>
          <p:nvPr/>
        </p:nvCxnSpPr>
        <p:spPr>
          <a:xfrm>
            <a:off x="4482029" y="2631498"/>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3C916FF8-C055-5E4E-B174-D3AC0A639659}"/>
              </a:ext>
            </a:extLst>
          </p:cNvPr>
          <p:cNvGrpSpPr/>
          <p:nvPr/>
        </p:nvGrpSpPr>
        <p:grpSpPr>
          <a:xfrm>
            <a:off x="2203709" y="2631498"/>
            <a:ext cx="1339552" cy="678022"/>
            <a:chOff x="2203709" y="2631498"/>
            <a:chExt cx="1339552" cy="678022"/>
          </a:xfrm>
        </p:grpSpPr>
        <p:sp>
          <p:nvSpPr>
            <p:cNvPr id="16" name="Oval 15">
              <a:extLst>
                <a:ext uri="{FF2B5EF4-FFF2-40B4-BE49-F238E27FC236}">
                  <a16:creationId xmlns:a16="http://schemas.microsoft.com/office/drawing/2014/main" id="{005F2DF2-F123-B946-AC2E-86D0AB2BE4D7}"/>
                </a:ext>
              </a:extLst>
            </p:cNvPr>
            <p:cNvSpPr/>
            <p:nvPr/>
          </p:nvSpPr>
          <p:spPr>
            <a:xfrm>
              <a:off x="2203709" y="3040774"/>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952660-3C2A-1149-90AF-E340E049A2D9}"/>
                </a:ext>
              </a:extLst>
            </p:cNvPr>
            <p:cNvSpPr/>
            <p:nvPr/>
          </p:nvSpPr>
          <p:spPr>
            <a:xfrm>
              <a:off x="3274515" y="3040774"/>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a:extLst>
                <a:ext uri="{FF2B5EF4-FFF2-40B4-BE49-F238E27FC236}">
                  <a16:creationId xmlns:a16="http://schemas.microsoft.com/office/drawing/2014/main" id="{A94F5756-7986-9947-BBD8-D8989108B05F}"/>
                </a:ext>
              </a:extLst>
            </p:cNvPr>
            <p:cNvCxnSpPr/>
            <p:nvPr/>
          </p:nvCxnSpPr>
          <p:spPr>
            <a:xfrm>
              <a:off x="3402376" y="2631498"/>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B7EB4445-8DF4-B34C-A2BE-86B1473E53B8}"/>
                </a:ext>
              </a:extLst>
            </p:cNvPr>
            <p:cNvCxnSpPr>
              <a:cxnSpLocks/>
            </p:cNvCxnSpPr>
            <p:nvPr/>
          </p:nvCxnSpPr>
          <p:spPr>
            <a:xfrm flipH="1">
              <a:off x="2527540" y="2631498"/>
              <a:ext cx="667605" cy="45802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98DAB8DA-D0FD-B64D-87E1-10BC96595507}"/>
              </a:ext>
            </a:extLst>
          </p:cNvPr>
          <p:cNvGrpSpPr/>
          <p:nvPr/>
        </p:nvGrpSpPr>
        <p:grpSpPr>
          <a:xfrm>
            <a:off x="5416127" y="2631498"/>
            <a:ext cx="1339552" cy="678022"/>
            <a:chOff x="5416127" y="2631498"/>
            <a:chExt cx="1339552" cy="678022"/>
          </a:xfrm>
        </p:grpSpPr>
        <p:sp>
          <p:nvSpPr>
            <p:cNvPr id="15" name="Oval 14">
              <a:extLst>
                <a:ext uri="{FF2B5EF4-FFF2-40B4-BE49-F238E27FC236}">
                  <a16:creationId xmlns:a16="http://schemas.microsoft.com/office/drawing/2014/main" id="{DF37D112-DE83-C34C-BDC5-1D2E705EE601}"/>
                </a:ext>
              </a:extLst>
            </p:cNvPr>
            <p:cNvSpPr/>
            <p:nvPr/>
          </p:nvSpPr>
          <p:spPr>
            <a:xfrm>
              <a:off x="6486933" y="3040774"/>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BA57C47-C38D-5C47-ABCA-9FF6A01E42E5}"/>
                </a:ext>
              </a:extLst>
            </p:cNvPr>
            <p:cNvSpPr/>
            <p:nvPr/>
          </p:nvSpPr>
          <p:spPr>
            <a:xfrm>
              <a:off x="5416127" y="3040774"/>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DE80E538-F0DD-BE48-BEA4-00F184DF3872}"/>
                </a:ext>
              </a:extLst>
            </p:cNvPr>
            <p:cNvCxnSpPr/>
            <p:nvPr/>
          </p:nvCxnSpPr>
          <p:spPr>
            <a:xfrm>
              <a:off x="6619301" y="2631498"/>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047F07F-9795-1440-B4FC-F14BAA6AC57C}"/>
                </a:ext>
              </a:extLst>
            </p:cNvPr>
            <p:cNvCxnSpPr>
              <a:cxnSpLocks/>
            </p:cNvCxnSpPr>
            <p:nvPr/>
          </p:nvCxnSpPr>
          <p:spPr>
            <a:xfrm flipH="1">
              <a:off x="5745673" y="2631498"/>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7A7DE527-3D48-8F42-9F54-8AA1945CE1E1}"/>
              </a:ext>
            </a:extLst>
          </p:cNvPr>
          <p:cNvGrpSpPr/>
          <p:nvPr/>
        </p:nvGrpSpPr>
        <p:grpSpPr>
          <a:xfrm>
            <a:off x="7557739" y="2631498"/>
            <a:ext cx="3481162" cy="678022"/>
            <a:chOff x="7557739" y="2631498"/>
            <a:chExt cx="3481162" cy="678022"/>
          </a:xfrm>
        </p:grpSpPr>
        <p:sp>
          <p:nvSpPr>
            <p:cNvPr id="20" name="Oval 19">
              <a:extLst>
                <a:ext uri="{FF2B5EF4-FFF2-40B4-BE49-F238E27FC236}">
                  <a16:creationId xmlns:a16="http://schemas.microsoft.com/office/drawing/2014/main" id="{FC1BD045-0B10-464B-9F5D-A685E77E0FD2}"/>
                </a:ext>
              </a:extLst>
            </p:cNvPr>
            <p:cNvSpPr/>
            <p:nvPr/>
          </p:nvSpPr>
          <p:spPr>
            <a:xfrm>
              <a:off x="7557739" y="3040774"/>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562796D-4C69-CE43-96A4-0C9586A698FF}"/>
                </a:ext>
              </a:extLst>
            </p:cNvPr>
            <p:cNvSpPr/>
            <p:nvPr/>
          </p:nvSpPr>
          <p:spPr>
            <a:xfrm>
              <a:off x="8628545" y="3040774"/>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76D745E-EA85-CF48-BF9E-EF1053015FFD}"/>
                </a:ext>
              </a:extLst>
            </p:cNvPr>
            <p:cNvSpPr/>
            <p:nvPr/>
          </p:nvSpPr>
          <p:spPr>
            <a:xfrm>
              <a:off x="9699351" y="3040774"/>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B28A49F-0673-7C4E-952E-A0CA6FF49023}"/>
                </a:ext>
              </a:extLst>
            </p:cNvPr>
            <p:cNvSpPr/>
            <p:nvPr/>
          </p:nvSpPr>
          <p:spPr>
            <a:xfrm>
              <a:off x="10770155" y="3040774"/>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C3079B76-6475-3343-A0A8-95EF6F0936CE}"/>
                </a:ext>
              </a:extLst>
            </p:cNvPr>
            <p:cNvCxnSpPr/>
            <p:nvPr/>
          </p:nvCxnSpPr>
          <p:spPr>
            <a:xfrm>
              <a:off x="7676921" y="2631498"/>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D4441DF8-D210-CF42-AF44-B1CC0B68A921}"/>
                </a:ext>
              </a:extLst>
            </p:cNvPr>
            <p:cNvCxnSpPr/>
            <p:nvPr/>
          </p:nvCxnSpPr>
          <p:spPr>
            <a:xfrm>
              <a:off x="9825210" y="2631498"/>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5926A732-1B1C-B246-8C36-B9D7C1D6F965}"/>
                </a:ext>
              </a:extLst>
            </p:cNvPr>
            <p:cNvCxnSpPr/>
            <p:nvPr/>
          </p:nvCxnSpPr>
          <p:spPr>
            <a:xfrm>
              <a:off x="10904863" y="2631498"/>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64749B9-C052-A247-BDA2-457848F05314}"/>
                </a:ext>
              </a:extLst>
            </p:cNvPr>
            <p:cNvCxnSpPr>
              <a:cxnSpLocks/>
            </p:cNvCxnSpPr>
            <p:nvPr/>
          </p:nvCxnSpPr>
          <p:spPr>
            <a:xfrm>
              <a:off x="7887765" y="2631498"/>
              <a:ext cx="667605" cy="45802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D6A14A99-EF1F-D942-BAD1-04CBD02849A3}"/>
              </a:ext>
            </a:extLst>
          </p:cNvPr>
          <p:cNvGrpSpPr/>
          <p:nvPr/>
        </p:nvGrpSpPr>
        <p:grpSpPr>
          <a:xfrm>
            <a:off x="1132903" y="3348786"/>
            <a:ext cx="9914508" cy="3024892"/>
            <a:chOff x="1132903" y="3348786"/>
            <a:chExt cx="9914508" cy="3024892"/>
          </a:xfrm>
        </p:grpSpPr>
        <p:sp>
          <p:nvSpPr>
            <p:cNvPr id="24" name="Oval 23">
              <a:extLst>
                <a:ext uri="{FF2B5EF4-FFF2-40B4-BE49-F238E27FC236}">
                  <a16:creationId xmlns:a16="http://schemas.microsoft.com/office/drawing/2014/main" id="{BCE5B709-C358-FE48-A508-2BC3B88F846B}"/>
                </a:ext>
              </a:extLst>
            </p:cNvPr>
            <p:cNvSpPr/>
            <p:nvPr/>
          </p:nvSpPr>
          <p:spPr>
            <a:xfrm>
              <a:off x="1132903" y="3806813"/>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D154FA6-8873-D341-A57C-6CC9275D1CB7}"/>
                </a:ext>
              </a:extLst>
            </p:cNvPr>
            <p:cNvSpPr/>
            <p:nvPr/>
          </p:nvSpPr>
          <p:spPr>
            <a:xfrm>
              <a:off x="6486933" y="3806813"/>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67F14D2-876A-434C-B6B1-F7087837E402}"/>
                </a:ext>
              </a:extLst>
            </p:cNvPr>
            <p:cNvSpPr/>
            <p:nvPr/>
          </p:nvSpPr>
          <p:spPr>
            <a:xfrm>
              <a:off x="2203709" y="3806813"/>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AC04FEF-8FFC-9447-BD64-27AFB6ED3F4C}"/>
                </a:ext>
              </a:extLst>
            </p:cNvPr>
            <p:cNvSpPr/>
            <p:nvPr/>
          </p:nvSpPr>
          <p:spPr>
            <a:xfrm>
              <a:off x="3274515" y="3806813"/>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7E26784-4126-B04F-9C7D-DF3F2C4C710C}"/>
                </a:ext>
              </a:extLst>
            </p:cNvPr>
            <p:cNvSpPr/>
            <p:nvPr/>
          </p:nvSpPr>
          <p:spPr>
            <a:xfrm>
              <a:off x="4345321" y="3806813"/>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4AA2834-2DE3-504F-8C5E-B9E08EEFA30A}"/>
                </a:ext>
              </a:extLst>
            </p:cNvPr>
            <p:cNvSpPr/>
            <p:nvPr/>
          </p:nvSpPr>
          <p:spPr>
            <a:xfrm>
              <a:off x="5416127" y="3806813"/>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66ECA08-179B-694D-A9CE-B919540C45DD}"/>
                </a:ext>
              </a:extLst>
            </p:cNvPr>
            <p:cNvSpPr/>
            <p:nvPr/>
          </p:nvSpPr>
          <p:spPr>
            <a:xfrm>
              <a:off x="7557739" y="3806813"/>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216DFA37-9040-8146-8D23-32FE3166C2FF}"/>
                </a:ext>
              </a:extLst>
            </p:cNvPr>
            <p:cNvSpPr/>
            <p:nvPr/>
          </p:nvSpPr>
          <p:spPr>
            <a:xfrm>
              <a:off x="8628545" y="3806813"/>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951AADB-628C-B544-BF3B-C90F64340785}"/>
                </a:ext>
              </a:extLst>
            </p:cNvPr>
            <p:cNvSpPr/>
            <p:nvPr/>
          </p:nvSpPr>
          <p:spPr>
            <a:xfrm>
              <a:off x="9699351" y="3806813"/>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FB31AD6-3F08-6F46-A2C9-087323B9A6A6}"/>
                </a:ext>
              </a:extLst>
            </p:cNvPr>
            <p:cNvSpPr/>
            <p:nvPr/>
          </p:nvSpPr>
          <p:spPr>
            <a:xfrm>
              <a:off x="10770155" y="3806813"/>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819A686-9091-2E43-9A34-FD3A7A2E4201}"/>
                </a:ext>
              </a:extLst>
            </p:cNvPr>
            <p:cNvSpPr/>
            <p:nvPr/>
          </p:nvSpPr>
          <p:spPr>
            <a:xfrm>
              <a:off x="1132903" y="4572852"/>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BB1F964-F097-1A40-BBE4-FB2E0380E649}"/>
                </a:ext>
              </a:extLst>
            </p:cNvPr>
            <p:cNvSpPr/>
            <p:nvPr/>
          </p:nvSpPr>
          <p:spPr>
            <a:xfrm>
              <a:off x="6486933" y="457285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18B492C-3FE1-9E4F-A506-C39F7B9E6284}"/>
                </a:ext>
              </a:extLst>
            </p:cNvPr>
            <p:cNvSpPr/>
            <p:nvPr/>
          </p:nvSpPr>
          <p:spPr>
            <a:xfrm>
              <a:off x="2203709" y="4572852"/>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F35A5F0-9024-3148-ADB8-24408DD134E6}"/>
                </a:ext>
              </a:extLst>
            </p:cNvPr>
            <p:cNvSpPr/>
            <p:nvPr/>
          </p:nvSpPr>
          <p:spPr>
            <a:xfrm>
              <a:off x="3274515" y="457285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CCB2A87-6275-0E47-AAFE-61BE2C9D60F7}"/>
                </a:ext>
              </a:extLst>
            </p:cNvPr>
            <p:cNvSpPr/>
            <p:nvPr/>
          </p:nvSpPr>
          <p:spPr>
            <a:xfrm>
              <a:off x="4345321" y="457285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5A1357E-05A8-1041-BF4F-63054A2078A6}"/>
                </a:ext>
              </a:extLst>
            </p:cNvPr>
            <p:cNvSpPr/>
            <p:nvPr/>
          </p:nvSpPr>
          <p:spPr>
            <a:xfrm>
              <a:off x="5416127" y="457285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AA1DAED-E445-4046-86DE-145B069FC5CD}"/>
                </a:ext>
              </a:extLst>
            </p:cNvPr>
            <p:cNvSpPr/>
            <p:nvPr/>
          </p:nvSpPr>
          <p:spPr>
            <a:xfrm>
              <a:off x="7557739" y="457285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6483FC3-54D9-B541-B94B-8F2F5BB838DC}"/>
                </a:ext>
              </a:extLst>
            </p:cNvPr>
            <p:cNvSpPr/>
            <p:nvPr/>
          </p:nvSpPr>
          <p:spPr>
            <a:xfrm>
              <a:off x="8628545" y="457285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FBCCCBBF-0CB5-644F-AC9E-9C4DDA0544FC}"/>
                </a:ext>
              </a:extLst>
            </p:cNvPr>
            <p:cNvSpPr/>
            <p:nvPr/>
          </p:nvSpPr>
          <p:spPr>
            <a:xfrm>
              <a:off x="9699351" y="4572852"/>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E8B3FDE-C534-A14D-A4D0-1C242583F291}"/>
                </a:ext>
              </a:extLst>
            </p:cNvPr>
            <p:cNvSpPr/>
            <p:nvPr/>
          </p:nvSpPr>
          <p:spPr>
            <a:xfrm>
              <a:off x="10770155" y="4572852"/>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CDE763D-6F3C-6246-8950-58B9EEC075DC}"/>
                </a:ext>
              </a:extLst>
            </p:cNvPr>
            <p:cNvSpPr/>
            <p:nvPr/>
          </p:nvSpPr>
          <p:spPr>
            <a:xfrm>
              <a:off x="1141413" y="5338891"/>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FFB7CA8-3994-074C-9762-1E09EFF32F33}"/>
                </a:ext>
              </a:extLst>
            </p:cNvPr>
            <p:cNvSpPr/>
            <p:nvPr/>
          </p:nvSpPr>
          <p:spPr>
            <a:xfrm>
              <a:off x="6495443" y="5338891"/>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CCA02C41-CED2-004E-96CB-D6A711148486}"/>
                </a:ext>
              </a:extLst>
            </p:cNvPr>
            <p:cNvSpPr/>
            <p:nvPr/>
          </p:nvSpPr>
          <p:spPr>
            <a:xfrm>
              <a:off x="2212219" y="5338891"/>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F5915ED-93A2-DF4B-9E6A-3E80EBA12841}"/>
                </a:ext>
              </a:extLst>
            </p:cNvPr>
            <p:cNvSpPr/>
            <p:nvPr/>
          </p:nvSpPr>
          <p:spPr>
            <a:xfrm>
              <a:off x="3283025" y="5338891"/>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D49653F-FE80-AA42-93F0-E211248C2C8B}"/>
                </a:ext>
              </a:extLst>
            </p:cNvPr>
            <p:cNvSpPr/>
            <p:nvPr/>
          </p:nvSpPr>
          <p:spPr>
            <a:xfrm>
              <a:off x="4353831" y="5338891"/>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776C8196-F2B3-0044-8E3A-ABF433D63F79}"/>
                </a:ext>
              </a:extLst>
            </p:cNvPr>
            <p:cNvSpPr/>
            <p:nvPr/>
          </p:nvSpPr>
          <p:spPr>
            <a:xfrm>
              <a:off x="5424637" y="5338891"/>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31C7F64-6A3E-DD4A-8858-49E5CFE54E78}"/>
                </a:ext>
              </a:extLst>
            </p:cNvPr>
            <p:cNvSpPr/>
            <p:nvPr/>
          </p:nvSpPr>
          <p:spPr>
            <a:xfrm>
              <a:off x="7566249" y="5338891"/>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D4B80B7-49F6-C141-A070-361201C782BE}"/>
                </a:ext>
              </a:extLst>
            </p:cNvPr>
            <p:cNvSpPr/>
            <p:nvPr/>
          </p:nvSpPr>
          <p:spPr>
            <a:xfrm>
              <a:off x="8637055" y="5338891"/>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9B4B655-5636-C544-8A6C-885231BB7185}"/>
                </a:ext>
              </a:extLst>
            </p:cNvPr>
            <p:cNvSpPr/>
            <p:nvPr/>
          </p:nvSpPr>
          <p:spPr>
            <a:xfrm>
              <a:off x="9707861" y="5338891"/>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B4C7FE6F-3FB5-1642-8621-931C3C5C8096}"/>
                </a:ext>
              </a:extLst>
            </p:cNvPr>
            <p:cNvSpPr/>
            <p:nvPr/>
          </p:nvSpPr>
          <p:spPr>
            <a:xfrm>
              <a:off x="10778665" y="5338891"/>
              <a:ext cx="268746" cy="268746"/>
            </a:xfrm>
            <a:prstGeom prst="ellips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2A669CD6-0A72-F447-900D-8B6D0C7CB32C}"/>
                </a:ext>
              </a:extLst>
            </p:cNvPr>
            <p:cNvSpPr/>
            <p:nvPr/>
          </p:nvSpPr>
          <p:spPr>
            <a:xfrm>
              <a:off x="1141413" y="610493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10CC6DB-86E5-F545-BAC8-D868894E79F0}"/>
                </a:ext>
              </a:extLst>
            </p:cNvPr>
            <p:cNvSpPr/>
            <p:nvPr/>
          </p:nvSpPr>
          <p:spPr>
            <a:xfrm>
              <a:off x="6495443" y="610493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495B2E4-4A95-F64C-B875-85CC4E4288F7}"/>
                </a:ext>
              </a:extLst>
            </p:cNvPr>
            <p:cNvSpPr/>
            <p:nvPr/>
          </p:nvSpPr>
          <p:spPr>
            <a:xfrm>
              <a:off x="2212219" y="610493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DEF441EC-E387-614A-AEAF-CC1AD718A173}"/>
                </a:ext>
              </a:extLst>
            </p:cNvPr>
            <p:cNvSpPr/>
            <p:nvPr/>
          </p:nvSpPr>
          <p:spPr>
            <a:xfrm>
              <a:off x="3283025" y="610493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B268CBF0-C52D-E94E-8ADE-3E9B78C1CB2C}"/>
                </a:ext>
              </a:extLst>
            </p:cNvPr>
            <p:cNvSpPr/>
            <p:nvPr/>
          </p:nvSpPr>
          <p:spPr>
            <a:xfrm>
              <a:off x="4353831" y="610493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E043A79-9F6B-CB45-9848-DBE6F7CBFEC5}"/>
                </a:ext>
              </a:extLst>
            </p:cNvPr>
            <p:cNvSpPr/>
            <p:nvPr/>
          </p:nvSpPr>
          <p:spPr>
            <a:xfrm>
              <a:off x="5424637" y="610493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6A6F07D7-2A4E-234E-B1DB-9F8EB9214A61}"/>
                </a:ext>
              </a:extLst>
            </p:cNvPr>
            <p:cNvSpPr/>
            <p:nvPr/>
          </p:nvSpPr>
          <p:spPr>
            <a:xfrm>
              <a:off x="7566249" y="610493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5115B2B4-2ADF-D74A-B6EA-95EA1454B3BF}"/>
                </a:ext>
              </a:extLst>
            </p:cNvPr>
            <p:cNvSpPr/>
            <p:nvPr/>
          </p:nvSpPr>
          <p:spPr>
            <a:xfrm>
              <a:off x="8637055" y="610493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516CC0A-0CA1-4740-BFCF-B31C7E1B23C3}"/>
                </a:ext>
              </a:extLst>
            </p:cNvPr>
            <p:cNvSpPr/>
            <p:nvPr/>
          </p:nvSpPr>
          <p:spPr>
            <a:xfrm>
              <a:off x="9707861" y="610493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11B998E6-459D-3945-A4D1-38669873F710}"/>
                </a:ext>
              </a:extLst>
            </p:cNvPr>
            <p:cNvSpPr/>
            <p:nvPr/>
          </p:nvSpPr>
          <p:spPr>
            <a:xfrm>
              <a:off x="10778665" y="6104932"/>
              <a:ext cx="268746" cy="268746"/>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Arrow Connector 76">
              <a:extLst>
                <a:ext uri="{FF2B5EF4-FFF2-40B4-BE49-F238E27FC236}">
                  <a16:creationId xmlns:a16="http://schemas.microsoft.com/office/drawing/2014/main" id="{EE4D16EF-4F02-B44F-877E-393F491E1622}"/>
                </a:ext>
              </a:extLst>
            </p:cNvPr>
            <p:cNvCxnSpPr/>
            <p:nvPr/>
          </p:nvCxnSpPr>
          <p:spPr>
            <a:xfrm>
              <a:off x="1255923" y="3388290"/>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670A5657-000C-F84D-8582-670E4392F58C}"/>
                </a:ext>
              </a:extLst>
            </p:cNvPr>
            <p:cNvCxnSpPr/>
            <p:nvPr/>
          </p:nvCxnSpPr>
          <p:spPr>
            <a:xfrm>
              <a:off x="3402376" y="3388290"/>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FD4D10A-FB22-8949-8A8D-01558B1C0A04}"/>
                </a:ext>
              </a:extLst>
            </p:cNvPr>
            <p:cNvCxnSpPr/>
            <p:nvPr/>
          </p:nvCxnSpPr>
          <p:spPr>
            <a:xfrm>
              <a:off x="6619301" y="3388290"/>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0875C06C-BC2E-5C40-9988-F9ECC65A1CC8}"/>
                </a:ext>
              </a:extLst>
            </p:cNvPr>
            <p:cNvCxnSpPr/>
            <p:nvPr/>
          </p:nvCxnSpPr>
          <p:spPr>
            <a:xfrm>
              <a:off x="9825210" y="3388290"/>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A85C4E1E-3C5F-B045-A00D-566EF01FE796}"/>
                </a:ext>
              </a:extLst>
            </p:cNvPr>
            <p:cNvCxnSpPr/>
            <p:nvPr/>
          </p:nvCxnSpPr>
          <p:spPr>
            <a:xfrm>
              <a:off x="10904863" y="3388290"/>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611DBDF0-7F17-B14E-9E2E-E0EF5D498B0E}"/>
                </a:ext>
              </a:extLst>
            </p:cNvPr>
            <p:cNvCxnSpPr>
              <a:cxnSpLocks/>
            </p:cNvCxnSpPr>
            <p:nvPr/>
          </p:nvCxnSpPr>
          <p:spPr>
            <a:xfrm flipH="1">
              <a:off x="2527540" y="3388290"/>
              <a:ext cx="667605" cy="45802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B35346F4-D91A-B145-A11B-269071F26CF2}"/>
                </a:ext>
              </a:extLst>
            </p:cNvPr>
            <p:cNvCxnSpPr>
              <a:cxnSpLocks/>
            </p:cNvCxnSpPr>
            <p:nvPr/>
          </p:nvCxnSpPr>
          <p:spPr>
            <a:xfrm>
              <a:off x="6812371" y="3374590"/>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CC4027EE-788C-1343-BEF0-4F4576F9D9BD}"/>
                </a:ext>
              </a:extLst>
            </p:cNvPr>
            <p:cNvCxnSpPr>
              <a:cxnSpLocks/>
            </p:cNvCxnSpPr>
            <p:nvPr/>
          </p:nvCxnSpPr>
          <p:spPr>
            <a:xfrm flipH="1">
              <a:off x="8945385" y="3388290"/>
              <a:ext cx="667605" cy="45802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0975D14-C60F-D047-A21B-CB3FE570F6F8}"/>
                </a:ext>
              </a:extLst>
            </p:cNvPr>
            <p:cNvCxnSpPr>
              <a:cxnSpLocks/>
            </p:cNvCxnSpPr>
            <p:nvPr/>
          </p:nvCxnSpPr>
          <p:spPr>
            <a:xfrm flipH="1">
              <a:off x="4674867" y="3348786"/>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C20F5B3D-5792-9548-9833-3405A8D3CFFF}"/>
                </a:ext>
              </a:extLst>
            </p:cNvPr>
            <p:cNvCxnSpPr/>
            <p:nvPr/>
          </p:nvCxnSpPr>
          <p:spPr>
            <a:xfrm>
              <a:off x="5550500" y="3392566"/>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A352C72B-7D11-9846-97CC-42A57A5D23BA}"/>
                </a:ext>
              </a:extLst>
            </p:cNvPr>
            <p:cNvCxnSpPr/>
            <p:nvPr/>
          </p:nvCxnSpPr>
          <p:spPr>
            <a:xfrm>
              <a:off x="1269953" y="4158782"/>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58390773-8FA3-F747-BD45-CADA4A5BA6EB}"/>
                </a:ext>
              </a:extLst>
            </p:cNvPr>
            <p:cNvCxnSpPr/>
            <p:nvPr/>
          </p:nvCxnSpPr>
          <p:spPr>
            <a:xfrm>
              <a:off x="6633331" y="4158782"/>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30584B02-9503-A741-ABD2-6410F681A437}"/>
                </a:ext>
              </a:extLst>
            </p:cNvPr>
            <p:cNvCxnSpPr/>
            <p:nvPr/>
          </p:nvCxnSpPr>
          <p:spPr>
            <a:xfrm>
              <a:off x="9839240" y="4158782"/>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8BD13290-0224-0842-9BDA-866D602C32FF}"/>
                </a:ext>
              </a:extLst>
            </p:cNvPr>
            <p:cNvCxnSpPr/>
            <p:nvPr/>
          </p:nvCxnSpPr>
          <p:spPr>
            <a:xfrm>
              <a:off x="10918893" y="4918946"/>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465403DD-9BD2-9F47-A6EB-6B6A12F6D5EE}"/>
                </a:ext>
              </a:extLst>
            </p:cNvPr>
            <p:cNvCxnSpPr>
              <a:cxnSpLocks/>
            </p:cNvCxnSpPr>
            <p:nvPr/>
          </p:nvCxnSpPr>
          <p:spPr>
            <a:xfrm>
              <a:off x="10035323" y="4158782"/>
              <a:ext cx="667605" cy="45802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2A37B610-BE0B-FA48-B7C8-F1F5B96D9004}"/>
                </a:ext>
              </a:extLst>
            </p:cNvPr>
            <p:cNvCxnSpPr/>
            <p:nvPr/>
          </p:nvCxnSpPr>
          <p:spPr>
            <a:xfrm>
              <a:off x="5564530" y="4163058"/>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EEF05129-5439-E44E-B8A4-83C978E46D13}"/>
                </a:ext>
              </a:extLst>
            </p:cNvPr>
            <p:cNvCxnSpPr>
              <a:cxnSpLocks/>
            </p:cNvCxnSpPr>
            <p:nvPr/>
          </p:nvCxnSpPr>
          <p:spPr>
            <a:xfrm>
              <a:off x="1476311" y="4114825"/>
              <a:ext cx="667605" cy="45802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B0E5398-623A-C748-8608-24500FB44403}"/>
                </a:ext>
              </a:extLst>
            </p:cNvPr>
            <p:cNvCxnSpPr/>
            <p:nvPr/>
          </p:nvCxnSpPr>
          <p:spPr>
            <a:xfrm>
              <a:off x="1268453" y="4944567"/>
              <a:ext cx="0" cy="330506"/>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B18D6AFA-0B23-D243-8283-A3B2DDC576E2}"/>
                </a:ext>
              </a:extLst>
            </p:cNvPr>
            <p:cNvCxnSpPr>
              <a:cxnSpLocks/>
            </p:cNvCxnSpPr>
            <p:nvPr/>
          </p:nvCxnSpPr>
          <p:spPr>
            <a:xfrm flipH="1">
              <a:off x="3575757" y="4115002"/>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85A5AC6A-A44A-B04C-A3D4-61901644950C}"/>
                </a:ext>
              </a:extLst>
            </p:cNvPr>
            <p:cNvCxnSpPr/>
            <p:nvPr/>
          </p:nvCxnSpPr>
          <p:spPr>
            <a:xfrm>
              <a:off x="4451390" y="4158782"/>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C95E4021-8165-1942-B96F-F50EAE6FB1D9}"/>
                </a:ext>
              </a:extLst>
            </p:cNvPr>
            <p:cNvCxnSpPr>
              <a:cxnSpLocks/>
            </p:cNvCxnSpPr>
            <p:nvPr/>
          </p:nvCxnSpPr>
          <p:spPr>
            <a:xfrm flipH="1">
              <a:off x="2531557" y="4888628"/>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9C51708-CB71-CD46-8926-21070C8BB58E}"/>
                </a:ext>
              </a:extLst>
            </p:cNvPr>
            <p:cNvCxnSpPr/>
            <p:nvPr/>
          </p:nvCxnSpPr>
          <p:spPr>
            <a:xfrm>
              <a:off x="3407190" y="4932408"/>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37048FBA-DFAA-554D-92E3-E66E8D73F9FA}"/>
                </a:ext>
              </a:extLst>
            </p:cNvPr>
            <p:cNvCxnSpPr>
              <a:cxnSpLocks/>
            </p:cNvCxnSpPr>
            <p:nvPr/>
          </p:nvCxnSpPr>
          <p:spPr>
            <a:xfrm flipH="1">
              <a:off x="1445717" y="5643947"/>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5AD1D622-55DD-4241-9C1C-422651804BBF}"/>
                </a:ext>
              </a:extLst>
            </p:cNvPr>
            <p:cNvCxnSpPr/>
            <p:nvPr/>
          </p:nvCxnSpPr>
          <p:spPr>
            <a:xfrm>
              <a:off x="2321350" y="5687727"/>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085465B5-B11D-CD4A-BA38-D31FD8FEA9A8}"/>
                </a:ext>
              </a:extLst>
            </p:cNvPr>
            <p:cNvCxnSpPr/>
            <p:nvPr/>
          </p:nvCxnSpPr>
          <p:spPr>
            <a:xfrm>
              <a:off x="7679987" y="4172482"/>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FC01DE36-BA3E-1342-995F-2FE386D84E63}"/>
                </a:ext>
              </a:extLst>
            </p:cNvPr>
            <p:cNvCxnSpPr>
              <a:cxnSpLocks/>
            </p:cNvCxnSpPr>
            <p:nvPr/>
          </p:nvCxnSpPr>
          <p:spPr>
            <a:xfrm>
              <a:off x="7873057" y="4158782"/>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4A69D344-3F75-924B-8303-61DFEE5779B9}"/>
                </a:ext>
              </a:extLst>
            </p:cNvPr>
            <p:cNvCxnSpPr/>
            <p:nvPr/>
          </p:nvCxnSpPr>
          <p:spPr>
            <a:xfrm>
              <a:off x="8776493" y="4946108"/>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3C866C05-27E1-164B-AC74-04AC22B23013}"/>
                </a:ext>
              </a:extLst>
            </p:cNvPr>
            <p:cNvCxnSpPr>
              <a:cxnSpLocks/>
            </p:cNvCxnSpPr>
            <p:nvPr/>
          </p:nvCxnSpPr>
          <p:spPr>
            <a:xfrm>
              <a:off x="8969563" y="4932408"/>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960CEA1F-6AFB-534B-885B-89F6C800D88B}"/>
                </a:ext>
              </a:extLst>
            </p:cNvPr>
            <p:cNvCxnSpPr/>
            <p:nvPr/>
          </p:nvCxnSpPr>
          <p:spPr>
            <a:xfrm>
              <a:off x="9850763" y="5701427"/>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2FA34FD1-9165-414E-A804-CC43394A0FED}"/>
                </a:ext>
              </a:extLst>
            </p:cNvPr>
            <p:cNvCxnSpPr>
              <a:cxnSpLocks/>
            </p:cNvCxnSpPr>
            <p:nvPr/>
          </p:nvCxnSpPr>
          <p:spPr>
            <a:xfrm>
              <a:off x="10043833" y="5687727"/>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DE0D0186-DE3B-DE49-A45F-53D9BE0A51F3}"/>
                </a:ext>
              </a:extLst>
            </p:cNvPr>
            <p:cNvCxnSpPr/>
            <p:nvPr/>
          </p:nvCxnSpPr>
          <p:spPr>
            <a:xfrm>
              <a:off x="4470075" y="4946108"/>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2DEF9111-C3A6-2940-AE44-912180810065}"/>
                </a:ext>
              </a:extLst>
            </p:cNvPr>
            <p:cNvCxnSpPr>
              <a:cxnSpLocks/>
            </p:cNvCxnSpPr>
            <p:nvPr/>
          </p:nvCxnSpPr>
          <p:spPr>
            <a:xfrm>
              <a:off x="4663145" y="4932408"/>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13F698F-B60B-F643-997F-301DD5FC69D1}"/>
                </a:ext>
              </a:extLst>
            </p:cNvPr>
            <p:cNvCxnSpPr/>
            <p:nvPr/>
          </p:nvCxnSpPr>
          <p:spPr>
            <a:xfrm>
              <a:off x="5539872" y="5701427"/>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F5C90DC1-BB42-624B-A93A-272D33ADB3FB}"/>
                </a:ext>
              </a:extLst>
            </p:cNvPr>
            <p:cNvCxnSpPr>
              <a:cxnSpLocks/>
            </p:cNvCxnSpPr>
            <p:nvPr/>
          </p:nvCxnSpPr>
          <p:spPr>
            <a:xfrm>
              <a:off x="5732942" y="5687727"/>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0C9538B8-C497-8E47-9731-9E75F497D7F7}"/>
                </a:ext>
              </a:extLst>
            </p:cNvPr>
            <p:cNvCxnSpPr/>
            <p:nvPr/>
          </p:nvCxnSpPr>
          <p:spPr>
            <a:xfrm>
              <a:off x="6633049" y="4946108"/>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51462032-6CDA-F941-A355-1B0ABD6F3F8B}"/>
                </a:ext>
              </a:extLst>
            </p:cNvPr>
            <p:cNvCxnSpPr>
              <a:cxnSpLocks/>
            </p:cNvCxnSpPr>
            <p:nvPr/>
          </p:nvCxnSpPr>
          <p:spPr>
            <a:xfrm>
              <a:off x="6826119" y="4932408"/>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5913EABC-2203-E14A-9299-2C78B8A814A3}"/>
                </a:ext>
              </a:extLst>
            </p:cNvPr>
            <p:cNvCxnSpPr>
              <a:cxnSpLocks/>
            </p:cNvCxnSpPr>
            <p:nvPr/>
          </p:nvCxnSpPr>
          <p:spPr>
            <a:xfrm flipH="1">
              <a:off x="7877282" y="5643947"/>
              <a:ext cx="667605" cy="45802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D914BD24-E2FF-4549-873A-E5AFF3A5F789}"/>
                </a:ext>
              </a:extLst>
            </p:cNvPr>
            <p:cNvCxnSpPr/>
            <p:nvPr/>
          </p:nvCxnSpPr>
          <p:spPr>
            <a:xfrm>
              <a:off x="8752915" y="5687727"/>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06BA4D7C-6FB5-1F45-BA61-B42EAF1147D0}"/>
                </a:ext>
              </a:extLst>
            </p:cNvPr>
            <p:cNvCxnSpPr/>
            <p:nvPr/>
          </p:nvCxnSpPr>
          <p:spPr>
            <a:xfrm>
              <a:off x="3407190" y="5687727"/>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8583C8DD-4638-9448-883E-179133FA9AAF}"/>
                </a:ext>
              </a:extLst>
            </p:cNvPr>
            <p:cNvCxnSpPr/>
            <p:nvPr/>
          </p:nvCxnSpPr>
          <p:spPr>
            <a:xfrm>
              <a:off x="4470075" y="5701427"/>
              <a:ext cx="0" cy="3305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25" name="TextBox 124">
            <a:extLst>
              <a:ext uri="{FF2B5EF4-FFF2-40B4-BE49-F238E27FC236}">
                <a16:creationId xmlns:a16="http://schemas.microsoft.com/office/drawing/2014/main" id="{D8A0EFFA-7000-1843-B393-76E82470DC56}"/>
              </a:ext>
            </a:extLst>
          </p:cNvPr>
          <p:cNvSpPr txBox="1"/>
          <p:nvPr/>
        </p:nvSpPr>
        <p:spPr>
          <a:xfrm>
            <a:off x="2129809" y="2529398"/>
            <a:ext cx="394660" cy="461665"/>
          </a:xfrm>
          <a:prstGeom prst="rect">
            <a:avLst/>
          </a:prstGeom>
          <a:noFill/>
        </p:spPr>
        <p:txBody>
          <a:bodyPr wrap="none" rtlCol="0">
            <a:spAutoFit/>
          </a:bodyPr>
          <a:lstStyle/>
          <a:p>
            <a:r>
              <a:rPr lang="en-US" sz="2400" b="1" dirty="0">
                <a:solidFill>
                  <a:srgbClr val="FFFF00"/>
                </a:solidFill>
              </a:rPr>
              <a:t>X</a:t>
            </a:r>
          </a:p>
        </p:txBody>
      </p:sp>
      <p:sp>
        <p:nvSpPr>
          <p:cNvPr id="126" name="TextBox 125">
            <a:extLst>
              <a:ext uri="{FF2B5EF4-FFF2-40B4-BE49-F238E27FC236}">
                <a16:creationId xmlns:a16="http://schemas.microsoft.com/office/drawing/2014/main" id="{9623E00E-EC74-0741-8DEA-F4EF1E7C0EA1}"/>
              </a:ext>
            </a:extLst>
          </p:cNvPr>
          <p:cNvSpPr txBox="1"/>
          <p:nvPr/>
        </p:nvSpPr>
        <p:spPr>
          <a:xfrm>
            <a:off x="5366134" y="2529398"/>
            <a:ext cx="394660" cy="461665"/>
          </a:xfrm>
          <a:prstGeom prst="rect">
            <a:avLst/>
          </a:prstGeom>
          <a:noFill/>
        </p:spPr>
        <p:txBody>
          <a:bodyPr wrap="none" rtlCol="0">
            <a:spAutoFit/>
          </a:bodyPr>
          <a:lstStyle/>
          <a:p>
            <a:r>
              <a:rPr lang="en-US" sz="2400" b="1" dirty="0">
                <a:solidFill>
                  <a:srgbClr val="FFFF00"/>
                </a:solidFill>
              </a:rPr>
              <a:t>X</a:t>
            </a:r>
          </a:p>
        </p:txBody>
      </p:sp>
      <p:sp>
        <p:nvSpPr>
          <p:cNvPr id="127" name="TextBox 126">
            <a:extLst>
              <a:ext uri="{FF2B5EF4-FFF2-40B4-BE49-F238E27FC236}">
                <a16:creationId xmlns:a16="http://schemas.microsoft.com/office/drawing/2014/main" id="{9946EB6F-F7FE-FE42-A0F0-CFB38A0B85E1}"/>
              </a:ext>
            </a:extLst>
          </p:cNvPr>
          <p:cNvSpPr txBox="1"/>
          <p:nvPr/>
        </p:nvSpPr>
        <p:spPr>
          <a:xfrm>
            <a:off x="8585956" y="2529398"/>
            <a:ext cx="394660" cy="461665"/>
          </a:xfrm>
          <a:prstGeom prst="rect">
            <a:avLst/>
          </a:prstGeom>
          <a:noFill/>
        </p:spPr>
        <p:txBody>
          <a:bodyPr wrap="none" rtlCol="0">
            <a:spAutoFit/>
          </a:bodyPr>
          <a:lstStyle/>
          <a:p>
            <a:r>
              <a:rPr lang="en-US" sz="2400" b="1" dirty="0">
                <a:solidFill>
                  <a:srgbClr val="FFFF00"/>
                </a:solidFill>
              </a:rPr>
              <a:t>X</a:t>
            </a:r>
          </a:p>
        </p:txBody>
      </p:sp>
    </p:spTree>
    <p:extLst>
      <p:ext uri="{BB962C8B-B14F-4D97-AF65-F5344CB8AC3E}">
        <p14:creationId xmlns:p14="http://schemas.microsoft.com/office/powerpoint/2010/main" val="374939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left)">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up)">
                                      <p:cBhvr>
                                        <p:cTn id="12" dur="500"/>
                                        <p:tgtEl>
                                          <p:spTgt spid="65"/>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8"/>
                                        </p:tgtEl>
                                        <p:attrNameLst>
                                          <p:attrName>style.visibility</p:attrName>
                                        </p:attrNameLst>
                                      </p:cBhvr>
                                      <p:to>
                                        <p:strVal val="visible"/>
                                      </p:to>
                                    </p:set>
                                    <p:animEffect transition="in" filter="wipe(up)">
                                      <p:cBhvr>
                                        <p:cTn id="24" dur="500"/>
                                        <p:tgtEl>
                                          <p:spTgt spid="1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wipe(up)">
                                      <p:cBhvr>
                                        <p:cTn id="29" dur="500"/>
                                        <p:tgtEl>
                                          <p:spTgt spid="67"/>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9"/>
                                        </p:tgtEl>
                                        <p:attrNameLst>
                                          <p:attrName>style.visibility</p:attrName>
                                        </p:attrNameLst>
                                      </p:cBhvr>
                                      <p:to>
                                        <p:strVal val="visible"/>
                                      </p:to>
                                    </p:set>
                                    <p:animEffect transition="in" filter="wipe(up)">
                                      <p:cBhvr>
                                        <p:cTn id="42" dur="500"/>
                                        <p:tgtEl>
                                          <p:spTgt spid="1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0"/>
                                        </p:tgtEl>
                                        <p:attrNameLst>
                                          <p:attrName>style.visibility</p:attrName>
                                        </p:attrNameLst>
                                      </p:cBhvr>
                                      <p:to>
                                        <p:strVal val="visible"/>
                                      </p:to>
                                    </p:set>
                                    <p:animEffect transition="in" filter="wipe(up)">
                                      <p:cBhvr>
                                        <p:cTn id="47" dur="500"/>
                                        <p:tgtEl>
                                          <p:spTgt spid="130"/>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2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27"/>
                                        </p:tgtEl>
                                      </p:cBhvr>
                                    </p:animEffect>
                                    <p:set>
                                      <p:cBhvr>
                                        <p:cTn id="54" dur="1" fill="hold">
                                          <p:stCondLst>
                                            <p:cond delay="499"/>
                                          </p:stCondLst>
                                        </p:cTn>
                                        <p:tgtEl>
                                          <p:spTgt spid="12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26"/>
                                        </p:tgtEl>
                                      </p:cBhvr>
                                    </p:animEffect>
                                    <p:set>
                                      <p:cBhvr>
                                        <p:cTn id="57" dur="1" fill="hold">
                                          <p:stCondLst>
                                            <p:cond delay="499"/>
                                          </p:stCondLst>
                                        </p:cTn>
                                        <p:tgtEl>
                                          <p:spTgt spid="12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25"/>
                                        </p:tgtEl>
                                      </p:cBhvr>
                                    </p:animEffect>
                                    <p:set>
                                      <p:cBhvr>
                                        <p:cTn id="60" dur="1" fill="hold">
                                          <p:stCondLst>
                                            <p:cond delay="499"/>
                                          </p:stCondLst>
                                        </p:cTn>
                                        <p:tgtEl>
                                          <p:spTgt spid="12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31"/>
                                        </p:tgtEl>
                                        <p:attrNameLst>
                                          <p:attrName>style.visibility</p:attrName>
                                        </p:attrNameLst>
                                      </p:cBhvr>
                                      <p:to>
                                        <p:strVal val="visible"/>
                                      </p:to>
                                    </p:set>
                                    <p:animEffect transition="in" filter="wipe(down)">
                                      <p:cBhvr>
                                        <p:cTn id="65"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25" grpId="0"/>
      <p:bldP spid="125" grpId="1"/>
      <p:bldP spid="126" grpId="0"/>
      <p:bldP spid="126" grpId="1"/>
      <p:bldP spid="127" grpId="0"/>
      <p:bldP spid="12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132D-65B5-3446-A7B3-817A75A293CC}"/>
              </a:ext>
            </a:extLst>
          </p:cNvPr>
          <p:cNvSpPr>
            <a:spLocks noGrp="1"/>
          </p:cNvSpPr>
          <p:nvPr>
            <p:ph type="title"/>
          </p:nvPr>
        </p:nvSpPr>
        <p:spPr>
          <a:xfrm>
            <a:off x="1141413" y="0"/>
            <a:ext cx="9905998" cy="1905000"/>
          </a:xfrm>
        </p:spPr>
        <p:txBody>
          <a:bodyPr>
            <a:normAutofit/>
          </a:bodyPr>
          <a:lstStyle/>
          <a:p>
            <a:r>
              <a:rPr lang="en-US" sz="4800" b="1" dirty="0"/>
              <a:t>Observations</a:t>
            </a:r>
          </a:p>
        </p:txBody>
      </p:sp>
      <p:sp>
        <p:nvSpPr>
          <p:cNvPr id="3" name="Content Placeholder 2">
            <a:extLst>
              <a:ext uri="{FF2B5EF4-FFF2-40B4-BE49-F238E27FC236}">
                <a16:creationId xmlns:a16="http://schemas.microsoft.com/office/drawing/2014/main" id="{9AC29CB5-6A28-154B-AFE8-2D467C2EC1CF}"/>
              </a:ext>
            </a:extLst>
          </p:cNvPr>
          <p:cNvSpPr>
            <a:spLocks noGrp="1"/>
          </p:cNvSpPr>
          <p:nvPr>
            <p:ph idx="1"/>
          </p:nvPr>
        </p:nvSpPr>
        <p:spPr>
          <a:xfrm>
            <a:off x="1141413" y="1433385"/>
            <a:ext cx="9905998" cy="5341986"/>
          </a:xfrm>
        </p:spPr>
        <p:txBody>
          <a:bodyPr>
            <a:normAutofit lnSpcReduction="10000"/>
          </a:bodyPr>
          <a:lstStyle/>
          <a:p>
            <a:r>
              <a:rPr lang="en-US" sz="2800" dirty="0"/>
              <a:t>Commonly the logic used to infer long time periods requires multiple assumptions and logical steps</a:t>
            </a:r>
          </a:p>
          <a:p>
            <a:r>
              <a:rPr lang="en-US" sz="2800" dirty="0"/>
              <a:t>Direct observation </a:t>
            </a:r>
            <a:r>
              <a:rPr lang="en-US" sz="2800"/>
              <a:t>of 6 </a:t>
            </a:r>
            <a:r>
              <a:rPr lang="en-US" sz="2800" dirty="0"/>
              <a:t>biological phenomena indicate that life is not ancient (millions or billions of years old):</a:t>
            </a:r>
          </a:p>
          <a:p>
            <a:pPr marL="342900" indent="-342900">
              <a:buFont typeface="+mj-lt"/>
              <a:buAutoNum type="arabicPeriod"/>
            </a:pPr>
            <a:r>
              <a:rPr lang="en-US" sz="2800" dirty="0"/>
              <a:t>Observed </a:t>
            </a:r>
            <a:r>
              <a:rPr lang="en-US" sz="2800" baseline="30000" dirty="0"/>
              <a:t>14</a:t>
            </a:r>
            <a:r>
              <a:rPr lang="en-US" sz="2800" dirty="0"/>
              <a:t>C in the remains of organisms</a:t>
            </a:r>
          </a:p>
          <a:p>
            <a:pPr marL="342900" indent="-342900">
              <a:buFont typeface="+mj-lt"/>
              <a:buAutoNum type="arabicPeriod"/>
            </a:pPr>
            <a:r>
              <a:rPr lang="en-US" sz="2800" dirty="0"/>
              <a:t>Observed fossil-associated biological molecules</a:t>
            </a:r>
          </a:p>
          <a:p>
            <a:pPr marL="342900" indent="-342900">
              <a:buFont typeface="+mj-lt"/>
              <a:buAutoNum type="arabicPeriod"/>
            </a:pPr>
            <a:r>
              <a:rPr lang="en-US" sz="2800" dirty="0"/>
              <a:t>Observed mutation rates</a:t>
            </a:r>
          </a:p>
          <a:p>
            <a:pPr marL="342900" indent="-342900">
              <a:buFont typeface="+mj-lt"/>
              <a:buAutoNum type="arabicPeriod"/>
            </a:pPr>
            <a:r>
              <a:rPr lang="en-US" sz="2800" dirty="0"/>
              <a:t>Observed hybridization between many organisms</a:t>
            </a:r>
          </a:p>
          <a:p>
            <a:pPr marL="342900" indent="-342900">
              <a:buFont typeface="+mj-lt"/>
              <a:buAutoNum type="arabicPeriod"/>
            </a:pPr>
            <a:r>
              <a:rPr lang="en-US" sz="2800" dirty="0"/>
              <a:t>Interchangeability of parts</a:t>
            </a:r>
          </a:p>
          <a:p>
            <a:pPr marL="342900" indent="-342900">
              <a:buFont typeface="+mj-lt"/>
              <a:buAutoNum type="arabicPeriod"/>
            </a:pPr>
            <a:r>
              <a:rPr lang="en-US" sz="2800" dirty="0" err="1"/>
              <a:t>mtDNA</a:t>
            </a:r>
            <a:endParaRPr lang="en-US" sz="2800" dirty="0"/>
          </a:p>
          <a:p>
            <a:pPr marL="800100" lvl="1" indent="-342900">
              <a:buFont typeface="+mj-lt"/>
              <a:buAutoNum type="arabicPeriod"/>
            </a:pPr>
            <a:endParaRPr lang="en-US" sz="2400" dirty="0"/>
          </a:p>
        </p:txBody>
      </p:sp>
    </p:spTree>
    <p:extLst>
      <p:ext uri="{BB962C8B-B14F-4D97-AF65-F5344CB8AC3E}">
        <p14:creationId xmlns:p14="http://schemas.microsoft.com/office/powerpoint/2010/main" val="406146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BB7910-421C-6C4D-B6F8-F1875D3EF160}"/>
              </a:ext>
            </a:extLst>
          </p:cNvPr>
          <p:cNvPicPr>
            <a:picLocks noChangeAspect="1"/>
          </p:cNvPicPr>
          <p:nvPr/>
        </p:nvPicPr>
        <p:blipFill>
          <a:blip r:embed="rId2"/>
          <a:stretch>
            <a:fillRect/>
          </a:stretch>
        </p:blipFill>
        <p:spPr>
          <a:xfrm>
            <a:off x="952500" y="0"/>
            <a:ext cx="10287000" cy="6858000"/>
          </a:xfrm>
          <a:prstGeom prst="rect">
            <a:avLst/>
          </a:prstGeom>
        </p:spPr>
      </p:pic>
      <p:sp>
        <p:nvSpPr>
          <p:cNvPr id="6" name="Rectangle 5">
            <a:extLst>
              <a:ext uri="{FF2B5EF4-FFF2-40B4-BE49-F238E27FC236}">
                <a16:creationId xmlns:a16="http://schemas.microsoft.com/office/drawing/2014/main" id="{4EBB9366-8CE0-584F-B611-FF3B883AA54A}"/>
              </a:ext>
            </a:extLst>
          </p:cNvPr>
          <p:cNvSpPr/>
          <p:nvPr/>
        </p:nvSpPr>
        <p:spPr>
          <a:xfrm>
            <a:off x="1856509" y="35922"/>
            <a:ext cx="8478982" cy="124219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AAA6520-25B6-2649-A6B0-250C68E02BA7}"/>
              </a:ext>
            </a:extLst>
          </p:cNvPr>
          <p:cNvGrpSpPr/>
          <p:nvPr/>
        </p:nvGrpSpPr>
        <p:grpSpPr>
          <a:xfrm>
            <a:off x="0" y="60417"/>
            <a:ext cx="12192000" cy="3243463"/>
            <a:chOff x="0" y="60417"/>
            <a:chExt cx="12192000" cy="3243463"/>
          </a:xfrm>
        </p:grpSpPr>
        <p:cxnSp>
          <p:nvCxnSpPr>
            <p:cNvPr id="8" name="Straight Connector 7">
              <a:extLst>
                <a:ext uri="{FF2B5EF4-FFF2-40B4-BE49-F238E27FC236}">
                  <a16:creationId xmlns:a16="http://schemas.microsoft.com/office/drawing/2014/main" id="{05073947-1820-B640-A4CF-F9236D4D786B}"/>
                </a:ext>
              </a:extLst>
            </p:cNvPr>
            <p:cNvCxnSpPr>
              <a:cxnSpLocks/>
            </p:cNvCxnSpPr>
            <p:nvPr/>
          </p:nvCxnSpPr>
          <p:spPr>
            <a:xfrm>
              <a:off x="10335491" y="1278118"/>
              <a:ext cx="1856509" cy="202576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F7E74F2-B51B-8247-A461-3BF1355EEE28}"/>
                </a:ext>
              </a:extLst>
            </p:cNvPr>
            <p:cNvCxnSpPr>
              <a:cxnSpLocks/>
            </p:cNvCxnSpPr>
            <p:nvPr/>
          </p:nvCxnSpPr>
          <p:spPr>
            <a:xfrm>
              <a:off x="10335491" y="60417"/>
              <a:ext cx="1808018" cy="160948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A21326-D18B-A74C-83F4-6100F29DCF66}"/>
                </a:ext>
              </a:extLst>
            </p:cNvPr>
            <p:cNvCxnSpPr>
              <a:cxnSpLocks/>
            </p:cNvCxnSpPr>
            <p:nvPr/>
          </p:nvCxnSpPr>
          <p:spPr>
            <a:xfrm flipH="1">
              <a:off x="0" y="1278118"/>
              <a:ext cx="1856509" cy="2025762"/>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E684B1-2CC3-954A-A61A-9DBE69616E82}"/>
                </a:ext>
              </a:extLst>
            </p:cNvPr>
            <p:cNvCxnSpPr>
              <a:cxnSpLocks/>
            </p:cNvCxnSpPr>
            <p:nvPr/>
          </p:nvCxnSpPr>
          <p:spPr>
            <a:xfrm flipH="1">
              <a:off x="0" y="60417"/>
              <a:ext cx="1808018" cy="160948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A6A7004-7BFC-B74B-A456-3D4103EC7A07}"/>
                </a:ext>
              </a:extLst>
            </p:cNvPr>
            <p:cNvPicPr>
              <a:picLocks noChangeAspect="1"/>
            </p:cNvPicPr>
            <p:nvPr/>
          </p:nvPicPr>
          <p:blipFill>
            <a:blip r:embed="rId3"/>
            <a:stretch>
              <a:fillRect/>
            </a:stretch>
          </p:blipFill>
          <p:spPr>
            <a:xfrm>
              <a:off x="0" y="1669901"/>
              <a:ext cx="12192000" cy="1633979"/>
            </a:xfrm>
            <a:prstGeom prst="rect">
              <a:avLst/>
            </a:prstGeom>
            <a:effectLst>
              <a:outerShdw blurRad="50800" dist="165100" dir="2700000" algn="tl" rotWithShape="0">
                <a:prstClr val="black">
                  <a:alpha val="40000"/>
                </a:prstClr>
              </a:outerShdw>
            </a:effectLst>
          </p:spPr>
        </p:pic>
      </p:grpSp>
    </p:spTree>
    <p:extLst>
      <p:ext uri="{BB962C8B-B14F-4D97-AF65-F5344CB8AC3E}">
        <p14:creationId xmlns:p14="http://schemas.microsoft.com/office/powerpoint/2010/main" val="96724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03C36-B89E-B84C-8732-F6978C0CEBBB}"/>
              </a:ext>
            </a:extLst>
          </p:cNvPr>
          <p:cNvSpPr/>
          <p:nvPr/>
        </p:nvSpPr>
        <p:spPr>
          <a:xfrm>
            <a:off x="1145754" y="727114"/>
            <a:ext cx="9979446" cy="5576911"/>
          </a:xfrm>
          <a:prstGeom prst="rect">
            <a:avLst/>
          </a:prstGeom>
        </p:spPr>
        <p:txBody>
          <a:bodyPr wrap="square">
            <a:spAutoFit/>
          </a:bodyPr>
          <a:lstStyle/>
          <a:p>
            <a:pPr>
              <a:lnSpc>
                <a:spcPct val="90000"/>
              </a:lnSpc>
            </a:pPr>
            <a:r>
              <a:rPr lang="en-US" altLang="en-US" sz="3600" dirty="0">
                <a:ea typeface="ＭＳ Ｐゴシック" panose="020B0600070205080204" pitchFamily="34" charset="-128"/>
              </a:rPr>
              <a:t>… For example, researchers have calculated that 'mitochondrial Eve'--the woman whose </a:t>
            </a:r>
            <a:r>
              <a:rPr lang="en-US" altLang="en-US" sz="3600" dirty="0" err="1">
                <a:ea typeface="ＭＳ Ｐゴシック" panose="020B0600070205080204" pitchFamily="34" charset="-128"/>
              </a:rPr>
              <a:t>mtDNA</a:t>
            </a:r>
            <a:r>
              <a:rPr lang="en-US" altLang="en-US" sz="3600" dirty="0">
                <a:ea typeface="ＭＳ Ｐゴシック" panose="020B0600070205080204" pitchFamily="34" charset="-128"/>
              </a:rPr>
              <a:t> was ancestral to that in all living people--lived 100,000 to 200,000 years ago in Africa.  Using the new clock, she would be a mere 6,000 years old.</a:t>
            </a:r>
          </a:p>
          <a:p>
            <a:pPr>
              <a:lnSpc>
                <a:spcPct val="90000"/>
              </a:lnSpc>
            </a:pPr>
            <a:endParaRPr lang="en-US" altLang="en-US" sz="3600" dirty="0">
              <a:ea typeface="ＭＳ Ｐゴシック" panose="020B0600070205080204" pitchFamily="34" charset="-128"/>
            </a:endParaRPr>
          </a:p>
          <a:p>
            <a:pPr>
              <a:lnSpc>
                <a:spcPct val="90000"/>
              </a:lnSpc>
            </a:pPr>
            <a:r>
              <a:rPr lang="en-US" altLang="en-US" sz="3600" dirty="0">
                <a:ea typeface="ＭＳ Ｐゴシック" panose="020B0600070205080204" pitchFamily="34" charset="-128"/>
              </a:rPr>
              <a:t>No one thinks that's the case, but at what point should models switch from one </a:t>
            </a:r>
            <a:r>
              <a:rPr lang="en-US" altLang="en-US" sz="3600" dirty="0" err="1">
                <a:ea typeface="ＭＳ Ｐゴシック" panose="020B0600070205080204" pitchFamily="34" charset="-128"/>
              </a:rPr>
              <a:t>mtDNA</a:t>
            </a:r>
            <a:r>
              <a:rPr lang="en-US" altLang="en-US" sz="3600" dirty="0">
                <a:ea typeface="ＭＳ Ｐゴシック" panose="020B0600070205080204" pitchFamily="34" charset="-128"/>
              </a:rPr>
              <a:t> time zone to the other? …</a:t>
            </a:r>
            <a:endParaRPr lang="en-US" altLang="ja-JP" sz="3600" dirty="0">
              <a:ea typeface="ＭＳ Ｐゴシック" panose="020B0600070205080204" pitchFamily="34" charset="-128"/>
            </a:endParaRPr>
          </a:p>
          <a:p>
            <a:pPr algn="r">
              <a:lnSpc>
                <a:spcPct val="90000"/>
              </a:lnSpc>
            </a:pPr>
            <a:r>
              <a:rPr lang="en-US" altLang="en-US" sz="3600" dirty="0">
                <a:solidFill>
                  <a:schemeClr val="accent4"/>
                </a:solidFill>
                <a:ea typeface="ＭＳ Ｐゴシック" panose="020B0600070205080204" pitchFamily="34" charset="-128"/>
              </a:rPr>
              <a:t>Ann Gibbons, 1998</a:t>
            </a:r>
          </a:p>
        </p:txBody>
      </p:sp>
    </p:spTree>
    <p:extLst>
      <p:ext uri="{BB962C8B-B14F-4D97-AF65-F5344CB8AC3E}">
        <p14:creationId xmlns:p14="http://schemas.microsoft.com/office/powerpoint/2010/main" val="1524033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FDD1-A686-C541-8EE6-951FCA456B59}"/>
              </a:ext>
            </a:extLst>
          </p:cNvPr>
          <p:cNvSpPr>
            <a:spLocks noGrp="1"/>
          </p:cNvSpPr>
          <p:nvPr>
            <p:ph type="title"/>
          </p:nvPr>
        </p:nvSpPr>
        <p:spPr/>
        <p:txBody>
          <a:bodyPr>
            <a:normAutofit/>
          </a:bodyPr>
          <a:lstStyle/>
          <a:p>
            <a:r>
              <a:rPr lang="en-US" sz="4800" b="1" dirty="0"/>
              <a:t>Summary:</a:t>
            </a:r>
          </a:p>
        </p:txBody>
      </p:sp>
      <p:sp>
        <p:nvSpPr>
          <p:cNvPr id="3" name="Content Placeholder 2">
            <a:extLst>
              <a:ext uri="{FF2B5EF4-FFF2-40B4-BE49-F238E27FC236}">
                <a16:creationId xmlns:a16="http://schemas.microsoft.com/office/drawing/2014/main" id="{2DBA33DC-674D-B247-9B0C-732685384331}"/>
              </a:ext>
            </a:extLst>
          </p:cNvPr>
          <p:cNvSpPr>
            <a:spLocks noGrp="1"/>
          </p:cNvSpPr>
          <p:nvPr>
            <p:ph idx="1"/>
          </p:nvPr>
        </p:nvSpPr>
        <p:spPr>
          <a:xfrm>
            <a:off x="1141413" y="2187389"/>
            <a:ext cx="9905998" cy="4670611"/>
          </a:xfrm>
        </p:spPr>
        <p:txBody>
          <a:bodyPr>
            <a:normAutofit fontScale="77500" lnSpcReduction="20000"/>
          </a:bodyPr>
          <a:lstStyle/>
          <a:p>
            <a:r>
              <a:rPr lang="en-US" sz="3600" dirty="0"/>
              <a:t>Multiple lines of evidence in living things and their preserved remains point toward thousands rather than millions of years of life on Earth</a:t>
            </a:r>
          </a:p>
          <a:p>
            <a:r>
              <a:rPr lang="en-US" sz="3600" dirty="0"/>
              <a:t>These include:</a:t>
            </a:r>
            <a:endParaRPr lang="en-US" sz="3400" dirty="0"/>
          </a:p>
          <a:p>
            <a:pPr marL="800100" lvl="1" indent="-342900">
              <a:buFont typeface="+mj-lt"/>
              <a:buAutoNum type="arabicPeriod"/>
            </a:pPr>
            <a:r>
              <a:rPr lang="en-US" sz="3400" dirty="0"/>
              <a:t>Observed </a:t>
            </a:r>
            <a:r>
              <a:rPr lang="en-US" sz="3400" baseline="30000" dirty="0"/>
              <a:t>14</a:t>
            </a:r>
            <a:r>
              <a:rPr lang="en-US" sz="3400" dirty="0"/>
              <a:t>C in the remains of organisms</a:t>
            </a:r>
          </a:p>
          <a:p>
            <a:pPr marL="800100" lvl="1" indent="-342900">
              <a:buFont typeface="+mj-lt"/>
              <a:buAutoNum type="arabicPeriod"/>
            </a:pPr>
            <a:r>
              <a:rPr lang="en-US" sz="3400" dirty="0"/>
              <a:t>Observed fossil-associated biological molecules</a:t>
            </a:r>
          </a:p>
          <a:p>
            <a:pPr marL="800100" lvl="1" indent="-342900">
              <a:buFont typeface="+mj-lt"/>
              <a:buAutoNum type="arabicPeriod"/>
            </a:pPr>
            <a:r>
              <a:rPr lang="en-US" sz="3400" dirty="0"/>
              <a:t>Observed mutation rates</a:t>
            </a:r>
          </a:p>
          <a:p>
            <a:pPr marL="800100" lvl="1" indent="-342900">
              <a:buFont typeface="+mj-lt"/>
              <a:buAutoNum type="arabicPeriod"/>
            </a:pPr>
            <a:r>
              <a:rPr lang="en-US" sz="3400" dirty="0"/>
              <a:t>Observed hybridization</a:t>
            </a:r>
          </a:p>
          <a:p>
            <a:pPr marL="800100" lvl="1" indent="-342900">
              <a:buFont typeface="+mj-lt"/>
              <a:buAutoNum type="arabicPeriod"/>
            </a:pPr>
            <a:r>
              <a:rPr lang="en-US" sz="3400" dirty="0"/>
              <a:t>Interchangeability of parts</a:t>
            </a:r>
          </a:p>
          <a:p>
            <a:pPr marL="800100" lvl="1" indent="-342900">
              <a:buFont typeface="+mj-lt"/>
              <a:buAutoNum type="arabicPeriod"/>
            </a:pPr>
            <a:r>
              <a:rPr lang="en-US" sz="3400" dirty="0" err="1"/>
              <a:t>mtDNA</a:t>
            </a:r>
            <a:endParaRPr lang="en-US" sz="3400" dirty="0"/>
          </a:p>
          <a:p>
            <a:endParaRPr lang="en-US" sz="3600" dirty="0"/>
          </a:p>
        </p:txBody>
      </p:sp>
    </p:spTree>
    <p:extLst>
      <p:ext uri="{BB962C8B-B14F-4D97-AF65-F5344CB8AC3E}">
        <p14:creationId xmlns:p14="http://schemas.microsoft.com/office/powerpoint/2010/main" val="402684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FDD1-A686-C541-8EE6-951FCA456B59}"/>
              </a:ext>
            </a:extLst>
          </p:cNvPr>
          <p:cNvSpPr>
            <a:spLocks noGrp="1"/>
          </p:cNvSpPr>
          <p:nvPr>
            <p:ph type="title"/>
          </p:nvPr>
        </p:nvSpPr>
        <p:spPr>
          <a:xfrm>
            <a:off x="1141413" y="186518"/>
            <a:ext cx="9905998" cy="1905000"/>
          </a:xfrm>
        </p:spPr>
        <p:txBody>
          <a:bodyPr>
            <a:normAutofit/>
          </a:bodyPr>
          <a:lstStyle/>
          <a:p>
            <a:r>
              <a:rPr lang="en-US" sz="4800" b="1" dirty="0"/>
              <a:t>Summary:</a:t>
            </a:r>
          </a:p>
        </p:txBody>
      </p:sp>
      <p:sp>
        <p:nvSpPr>
          <p:cNvPr id="3" name="Content Placeholder 2">
            <a:extLst>
              <a:ext uri="{FF2B5EF4-FFF2-40B4-BE49-F238E27FC236}">
                <a16:creationId xmlns:a16="http://schemas.microsoft.com/office/drawing/2014/main" id="{2DBA33DC-674D-B247-9B0C-732685384331}"/>
              </a:ext>
            </a:extLst>
          </p:cNvPr>
          <p:cNvSpPr>
            <a:spLocks noGrp="1"/>
          </p:cNvSpPr>
          <p:nvPr>
            <p:ph idx="1"/>
          </p:nvPr>
        </p:nvSpPr>
        <p:spPr>
          <a:xfrm>
            <a:off x="1141413" y="2009965"/>
            <a:ext cx="9905998" cy="4131531"/>
          </a:xfrm>
        </p:spPr>
        <p:txBody>
          <a:bodyPr>
            <a:normAutofit fontScale="85000" lnSpcReduction="20000"/>
          </a:bodyPr>
          <a:lstStyle/>
          <a:p>
            <a:r>
              <a:rPr lang="en-US" sz="3600" dirty="0"/>
              <a:t>Evidence of short time for life requires interpretation, just like evidence of long ages</a:t>
            </a:r>
          </a:p>
          <a:p>
            <a:r>
              <a:rPr lang="en-US" sz="3600" dirty="0"/>
              <a:t>Evidence of a recent creation requires an equal number, or fewer, assumptions and logical steps to interpret within a short biblical chronology than long Darwinian time periods</a:t>
            </a:r>
          </a:p>
          <a:p>
            <a:r>
              <a:rPr lang="en-US" sz="3600" dirty="0"/>
              <a:t>Thus the biblical record of thousands of years of life is just as scientific, and possibly more reasonable, than theories postulating millions of years of life</a:t>
            </a:r>
          </a:p>
          <a:p>
            <a:endParaRPr lang="en-US" sz="3600" dirty="0"/>
          </a:p>
        </p:txBody>
      </p:sp>
    </p:spTree>
    <p:extLst>
      <p:ext uri="{BB962C8B-B14F-4D97-AF65-F5344CB8AC3E}">
        <p14:creationId xmlns:p14="http://schemas.microsoft.com/office/powerpoint/2010/main" val="1755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89AEAC-855D-2C4E-9062-F56698ADBE5A}"/>
              </a:ext>
            </a:extLst>
          </p:cNvPr>
          <p:cNvPicPr>
            <a:picLocks noChangeAspect="1"/>
          </p:cNvPicPr>
          <p:nvPr/>
        </p:nvPicPr>
        <p:blipFill>
          <a:blip r:embed="rId2"/>
          <a:stretch>
            <a:fillRect/>
          </a:stretch>
        </p:blipFill>
        <p:spPr>
          <a:xfrm>
            <a:off x="3605783" y="630309"/>
            <a:ext cx="4980435" cy="4980435"/>
          </a:xfrm>
          <a:prstGeom prst="rect">
            <a:avLst/>
          </a:prstGeom>
        </p:spPr>
      </p:pic>
      <p:sp>
        <p:nvSpPr>
          <p:cNvPr id="5" name="TextBox 4">
            <a:extLst>
              <a:ext uri="{FF2B5EF4-FFF2-40B4-BE49-F238E27FC236}">
                <a16:creationId xmlns:a16="http://schemas.microsoft.com/office/drawing/2014/main" id="{CA47038B-349E-2443-B2B8-3AB1B5230344}"/>
              </a:ext>
            </a:extLst>
          </p:cNvPr>
          <p:cNvSpPr txBox="1"/>
          <p:nvPr/>
        </p:nvSpPr>
        <p:spPr>
          <a:xfrm>
            <a:off x="4625628" y="2641549"/>
            <a:ext cx="2940745" cy="923330"/>
          </a:xfrm>
          <a:prstGeom prst="rect">
            <a:avLst/>
          </a:prstGeom>
          <a:noFill/>
        </p:spPr>
        <p:txBody>
          <a:bodyPr wrap="square" rtlCol="0">
            <a:spAutoFit/>
          </a:bodyPr>
          <a:lstStyle/>
          <a:p>
            <a:pPr algn="ctr"/>
            <a:r>
              <a:rPr lang="en-US" sz="5400" b="1" dirty="0">
                <a:latin typeface="Noto Sans" panose="020B0502040504020204" pitchFamily="34" charset="0"/>
                <a:ea typeface="Noto Sans" panose="020B0502040504020204" pitchFamily="34" charset="0"/>
                <a:cs typeface="Noto Sans" panose="020B0502040504020204" pitchFamily="34" charset="0"/>
              </a:rPr>
              <a:t>22 OCT</a:t>
            </a:r>
          </a:p>
        </p:txBody>
      </p:sp>
      <p:sp>
        <p:nvSpPr>
          <p:cNvPr id="6" name="TextBox 5">
            <a:extLst>
              <a:ext uri="{FF2B5EF4-FFF2-40B4-BE49-F238E27FC236}">
                <a16:creationId xmlns:a16="http://schemas.microsoft.com/office/drawing/2014/main" id="{46D7D037-FBDC-714A-AC05-D1EF0287B8A0}"/>
              </a:ext>
            </a:extLst>
          </p:cNvPr>
          <p:cNvSpPr txBox="1"/>
          <p:nvPr/>
        </p:nvSpPr>
        <p:spPr>
          <a:xfrm>
            <a:off x="2600572" y="5704588"/>
            <a:ext cx="6990856" cy="646331"/>
          </a:xfrm>
          <a:prstGeom prst="rect">
            <a:avLst/>
          </a:prstGeom>
          <a:noFill/>
        </p:spPr>
        <p:txBody>
          <a:bodyPr wrap="square" rtlCol="0">
            <a:spAutoFit/>
          </a:bodyPr>
          <a:lstStyle/>
          <a:p>
            <a:pPr algn="ctr"/>
            <a:r>
              <a:rPr lang="en-US" sz="3600" dirty="0" err="1">
                <a:solidFill>
                  <a:schemeClr val="accent1">
                    <a:lumMod val="40000"/>
                    <a:lumOff val="60000"/>
                  </a:schemeClr>
                </a:solidFill>
                <a:latin typeface="Noto Sans" panose="020B0502040504020204" pitchFamily="34" charset="0"/>
                <a:ea typeface="Noto Sans" panose="020B0502040504020204" pitchFamily="34" charset="0"/>
                <a:cs typeface="Noto Sans" panose="020B0502040504020204" pitchFamily="34" charset="0"/>
              </a:rPr>
              <a:t>creationsabbath.net</a:t>
            </a:r>
            <a:endParaRPr lang="en-US" sz="3600" dirty="0">
              <a:solidFill>
                <a:schemeClr val="accent1">
                  <a:lumMod val="40000"/>
                  <a:lumOff val="60000"/>
                </a:schemeClr>
              </a:solidFill>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28887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a:extLst>
              <a:ext uri="{FF2B5EF4-FFF2-40B4-BE49-F238E27FC236}">
                <a16:creationId xmlns:a16="http://schemas.microsoft.com/office/drawing/2014/main" id="{66919AFF-E863-9749-B71D-21EE89E6B8C9}"/>
              </a:ext>
            </a:extLst>
          </p:cNvPr>
          <p:cNvSpPr txBox="1">
            <a:spLocks noChangeArrowheads="1"/>
          </p:cNvSpPr>
          <p:nvPr/>
        </p:nvSpPr>
        <p:spPr bwMode="auto">
          <a:xfrm>
            <a:off x="0" y="482600"/>
            <a:ext cx="12192000" cy="548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99FF"/>
              </a:buClr>
              <a:buSzPct val="110000"/>
              <a:buFont typeface="Wingdings" pitchFamily="2" charset="2"/>
              <a:buChar char="§"/>
              <a:defRPr sz="2400">
                <a:solidFill>
                  <a:schemeClr val="tx1"/>
                </a:solidFill>
                <a:latin typeface="Times New Roman" pitchFamily="2" charset="0"/>
                <a:ea typeface="ＭＳ Ｐゴシック" panose="020B0600070205080204" pitchFamily="34" charset="-128"/>
              </a:defRPr>
            </a:lvl1pPr>
            <a:lvl2pPr marL="742950" indent="-285750">
              <a:spcBef>
                <a:spcPct val="20000"/>
              </a:spcBef>
              <a:buClr>
                <a:srgbClr val="99CCFF"/>
              </a:buClr>
              <a:buSzPct val="100000"/>
              <a:buFont typeface="Wingdings" pitchFamily="2" charset="2"/>
              <a:buChar char="§"/>
              <a:defRPr sz="2100">
                <a:solidFill>
                  <a:schemeClr val="tx1"/>
                </a:solidFill>
                <a:latin typeface="Times New Roman" pitchFamily="2" charset="0"/>
                <a:ea typeface="ＭＳ Ｐゴシック" panose="020B0600070205080204" pitchFamily="34" charset="-128"/>
              </a:defRPr>
            </a:lvl2pPr>
            <a:lvl3pPr marL="1143000" indent="-228600">
              <a:spcBef>
                <a:spcPct val="20000"/>
              </a:spcBef>
              <a:buClr>
                <a:srgbClr val="CCCCFF"/>
              </a:buClr>
              <a:buChar char="•"/>
              <a:defRPr>
                <a:solidFill>
                  <a:schemeClr val="tx1"/>
                </a:solidFill>
                <a:latin typeface="Times New Roman" pitchFamily="2" charset="0"/>
                <a:ea typeface="ＭＳ Ｐゴシック" panose="020B0600070205080204" pitchFamily="34" charset="-128"/>
              </a:defRPr>
            </a:lvl3pPr>
            <a:lvl4pPr marL="1600200" indent="-228600">
              <a:spcBef>
                <a:spcPct val="20000"/>
              </a:spcBef>
              <a:buClr>
                <a:schemeClr val="tx1"/>
              </a:buClr>
              <a:buSzPct val="100000"/>
              <a:buChar char="•"/>
              <a:defRPr sz="1500">
                <a:solidFill>
                  <a:schemeClr val="tx1"/>
                </a:solidFill>
                <a:latin typeface="Times New Roman" pitchFamily="2" charset="0"/>
                <a:ea typeface="ＭＳ Ｐゴシック" panose="020B0600070205080204" pitchFamily="34" charset="-128"/>
              </a:defRPr>
            </a:lvl4pPr>
            <a:lvl5pPr marL="2057400" indent="-228600">
              <a:spcBef>
                <a:spcPct val="20000"/>
              </a:spcBef>
              <a:buClr>
                <a:schemeClr val="tx1"/>
              </a:buClr>
              <a:buSzPct val="100000"/>
              <a:buChar char="–"/>
              <a:defRPr sz="1500">
                <a:solidFill>
                  <a:schemeClr val="tx1"/>
                </a:solidFill>
                <a:latin typeface="Times New Roman"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1500">
                <a:solidFill>
                  <a:schemeClr val="tx1"/>
                </a:solidFill>
                <a:latin typeface="Times New Roman"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1500">
                <a:solidFill>
                  <a:schemeClr val="tx1"/>
                </a:solidFill>
                <a:latin typeface="Times New Roman"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1500">
                <a:solidFill>
                  <a:schemeClr val="tx1"/>
                </a:solidFill>
                <a:latin typeface="Times New Roman"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1500">
                <a:solidFill>
                  <a:schemeClr val="tx1"/>
                </a:solidFill>
                <a:latin typeface="Times New Roman" pitchFamily="2" charset="0"/>
                <a:ea typeface="ＭＳ Ｐゴシック" panose="020B0600070205080204" pitchFamily="34" charset="-128"/>
              </a:defRPr>
            </a:lvl9pPr>
          </a:lstStyle>
          <a:p>
            <a:pPr algn="ctr">
              <a:spcBef>
                <a:spcPct val="0"/>
              </a:spcBef>
              <a:buClrTx/>
              <a:buSzTx/>
              <a:buFontTx/>
              <a:buNone/>
            </a:pPr>
            <a:r>
              <a:rPr lang="en-US" altLang="en-US" sz="18400" dirty="0" err="1">
                <a:latin typeface="Times" pitchFamily="2" charset="0"/>
              </a:rPr>
              <a:t>grisda.org</a:t>
            </a:r>
            <a:endParaRPr lang="en-US" altLang="en-US" sz="18400" dirty="0">
              <a:latin typeface="Times" pitchFamily="2" charset="0"/>
            </a:endParaRPr>
          </a:p>
          <a:p>
            <a:pPr algn="ctr">
              <a:buNone/>
            </a:pPr>
            <a:endParaRPr lang="en-US" sz="4267" dirty="0"/>
          </a:p>
          <a:p>
            <a:pPr algn="ctr">
              <a:buNone/>
            </a:pPr>
            <a:r>
              <a:rPr lang="en-US" sz="3733" dirty="0"/>
              <a:t>Follow us on Facebook:</a:t>
            </a:r>
          </a:p>
          <a:p>
            <a:pPr algn="ctr">
              <a:buNone/>
            </a:pPr>
            <a:r>
              <a:rPr lang="en-US" sz="5867" dirty="0"/>
              <a:t>Geoscience Research Institute</a:t>
            </a:r>
          </a:p>
        </p:txBody>
      </p:sp>
    </p:spTree>
    <p:extLst>
      <p:ext uri="{BB962C8B-B14F-4D97-AF65-F5344CB8AC3E}">
        <p14:creationId xmlns:p14="http://schemas.microsoft.com/office/powerpoint/2010/main" val="23577064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F3138D-36C4-BA4E-89C9-7B3EE8289C27}"/>
              </a:ext>
            </a:extLst>
          </p:cNvPr>
          <p:cNvSpPr/>
          <p:nvPr/>
        </p:nvSpPr>
        <p:spPr>
          <a:xfrm>
            <a:off x="363554" y="484742"/>
            <a:ext cx="11619123" cy="6001643"/>
          </a:xfrm>
          <a:prstGeom prst="rect">
            <a:avLst/>
          </a:prstGeom>
        </p:spPr>
        <p:txBody>
          <a:bodyPr wrap="square">
            <a:spAutoFit/>
          </a:bodyPr>
          <a:lstStyle/>
          <a:p>
            <a:r>
              <a:rPr lang="en-US" sz="3200" dirty="0">
                <a:latin typeface="Helvetica Neue" panose="02000503000000020004" pitchFamily="2" charset="0"/>
              </a:rPr>
              <a:t>Then I heard a loud voice in heaven, saying,</a:t>
            </a:r>
          </a:p>
          <a:p>
            <a:r>
              <a:rPr lang="en-US" sz="3200" dirty="0">
                <a:latin typeface="Helvetica Neue" panose="02000503000000020004" pitchFamily="2" charset="0"/>
              </a:rPr>
              <a:t>“Now the salvation, and the power, and the kingdom of our God and the authority of His Christ have come, for the accuser of our brethren has been thrown down, he who accuses them before our God day and night. </a:t>
            </a:r>
            <a:r>
              <a:rPr lang="en-US" sz="3200" b="1" baseline="30000" dirty="0">
                <a:latin typeface="Arial" panose="020B0604020202020204" pitchFamily="34" charset="0"/>
              </a:rPr>
              <a:t> </a:t>
            </a:r>
            <a:r>
              <a:rPr lang="en-US" sz="3200" dirty="0">
                <a:latin typeface="Helvetica Neue" panose="02000503000000020004" pitchFamily="2" charset="0"/>
              </a:rPr>
              <a:t>And they overcame him because of the blood of the Lamb and because of the word of their testimony, and they did not love their life even when faced with death. For this reason, rejoice, O heavens and you who dwell in them. Woe to the earth and the sea, because the devil has come down to you, having great wrath, knowing that he has </a:t>
            </a:r>
            <a:r>
              <a:rPr lang="en-US" sz="3200" i="1" dirty="0">
                <a:latin typeface="Helvetica Neue" panose="02000503000000020004" pitchFamily="2" charset="0"/>
              </a:rPr>
              <a:t>only</a:t>
            </a:r>
            <a:r>
              <a:rPr lang="en-US" sz="3200" dirty="0">
                <a:latin typeface="Helvetica Neue" panose="02000503000000020004" pitchFamily="2" charset="0"/>
              </a:rPr>
              <a:t> a short time.”</a:t>
            </a:r>
          </a:p>
          <a:p>
            <a:pPr algn="r"/>
            <a:r>
              <a:rPr lang="en-US" sz="3200" b="0" i="0" dirty="0">
                <a:solidFill>
                  <a:schemeClr val="accent3"/>
                </a:solidFill>
                <a:effectLst/>
                <a:latin typeface="Helvetica Neue" panose="02000503000000020004" pitchFamily="2" charset="0"/>
              </a:rPr>
              <a:t>Revelation 12:10-12 NASB</a:t>
            </a:r>
          </a:p>
        </p:txBody>
      </p:sp>
    </p:spTree>
    <p:extLst>
      <p:ext uri="{BB962C8B-B14F-4D97-AF65-F5344CB8AC3E}">
        <p14:creationId xmlns:p14="http://schemas.microsoft.com/office/powerpoint/2010/main" val="3433185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CE8221-3474-BB47-9D51-373F8E3BB87B}"/>
              </a:ext>
            </a:extLst>
          </p:cNvPr>
          <p:cNvPicPr>
            <a:picLocks noChangeAspect="1"/>
          </p:cNvPicPr>
          <p:nvPr/>
        </p:nvPicPr>
        <p:blipFill>
          <a:blip r:embed="rId2"/>
          <a:stretch>
            <a:fillRect/>
          </a:stretch>
        </p:blipFill>
        <p:spPr>
          <a:xfrm>
            <a:off x="0" y="-5366"/>
            <a:ext cx="12192000" cy="6868732"/>
          </a:xfrm>
          <a:prstGeom prst="rect">
            <a:avLst/>
          </a:prstGeom>
        </p:spPr>
      </p:pic>
      <p:sp>
        <p:nvSpPr>
          <p:cNvPr id="4" name="TextBox 3">
            <a:extLst>
              <a:ext uri="{FF2B5EF4-FFF2-40B4-BE49-F238E27FC236}">
                <a16:creationId xmlns:a16="http://schemas.microsoft.com/office/drawing/2014/main" id="{F196D169-DF9E-5A4C-8743-D8E536AF84C7}"/>
              </a:ext>
            </a:extLst>
          </p:cNvPr>
          <p:cNvSpPr txBox="1"/>
          <p:nvPr/>
        </p:nvSpPr>
        <p:spPr>
          <a:xfrm>
            <a:off x="4948428" y="3075057"/>
            <a:ext cx="2295144" cy="707886"/>
          </a:xfrm>
          <a:prstGeom prst="rect">
            <a:avLst/>
          </a:prstGeom>
          <a:noFill/>
        </p:spPr>
        <p:txBody>
          <a:bodyPr wrap="square" rtlCol="0">
            <a:spAutoFit/>
          </a:bodyPr>
          <a:lstStyle/>
          <a:p>
            <a:pPr algn="ctr"/>
            <a:r>
              <a:rPr lang="en-US" sz="4000" b="1" dirty="0">
                <a:effectLst>
                  <a:outerShdw blurRad="50800" dist="38100" dir="2700000" algn="tl" rotWithShape="0">
                    <a:prstClr val="black">
                      <a:alpha val="40000"/>
                    </a:prstClr>
                  </a:outerShdw>
                </a:effectLst>
              </a:rPr>
              <a:t>The END</a:t>
            </a:r>
          </a:p>
        </p:txBody>
      </p:sp>
    </p:spTree>
    <p:extLst>
      <p:ext uri="{BB962C8B-B14F-4D97-AF65-F5344CB8AC3E}">
        <p14:creationId xmlns:p14="http://schemas.microsoft.com/office/powerpoint/2010/main" val="26514263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1">
            <a:extLst>
              <a:ext uri="{FF2B5EF4-FFF2-40B4-BE49-F238E27FC236}">
                <a16:creationId xmlns:a16="http://schemas.microsoft.com/office/drawing/2014/main" id="{7157FD54-60DD-9743-8C92-4B7FFC7FBD7C}"/>
              </a:ext>
            </a:extLst>
          </p:cNvPr>
          <p:cNvSpPr txBox="1">
            <a:spLocks noChangeArrowheads="1"/>
          </p:cNvSpPr>
          <p:nvPr/>
        </p:nvSpPr>
        <p:spPr bwMode="auto">
          <a:xfrm>
            <a:off x="1328741" y="1087438"/>
            <a:ext cx="958691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FF"/>
              </a:buClr>
              <a:buSzPct val="110000"/>
              <a:buFont typeface="Wingdings" pitchFamily="2" charset="2"/>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99CCFF"/>
              </a:buClr>
              <a:buSzPct val="100000"/>
              <a:buFont typeface="Wingdings" pitchFamily="2" charset="2"/>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rgbClr val="CCCCFF"/>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ClrTx/>
              <a:buSzTx/>
              <a:buFontTx/>
              <a:buNone/>
            </a:pPr>
            <a:r>
              <a:rPr lang="en-US" altLang="en-US" sz="2800" dirty="0">
                <a:latin typeface="Times" pitchFamily="2" charset="0"/>
                <a:cs typeface="Arial" panose="020B0604020202020204" pitchFamily="34" charset="0"/>
              </a:rPr>
              <a:t>You are free to use this presentation for your own personal study, or for lectures in a classroom setting. Feel free to modify and improve it for classroom use in any way that you see fit. I ask that it not be redistributed in whole or in part for any purpose without my written permission. If you would like to use it for some other purpose, or wish to share it using any media please contact me at:</a:t>
            </a:r>
          </a:p>
          <a:p>
            <a:pPr eaLnBrk="1" hangingPunct="1">
              <a:spcBef>
                <a:spcPct val="0"/>
              </a:spcBef>
              <a:buClrTx/>
              <a:buSzTx/>
              <a:buFontTx/>
              <a:buNone/>
            </a:pPr>
            <a:endParaRPr lang="en-US" altLang="en-US" sz="2800" dirty="0">
              <a:latin typeface="Times" pitchFamily="2" charset="0"/>
              <a:cs typeface="Arial" panose="020B0604020202020204" pitchFamily="34" charset="0"/>
            </a:endParaRPr>
          </a:p>
          <a:p>
            <a:pPr eaLnBrk="1" hangingPunct="1">
              <a:spcBef>
                <a:spcPct val="0"/>
              </a:spcBef>
              <a:buClrTx/>
              <a:buSzTx/>
              <a:buFontTx/>
              <a:buNone/>
            </a:pPr>
            <a:r>
              <a:rPr lang="en-US" altLang="en-US" sz="2800" dirty="0">
                <a:latin typeface="Times" pitchFamily="2" charset="0"/>
                <a:cs typeface="Arial" panose="020B0604020202020204" pitchFamily="34" charset="0"/>
                <a:hlinkClick r:id="rId2"/>
              </a:rPr>
              <a:t>tstandish@llu.edu</a:t>
            </a:r>
            <a:endParaRPr lang="en-US" altLang="en-US" sz="2800" dirty="0">
              <a:latin typeface="Times" pitchFamily="2" charset="0"/>
              <a:cs typeface="Arial" panose="020B0604020202020204" pitchFamily="34" charset="0"/>
            </a:endParaRPr>
          </a:p>
          <a:p>
            <a:pPr eaLnBrk="1" hangingPunct="1">
              <a:spcBef>
                <a:spcPct val="0"/>
              </a:spcBef>
              <a:buClrTx/>
              <a:buSzTx/>
              <a:buFontTx/>
              <a:buNone/>
            </a:pPr>
            <a:endParaRPr lang="en-US" altLang="en-US" sz="2800" dirty="0">
              <a:latin typeface="Times" pitchFamily="2" charset="0"/>
              <a:cs typeface="Arial" panose="020B0604020202020204" pitchFamily="34" charset="0"/>
            </a:endParaRPr>
          </a:p>
          <a:p>
            <a:pPr eaLnBrk="1" hangingPunct="1">
              <a:spcBef>
                <a:spcPct val="0"/>
              </a:spcBef>
              <a:buClrTx/>
              <a:buSzTx/>
              <a:buFontTx/>
              <a:buNone/>
            </a:pPr>
            <a:r>
              <a:rPr lang="en-US" altLang="en-US" sz="2800" dirty="0">
                <a:latin typeface="Times" pitchFamily="2" charset="0"/>
                <a:cs typeface="Arial" panose="020B0604020202020204" pitchFamily="34" charset="0"/>
              </a:rPr>
              <a:t>Thank you for respecting my wishes with this.</a:t>
            </a:r>
          </a:p>
        </p:txBody>
      </p:sp>
    </p:spTree>
    <p:extLst>
      <p:ext uri="{BB962C8B-B14F-4D97-AF65-F5344CB8AC3E}">
        <p14:creationId xmlns:p14="http://schemas.microsoft.com/office/powerpoint/2010/main" val="3094508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7B219-4107-EE41-B40C-FB90BF40C622}"/>
              </a:ext>
            </a:extLst>
          </p:cNvPr>
          <p:cNvSpPr txBox="1"/>
          <p:nvPr/>
        </p:nvSpPr>
        <p:spPr>
          <a:xfrm>
            <a:off x="1275347" y="998621"/>
            <a:ext cx="10022306" cy="1754326"/>
          </a:xfrm>
          <a:prstGeom prst="rect">
            <a:avLst/>
          </a:prstGeom>
          <a:noFill/>
        </p:spPr>
        <p:txBody>
          <a:bodyPr wrap="square" rtlCol="0">
            <a:spAutoFit/>
          </a:bodyPr>
          <a:lstStyle/>
          <a:p>
            <a:r>
              <a:rPr lang="en-US" dirty="0"/>
              <a:t>Abstract:</a:t>
            </a:r>
          </a:p>
          <a:p>
            <a:r>
              <a:rPr lang="en-US" dirty="0"/>
              <a:t>How old is life? Hundreds of millions or billions of years old? Immense ages are most commonly claimed based on inferences from geological data, but how old do living things themselves appear to be when we examine them? We will look at multiple lines of evidence that point to surprising conclusions for those who believe life is immensely old, but unsurprising to those who believe the biblical record of history.</a:t>
            </a:r>
          </a:p>
        </p:txBody>
      </p:sp>
    </p:spTree>
    <p:extLst>
      <p:ext uri="{BB962C8B-B14F-4D97-AF65-F5344CB8AC3E}">
        <p14:creationId xmlns:p14="http://schemas.microsoft.com/office/powerpoint/2010/main" val="3270610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BD6B79-602A-874D-BF14-A912E6A44D42}"/>
              </a:ext>
            </a:extLst>
          </p:cNvPr>
          <p:cNvPicPr>
            <a:picLocks noChangeAspect="1"/>
          </p:cNvPicPr>
          <p:nvPr/>
        </p:nvPicPr>
        <p:blipFill>
          <a:blip r:embed="rId3"/>
          <a:stretch>
            <a:fillRect/>
          </a:stretch>
        </p:blipFill>
        <p:spPr>
          <a:xfrm>
            <a:off x="0" y="0"/>
            <a:ext cx="12192000" cy="6858000"/>
          </a:xfrm>
          <a:prstGeom prst="rect">
            <a:avLst/>
          </a:prstGeom>
        </p:spPr>
      </p:pic>
      <p:sp>
        <p:nvSpPr>
          <p:cNvPr id="3" name="Freeform 2"/>
          <p:cNvSpPr/>
          <p:nvPr/>
        </p:nvSpPr>
        <p:spPr>
          <a:xfrm>
            <a:off x="-12883" y="2160431"/>
            <a:ext cx="12221585" cy="2176684"/>
          </a:xfrm>
          <a:custGeom>
            <a:avLst/>
            <a:gdLst>
              <a:gd name="connsiteX0" fmla="*/ 9135465 w 9135465"/>
              <a:gd name="connsiteY0" fmla="*/ 0 h 1633995"/>
              <a:gd name="connsiteX1" fmla="*/ 8548283 w 9135465"/>
              <a:gd name="connsiteY1" fmla="*/ 122891 h 1633995"/>
              <a:gd name="connsiteX2" fmla="*/ 8043033 w 9135465"/>
              <a:gd name="connsiteY2" fmla="*/ 355018 h 1633995"/>
              <a:gd name="connsiteX3" fmla="*/ 7592404 w 9135465"/>
              <a:gd name="connsiteY3" fmla="*/ 477909 h 1633995"/>
              <a:gd name="connsiteX4" fmla="*/ 7360262 w 9135465"/>
              <a:gd name="connsiteY4" fmla="*/ 751000 h 1633995"/>
              <a:gd name="connsiteX5" fmla="*/ 6732114 w 9135465"/>
              <a:gd name="connsiteY5" fmla="*/ 914855 h 1633995"/>
              <a:gd name="connsiteX6" fmla="*/ 3482128 w 9135465"/>
              <a:gd name="connsiteY6" fmla="*/ 1488346 h 1633995"/>
              <a:gd name="connsiteX7" fmla="*/ 2608182 w 9135465"/>
              <a:gd name="connsiteY7" fmla="*/ 1488346 h 1633995"/>
              <a:gd name="connsiteX8" fmla="*/ 2280452 w 9135465"/>
              <a:gd name="connsiteY8" fmla="*/ 1529310 h 1633995"/>
              <a:gd name="connsiteX9" fmla="*/ 1665959 w 9135465"/>
              <a:gd name="connsiteY9" fmla="*/ 1529310 h 1633995"/>
              <a:gd name="connsiteX10" fmla="*/ 1392851 w 9135465"/>
              <a:gd name="connsiteY10" fmla="*/ 1556619 h 1633995"/>
              <a:gd name="connsiteX11" fmla="*/ 587182 w 9135465"/>
              <a:gd name="connsiteY11" fmla="*/ 1624892 h 1633995"/>
              <a:gd name="connsiteX12" fmla="*/ 0 w 9135465"/>
              <a:gd name="connsiteY12" fmla="*/ 1611237 h 1633995"/>
              <a:gd name="connsiteX0" fmla="*/ 9135465 w 9135465"/>
              <a:gd name="connsiteY0" fmla="*/ 0 h 1633995"/>
              <a:gd name="connsiteX1" fmla="*/ 8548283 w 9135465"/>
              <a:gd name="connsiteY1" fmla="*/ 122891 h 1633995"/>
              <a:gd name="connsiteX2" fmla="*/ 7877933 w 9135465"/>
              <a:gd name="connsiteY2" fmla="*/ 278818 h 1633995"/>
              <a:gd name="connsiteX3" fmla="*/ 7592404 w 9135465"/>
              <a:gd name="connsiteY3" fmla="*/ 477909 h 1633995"/>
              <a:gd name="connsiteX4" fmla="*/ 7360262 w 9135465"/>
              <a:gd name="connsiteY4" fmla="*/ 751000 h 1633995"/>
              <a:gd name="connsiteX5" fmla="*/ 6732114 w 9135465"/>
              <a:gd name="connsiteY5" fmla="*/ 914855 h 1633995"/>
              <a:gd name="connsiteX6" fmla="*/ 3482128 w 9135465"/>
              <a:gd name="connsiteY6" fmla="*/ 1488346 h 1633995"/>
              <a:gd name="connsiteX7" fmla="*/ 2608182 w 9135465"/>
              <a:gd name="connsiteY7" fmla="*/ 1488346 h 1633995"/>
              <a:gd name="connsiteX8" fmla="*/ 2280452 w 9135465"/>
              <a:gd name="connsiteY8" fmla="*/ 1529310 h 1633995"/>
              <a:gd name="connsiteX9" fmla="*/ 1665959 w 9135465"/>
              <a:gd name="connsiteY9" fmla="*/ 1529310 h 1633995"/>
              <a:gd name="connsiteX10" fmla="*/ 1392851 w 9135465"/>
              <a:gd name="connsiteY10" fmla="*/ 1556619 h 1633995"/>
              <a:gd name="connsiteX11" fmla="*/ 587182 w 9135465"/>
              <a:gd name="connsiteY11" fmla="*/ 1624892 h 1633995"/>
              <a:gd name="connsiteX12" fmla="*/ 0 w 9135465"/>
              <a:gd name="connsiteY12" fmla="*/ 1611237 h 1633995"/>
              <a:gd name="connsiteX0" fmla="*/ 9135465 w 9135465"/>
              <a:gd name="connsiteY0" fmla="*/ 0 h 1633995"/>
              <a:gd name="connsiteX1" fmla="*/ 8614958 w 9135465"/>
              <a:gd name="connsiteY1" fmla="*/ 84791 h 1633995"/>
              <a:gd name="connsiteX2" fmla="*/ 7877933 w 9135465"/>
              <a:gd name="connsiteY2" fmla="*/ 278818 h 1633995"/>
              <a:gd name="connsiteX3" fmla="*/ 7592404 w 9135465"/>
              <a:gd name="connsiteY3" fmla="*/ 477909 h 1633995"/>
              <a:gd name="connsiteX4" fmla="*/ 7360262 w 9135465"/>
              <a:gd name="connsiteY4" fmla="*/ 751000 h 1633995"/>
              <a:gd name="connsiteX5" fmla="*/ 6732114 w 9135465"/>
              <a:gd name="connsiteY5" fmla="*/ 914855 h 1633995"/>
              <a:gd name="connsiteX6" fmla="*/ 3482128 w 9135465"/>
              <a:gd name="connsiteY6" fmla="*/ 1488346 h 1633995"/>
              <a:gd name="connsiteX7" fmla="*/ 2608182 w 9135465"/>
              <a:gd name="connsiteY7" fmla="*/ 1488346 h 1633995"/>
              <a:gd name="connsiteX8" fmla="*/ 2280452 w 9135465"/>
              <a:gd name="connsiteY8" fmla="*/ 1529310 h 1633995"/>
              <a:gd name="connsiteX9" fmla="*/ 1665959 w 9135465"/>
              <a:gd name="connsiteY9" fmla="*/ 1529310 h 1633995"/>
              <a:gd name="connsiteX10" fmla="*/ 1392851 w 9135465"/>
              <a:gd name="connsiteY10" fmla="*/ 1556619 h 1633995"/>
              <a:gd name="connsiteX11" fmla="*/ 587182 w 9135465"/>
              <a:gd name="connsiteY11" fmla="*/ 1624892 h 1633995"/>
              <a:gd name="connsiteX12" fmla="*/ 0 w 9135465"/>
              <a:gd name="connsiteY12" fmla="*/ 1611237 h 1633995"/>
              <a:gd name="connsiteX0" fmla="*/ 9135465 w 9135465"/>
              <a:gd name="connsiteY0" fmla="*/ 0 h 1633995"/>
              <a:gd name="connsiteX1" fmla="*/ 8614958 w 9135465"/>
              <a:gd name="connsiteY1" fmla="*/ 84791 h 1633995"/>
              <a:gd name="connsiteX2" fmla="*/ 7877933 w 9135465"/>
              <a:gd name="connsiteY2" fmla="*/ 278818 h 1633995"/>
              <a:gd name="connsiteX3" fmla="*/ 7592404 w 9135465"/>
              <a:gd name="connsiteY3" fmla="*/ 477909 h 1633995"/>
              <a:gd name="connsiteX4" fmla="*/ 7360262 w 9135465"/>
              <a:gd name="connsiteY4" fmla="*/ 751000 h 1633995"/>
              <a:gd name="connsiteX5" fmla="*/ 6732114 w 9135465"/>
              <a:gd name="connsiteY5" fmla="*/ 914855 h 1633995"/>
              <a:gd name="connsiteX6" fmla="*/ 5290505 w 9135465"/>
              <a:gd name="connsiteY6" fmla="*/ 1239519 h 1633995"/>
              <a:gd name="connsiteX7" fmla="*/ 3482128 w 9135465"/>
              <a:gd name="connsiteY7" fmla="*/ 1488346 h 1633995"/>
              <a:gd name="connsiteX8" fmla="*/ 2608182 w 9135465"/>
              <a:gd name="connsiteY8" fmla="*/ 1488346 h 1633995"/>
              <a:gd name="connsiteX9" fmla="*/ 2280452 w 9135465"/>
              <a:gd name="connsiteY9" fmla="*/ 1529310 h 1633995"/>
              <a:gd name="connsiteX10" fmla="*/ 1665959 w 9135465"/>
              <a:gd name="connsiteY10" fmla="*/ 1529310 h 1633995"/>
              <a:gd name="connsiteX11" fmla="*/ 1392851 w 9135465"/>
              <a:gd name="connsiteY11" fmla="*/ 1556619 h 1633995"/>
              <a:gd name="connsiteX12" fmla="*/ 587182 w 9135465"/>
              <a:gd name="connsiteY12" fmla="*/ 1624892 h 1633995"/>
              <a:gd name="connsiteX13" fmla="*/ 0 w 9135465"/>
              <a:gd name="connsiteY13" fmla="*/ 1611237 h 1633995"/>
              <a:gd name="connsiteX0" fmla="*/ 9135465 w 9135465"/>
              <a:gd name="connsiteY0" fmla="*/ 0 h 1633995"/>
              <a:gd name="connsiteX1" fmla="*/ 8614958 w 9135465"/>
              <a:gd name="connsiteY1" fmla="*/ 84791 h 1633995"/>
              <a:gd name="connsiteX2" fmla="*/ 7877933 w 9135465"/>
              <a:gd name="connsiteY2" fmla="*/ 278818 h 1633995"/>
              <a:gd name="connsiteX3" fmla="*/ 7592404 w 9135465"/>
              <a:gd name="connsiteY3" fmla="*/ 477909 h 1633995"/>
              <a:gd name="connsiteX4" fmla="*/ 7360262 w 9135465"/>
              <a:gd name="connsiteY4" fmla="*/ 751000 h 1633995"/>
              <a:gd name="connsiteX5" fmla="*/ 6732114 w 9135465"/>
              <a:gd name="connsiteY5" fmla="*/ 914855 h 1633995"/>
              <a:gd name="connsiteX6" fmla="*/ 5290505 w 9135465"/>
              <a:gd name="connsiteY6" fmla="*/ 1277619 h 1633995"/>
              <a:gd name="connsiteX7" fmla="*/ 3482128 w 9135465"/>
              <a:gd name="connsiteY7" fmla="*/ 1488346 h 1633995"/>
              <a:gd name="connsiteX8" fmla="*/ 2608182 w 9135465"/>
              <a:gd name="connsiteY8" fmla="*/ 1488346 h 1633995"/>
              <a:gd name="connsiteX9" fmla="*/ 2280452 w 9135465"/>
              <a:gd name="connsiteY9" fmla="*/ 1529310 h 1633995"/>
              <a:gd name="connsiteX10" fmla="*/ 1665959 w 9135465"/>
              <a:gd name="connsiteY10" fmla="*/ 1529310 h 1633995"/>
              <a:gd name="connsiteX11" fmla="*/ 1392851 w 9135465"/>
              <a:gd name="connsiteY11" fmla="*/ 1556619 h 1633995"/>
              <a:gd name="connsiteX12" fmla="*/ 587182 w 9135465"/>
              <a:gd name="connsiteY12" fmla="*/ 1624892 h 1633995"/>
              <a:gd name="connsiteX13" fmla="*/ 0 w 9135465"/>
              <a:gd name="connsiteY13" fmla="*/ 1611237 h 1633995"/>
              <a:gd name="connsiteX0" fmla="*/ 9135465 w 9135465"/>
              <a:gd name="connsiteY0" fmla="*/ 0 h 1633995"/>
              <a:gd name="connsiteX1" fmla="*/ 8614958 w 9135465"/>
              <a:gd name="connsiteY1" fmla="*/ 84791 h 1633995"/>
              <a:gd name="connsiteX2" fmla="*/ 7877933 w 9135465"/>
              <a:gd name="connsiteY2" fmla="*/ 278818 h 1633995"/>
              <a:gd name="connsiteX3" fmla="*/ 7592404 w 9135465"/>
              <a:gd name="connsiteY3" fmla="*/ 477909 h 1633995"/>
              <a:gd name="connsiteX4" fmla="*/ 7360262 w 9135465"/>
              <a:gd name="connsiteY4" fmla="*/ 751000 h 1633995"/>
              <a:gd name="connsiteX5" fmla="*/ 6732114 w 9135465"/>
              <a:gd name="connsiteY5" fmla="*/ 914855 h 1633995"/>
              <a:gd name="connsiteX6" fmla="*/ 5290505 w 9135465"/>
              <a:gd name="connsiteY6" fmla="*/ 1277619 h 1633995"/>
              <a:gd name="connsiteX7" fmla="*/ 3482128 w 9135465"/>
              <a:gd name="connsiteY7" fmla="*/ 1488346 h 1633995"/>
              <a:gd name="connsiteX8" fmla="*/ 2594527 w 9135465"/>
              <a:gd name="connsiteY8" fmla="*/ 1488346 h 1633995"/>
              <a:gd name="connsiteX9" fmla="*/ 2280452 w 9135465"/>
              <a:gd name="connsiteY9" fmla="*/ 1529310 h 1633995"/>
              <a:gd name="connsiteX10" fmla="*/ 1665959 w 9135465"/>
              <a:gd name="connsiteY10" fmla="*/ 1529310 h 1633995"/>
              <a:gd name="connsiteX11" fmla="*/ 1392851 w 9135465"/>
              <a:gd name="connsiteY11" fmla="*/ 1556619 h 1633995"/>
              <a:gd name="connsiteX12" fmla="*/ 587182 w 9135465"/>
              <a:gd name="connsiteY12" fmla="*/ 1624892 h 1633995"/>
              <a:gd name="connsiteX13" fmla="*/ 0 w 9135465"/>
              <a:gd name="connsiteY13" fmla="*/ 1611237 h 1633995"/>
              <a:gd name="connsiteX0" fmla="*/ 9135465 w 9135465"/>
              <a:gd name="connsiteY0" fmla="*/ 0 h 1633995"/>
              <a:gd name="connsiteX1" fmla="*/ 8614958 w 9135465"/>
              <a:gd name="connsiteY1" fmla="*/ 84791 h 1633995"/>
              <a:gd name="connsiteX2" fmla="*/ 7877933 w 9135465"/>
              <a:gd name="connsiteY2" fmla="*/ 278818 h 1633995"/>
              <a:gd name="connsiteX3" fmla="*/ 7592404 w 9135465"/>
              <a:gd name="connsiteY3" fmla="*/ 477909 h 1633995"/>
              <a:gd name="connsiteX4" fmla="*/ 7360262 w 9135465"/>
              <a:gd name="connsiteY4" fmla="*/ 751000 h 1633995"/>
              <a:gd name="connsiteX5" fmla="*/ 6732114 w 9135465"/>
              <a:gd name="connsiteY5" fmla="*/ 914855 h 1633995"/>
              <a:gd name="connsiteX6" fmla="*/ 5290505 w 9135465"/>
              <a:gd name="connsiteY6" fmla="*/ 1277619 h 1633995"/>
              <a:gd name="connsiteX7" fmla="*/ 3482128 w 9135465"/>
              <a:gd name="connsiteY7" fmla="*/ 1488346 h 1633995"/>
              <a:gd name="connsiteX8" fmla="*/ 2594527 w 9135465"/>
              <a:gd name="connsiteY8" fmla="*/ 1488346 h 1633995"/>
              <a:gd name="connsiteX9" fmla="*/ 2280452 w 9135465"/>
              <a:gd name="connsiteY9" fmla="*/ 1529310 h 1633995"/>
              <a:gd name="connsiteX10" fmla="*/ 1665959 w 9135465"/>
              <a:gd name="connsiteY10" fmla="*/ 1567410 h 1633995"/>
              <a:gd name="connsiteX11" fmla="*/ 1392851 w 9135465"/>
              <a:gd name="connsiteY11" fmla="*/ 1556619 h 1633995"/>
              <a:gd name="connsiteX12" fmla="*/ 587182 w 9135465"/>
              <a:gd name="connsiteY12" fmla="*/ 1624892 h 1633995"/>
              <a:gd name="connsiteX13" fmla="*/ 0 w 9135465"/>
              <a:gd name="connsiteY13" fmla="*/ 1611237 h 1633995"/>
              <a:gd name="connsiteX0" fmla="*/ 9135465 w 9135465"/>
              <a:gd name="connsiteY0" fmla="*/ 0 h 1633995"/>
              <a:gd name="connsiteX1" fmla="*/ 8614958 w 9135465"/>
              <a:gd name="connsiteY1" fmla="*/ 84791 h 1633995"/>
              <a:gd name="connsiteX2" fmla="*/ 7877933 w 9135465"/>
              <a:gd name="connsiteY2" fmla="*/ 278818 h 1633995"/>
              <a:gd name="connsiteX3" fmla="*/ 7592404 w 9135465"/>
              <a:gd name="connsiteY3" fmla="*/ 477909 h 1633995"/>
              <a:gd name="connsiteX4" fmla="*/ 7360262 w 9135465"/>
              <a:gd name="connsiteY4" fmla="*/ 751000 h 1633995"/>
              <a:gd name="connsiteX5" fmla="*/ 6732114 w 9135465"/>
              <a:gd name="connsiteY5" fmla="*/ 914855 h 1633995"/>
              <a:gd name="connsiteX6" fmla="*/ 5290505 w 9135465"/>
              <a:gd name="connsiteY6" fmla="*/ 1277619 h 1633995"/>
              <a:gd name="connsiteX7" fmla="*/ 3482128 w 9135465"/>
              <a:gd name="connsiteY7" fmla="*/ 1488346 h 1633995"/>
              <a:gd name="connsiteX8" fmla="*/ 2594527 w 9135465"/>
              <a:gd name="connsiteY8" fmla="*/ 1488346 h 1633995"/>
              <a:gd name="connsiteX9" fmla="*/ 2280452 w 9135465"/>
              <a:gd name="connsiteY9" fmla="*/ 1529310 h 1633995"/>
              <a:gd name="connsiteX10" fmla="*/ 1665959 w 9135465"/>
              <a:gd name="connsiteY10" fmla="*/ 1567410 h 1633995"/>
              <a:gd name="connsiteX11" fmla="*/ 1392851 w 9135465"/>
              <a:gd name="connsiteY11" fmla="*/ 1556619 h 1633995"/>
              <a:gd name="connsiteX12" fmla="*/ 587182 w 9135465"/>
              <a:gd name="connsiteY12" fmla="*/ 1624892 h 1633995"/>
              <a:gd name="connsiteX13" fmla="*/ 0 w 9135465"/>
              <a:gd name="connsiteY13" fmla="*/ 1611237 h 1633995"/>
              <a:gd name="connsiteX0" fmla="*/ 9135465 w 9135465"/>
              <a:gd name="connsiteY0" fmla="*/ 0 h 1627041"/>
              <a:gd name="connsiteX1" fmla="*/ 8614958 w 9135465"/>
              <a:gd name="connsiteY1" fmla="*/ 84791 h 1627041"/>
              <a:gd name="connsiteX2" fmla="*/ 7877933 w 9135465"/>
              <a:gd name="connsiteY2" fmla="*/ 278818 h 1627041"/>
              <a:gd name="connsiteX3" fmla="*/ 7592404 w 9135465"/>
              <a:gd name="connsiteY3" fmla="*/ 477909 h 1627041"/>
              <a:gd name="connsiteX4" fmla="*/ 7297308 w 9135465"/>
              <a:gd name="connsiteY4" fmla="*/ 822947 h 1627041"/>
              <a:gd name="connsiteX5" fmla="*/ 6732114 w 9135465"/>
              <a:gd name="connsiteY5" fmla="*/ 914855 h 1627041"/>
              <a:gd name="connsiteX6" fmla="*/ 5290505 w 9135465"/>
              <a:gd name="connsiteY6" fmla="*/ 1277619 h 1627041"/>
              <a:gd name="connsiteX7" fmla="*/ 3482128 w 9135465"/>
              <a:gd name="connsiteY7" fmla="*/ 1488346 h 1627041"/>
              <a:gd name="connsiteX8" fmla="*/ 2594527 w 9135465"/>
              <a:gd name="connsiteY8" fmla="*/ 1488346 h 1627041"/>
              <a:gd name="connsiteX9" fmla="*/ 2280452 w 9135465"/>
              <a:gd name="connsiteY9" fmla="*/ 1529310 h 1627041"/>
              <a:gd name="connsiteX10" fmla="*/ 1665959 w 9135465"/>
              <a:gd name="connsiteY10" fmla="*/ 1567410 h 1627041"/>
              <a:gd name="connsiteX11" fmla="*/ 1392851 w 9135465"/>
              <a:gd name="connsiteY11" fmla="*/ 1556619 h 1627041"/>
              <a:gd name="connsiteX12" fmla="*/ 587182 w 9135465"/>
              <a:gd name="connsiteY12" fmla="*/ 1624892 h 1627041"/>
              <a:gd name="connsiteX13" fmla="*/ 0 w 9135465"/>
              <a:gd name="connsiteY13" fmla="*/ 1611237 h 1627041"/>
              <a:gd name="connsiteX0" fmla="*/ 9135465 w 9135465"/>
              <a:gd name="connsiteY0" fmla="*/ 0 h 1627041"/>
              <a:gd name="connsiteX1" fmla="*/ 8614958 w 9135465"/>
              <a:gd name="connsiteY1" fmla="*/ 84791 h 1627041"/>
              <a:gd name="connsiteX2" fmla="*/ 7877933 w 9135465"/>
              <a:gd name="connsiteY2" fmla="*/ 278818 h 1627041"/>
              <a:gd name="connsiteX3" fmla="*/ 7592404 w 9135465"/>
              <a:gd name="connsiteY3" fmla="*/ 477909 h 1627041"/>
              <a:gd name="connsiteX4" fmla="*/ 7297308 w 9135465"/>
              <a:gd name="connsiteY4" fmla="*/ 822947 h 1627041"/>
              <a:gd name="connsiteX5" fmla="*/ 6678154 w 9135465"/>
              <a:gd name="connsiteY5" fmla="*/ 977809 h 1627041"/>
              <a:gd name="connsiteX6" fmla="*/ 5290505 w 9135465"/>
              <a:gd name="connsiteY6" fmla="*/ 1277619 h 1627041"/>
              <a:gd name="connsiteX7" fmla="*/ 3482128 w 9135465"/>
              <a:gd name="connsiteY7" fmla="*/ 1488346 h 1627041"/>
              <a:gd name="connsiteX8" fmla="*/ 2594527 w 9135465"/>
              <a:gd name="connsiteY8" fmla="*/ 1488346 h 1627041"/>
              <a:gd name="connsiteX9" fmla="*/ 2280452 w 9135465"/>
              <a:gd name="connsiteY9" fmla="*/ 1529310 h 1627041"/>
              <a:gd name="connsiteX10" fmla="*/ 1665959 w 9135465"/>
              <a:gd name="connsiteY10" fmla="*/ 1567410 h 1627041"/>
              <a:gd name="connsiteX11" fmla="*/ 1392851 w 9135465"/>
              <a:gd name="connsiteY11" fmla="*/ 1556619 h 1627041"/>
              <a:gd name="connsiteX12" fmla="*/ 587182 w 9135465"/>
              <a:gd name="connsiteY12" fmla="*/ 1624892 h 1627041"/>
              <a:gd name="connsiteX13" fmla="*/ 0 w 9135465"/>
              <a:gd name="connsiteY13" fmla="*/ 1611237 h 162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35465" h="1627041">
                <a:moveTo>
                  <a:pt x="9135465" y="0"/>
                </a:moveTo>
                <a:cubicBezTo>
                  <a:pt x="8932910" y="31860"/>
                  <a:pt x="8824547" y="38321"/>
                  <a:pt x="8614958" y="84791"/>
                </a:cubicBezTo>
                <a:cubicBezTo>
                  <a:pt x="8405369" y="131261"/>
                  <a:pt x="8048359" y="213298"/>
                  <a:pt x="7877933" y="278818"/>
                </a:cubicBezTo>
                <a:cubicBezTo>
                  <a:pt x="7707507" y="344338"/>
                  <a:pt x="7689175" y="387221"/>
                  <a:pt x="7592404" y="477909"/>
                </a:cubicBezTo>
                <a:cubicBezTo>
                  <a:pt x="7495633" y="568597"/>
                  <a:pt x="7449683" y="739630"/>
                  <a:pt x="7297308" y="822947"/>
                </a:cubicBezTo>
                <a:cubicBezTo>
                  <a:pt x="7144933" y="906264"/>
                  <a:pt x="7012621" y="902030"/>
                  <a:pt x="6678154" y="977809"/>
                </a:cubicBezTo>
                <a:cubicBezTo>
                  <a:pt x="6343687" y="1053588"/>
                  <a:pt x="5823176" y="1192530"/>
                  <a:pt x="5290505" y="1277619"/>
                </a:cubicBezTo>
                <a:cubicBezTo>
                  <a:pt x="4757834" y="1362708"/>
                  <a:pt x="3931458" y="1453225"/>
                  <a:pt x="3482128" y="1488346"/>
                </a:cubicBezTo>
                <a:cubicBezTo>
                  <a:pt x="3032798" y="1523467"/>
                  <a:pt x="2794806" y="1481519"/>
                  <a:pt x="2594527" y="1488346"/>
                </a:cubicBezTo>
                <a:cubicBezTo>
                  <a:pt x="2394248" y="1495173"/>
                  <a:pt x="2435213" y="1516133"/>
                  <a:pt x="2280452" y="1529310"/>
                </a:cubicBezTo>
                <a:cubicBezTo>
                  <a:pt x="2125691" y="1542487"/>
                  <a:pt x="1813892" y="1562859"/>
                  <a:pt x="1665959" y="1567410"/>
                </a:cubicBezTo>
                <a:lnTo>
                  <a:pt x="1392851" y="1556619"/>
                </a:lnTo>
                <a:cubicBezTo>
                  <a:pt x="1213055" y="1572549"/>
                  <a:pt x="819324" y="1615789"/>
                  <a:pt x="587182" y="1624892"/>
                </a:cubicBezTo>
                <a:cubicBezTo>
                  <a:pt x="355040" y="1633995"/>
                  <a:pt x="0" y="1611237"/>
                  <a:pt x="0" y="1611237"/>
                </a:cubicBezTo>
              </a:path>
            </a:pathLst>
          </a:custGeom>
          <a:noFill/>
          <a:ln w="5715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TextBox 3"/>
          <p:cNvSpPr txBox="1"/>
          <p:nvPr/>
        </p:nvSpPr>
        <p:spPr>
          <a:xfrm>
            <a:off x="3845104" y="3068880"/>
            <a:ext cx="3411511" cy="584775"/>
          </a:xfrm>
          <a:prstGeom prst="rect">
            <a:avLst/>
          </a:prstGeom>
          <a:noFill/>
          <a:effectLst>
            <a:outerShdw blurRad="50800" dist="38100" dir="2700000">
              <a:srgbClr val="000000">
                <a:alpha val="43000"/>
              </a:srgbClr>
            </a:outerShdw>
          </a:effectLst>
        </p:spPr>
        <p:txBody>
          <a:bodyPr wrap="none" rtlCol="0">
            <a:spAutoFit/>
          </a:bodyPr>
          <a:lstStyle/>
          <a:p>
            <a:r>
              <a:rPr lang="en-US" sz="3200" b="1" dirty="0"/>
              <a:t>“5 million” years</a:t>
            </a:r>
          </a:p>
        </p:txBody>
      </p:sp>
    </p:spTree>
    <p:extLst>
      <p:ext uri="{BB962C8B-B14F-4D97-AF65-F5344CB8AC3E}">
        <p14:creationId xmlns:p14="http://schemas.microsoft.com/office/powerpoint/2010/main" val="195456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0"/>
                                        <p:tgtEl>
                                          <p:spTgt spid="3"/>
                                        </p:tgtEl>
                                      </p:cBhvr>
                                    </p:animEffect>
                                  </p:childTnLst>
                                </p:cTn>
                              </p:par>
                              <p:par>
                                <p:cTn id="8" presetID="23" presetClass="entr" presetSubtype="28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strVal val="4/3*#ppt_w"/>
                                          </p:val>
                                        </p:tav>
                                        <p:tav tm="100000">
                                          <p:val>
                                            <p:strVal val="#ppt_w"/>
                                          </p:val>
                                        </p:tav>
                                      </p:tavLst>
                                    </p:anim>
                                    <p:anim calcmode="lin" valueType="num">
                                      <p:cBhvr>
                                        <p:cTn id="11" dur="500" fill="hold"/>
                                        <p:tgtEl>
                                          <p:spTgt spid="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1">
            <a:extLst>
              <a:ext uri="{FF2B5EF4-FFF2-40B4-BE49-F238E27FC236}">
                <a16:creationId xmlns:a16="http://schemas.microsoft.com/office/drawing/2014/main" id="{9F50B8D0-AA7E-5045-B8B9-B078B27100EC}"/>
              </a:ext>
            </a:extLst>
          </p:cNvPr>
          <p:cNvSpPr txBox="1">
            <a:spLocks noChangeArrowheads="1"/>
          </p:cNvSpPr>
          <p:nvPr/>
        </p:nvSpPr>
        <p:spPr bwMode="auto">
          <a:xfrm>
            <a:off x="1368534" y="762000"/>
            <a:ext cx="945493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r>
              <a:rPr lang="en-US" altLang="en-US" sz="8000" dirty="0">
                <a:latin typeface="+mn-lt"/>
              </a:rPr>
              <a:t>When is </a:t>
            </a:r>
          </a:p>
          <a:p>
            <a:r>
              <a:rPr lang="en-US" altLang="en-US" sz="8000" b="1" dirty="0">
                <a:latin typeface="+mn-lt"/>
              </a:rPr>
              <a:t>Creation Sabbath</a:t>
            </a:r>
            <a:r>
              <a:rPr lang="en-US" altLang="en-US" sz="8000" dirty="0">
                <a:latin typeface="+mn-lt"/>
              </a:rPr>
              <a:t>?</a:t>
            </a:r>
          </a:p>
        </p:txBody>
      </p:sp>
      <p:sp>
        <p:nvSpPr>
          <p:cNvPr id="5122" name="TextBox 2">
            <a:extLst>
              <a:ext uri="{FF2B5EF4-FFF2-40B4-BE49-F238E27FC236}">
                <a16:creationId xmlns:a16="http://schemas.microsoft.com/office/drawing/2014/main" id="{012F3E35-E8C1-7447-8CAE-E199CB6103CC}"/>
              </a:ext>
            </a:extLst>
          </p:cNvPr>
          <p:cNvSpPr txBox="1">
            <a:spLocks noChangeArrowheads="1"/>
          </p:cNvSpPr>
          <p:nvPr/>
        </p:nvSpPr>
        <p:spPr bwMode="auto">
          <a:xfrm>
            <a:off x="1015262" y="3422574"/>
            <a:ext cx="1016147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99FF"/>
              </a:buClr>
              <a:buSzPct val="110000"/>
              <a:buFont typeface="Wingdings" pitchFamily="2" charset="2"/>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lr>
                <a:srgbClr val="99CCFF"/>
              </a:buClr>
              <a:buSzPct val="100000"/>
              <a:buFont typeface="Wingdings" pitchFamily="2" charset="2"/>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lr>
                <a:srgbClr val="CCCCFF"/>
              </a:buClr>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Tx/>
              <a:buSzTx/>
              <a:buFontTx/>
              <a:buNone/>
            </a:pPr>
            <a:r>
              <a:rPr lang="en-US" altLang="en-US" sz="8800" b="1" dirty="0">
                <a:solidFill>
                  <a:srgbClr val="FFFF00"/>
                </a:solidFill>
                <a:latin typeface="+mn-lt"/>
              </a:rPr>
              <a:t>22 October 2022</a:t>
            </a:r>
          </a:p>
          <a:p>
            <a:pPr algn="ctr">
              <a:spcBef>
                <a:spcPct val="0"/>
              </a:spcBef>
              <a:buClrTx/>
              <a:buSzTx/>
              <a:buFontTx/>
              <a:buNone/>
            </a:pPr>
            <a:r>
              <a:rPr lang="en-US" altLang="en-US" sz="6600" dirty="0" err="1">
                <a:latin typeface="+mn-lt"/>
              </a:rPr>
              <a:t>creationsabbath.net</a:t>
            </a:r>
            <a:endParaRPr lang="en-US" altLang="en-US" sz="6600" dirty="0">
              <a:latin typeface="+mn-lt"/>
            </a:endParaRPr>
          </a:p>
        </p:txBody>
      </p:sp>
    </p:spTree>
    <p:extLst>
      <p:ext uri="{BB962C8B-B14F-4D97-AF65-F5344CB8AC3E}">
        <p14:creationId xmlns:p14="http://schemas.microsoft.com/office/powerpoint/2010/main" val="321961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Is 6 Days Too Long?</a:t>
            </a:r>
          </a:p>
        </p:txBody>
      </p:sp>
      <p:sp>
        <p:nvSpPr>
          <p:cNvPr id="3" name="Content Placeholder 2"/>
          <p:cNvSpPr>
            <a:spLocks noGrp="1"/>
          </p:cNvSpPr>
          <p:nvPr>
            <p:ph idx="1"/>
          </p:nvPr>
        </p:nvSpPr>
        <p:spPr>
          <a:xfrm>
            <a:off x="1141413" y="2106387"/>
            <a:ext cx="9905998" cy="4425042"/>
          </a:xfrm>
        </p:spPr>
        <p:txBody>
          <a:bodyPr>
            <a:normAutofit/>
          </a:bodyPr>
          <a:lstStyle/>
          <a:p>
            <a:r>
              <a:rPr lang="en-US" sz="2800" dirty="0"/>
              <a:t>In the context of some aspects of molecular biology and ecology, 6 days seems long</a:t>
            </a:r>
          </a:p>
          <a:p>
            <a:r>
              <a:rPr lang="en-US" sz="2800" dirty="0"/>
              <a:t>If God didn’t interact with matter, time doesn’t solve the real problems; In fact, it may well be a problem</a:t>
            </a:r>
          </a:p>
          <a:p>
            <a:r>
              <a:rPr lang="en-US" sz="2800" dirty="0"/>
              <a:t>Humility - There is plenty that we don’t know, the Bible presents a scenario more reasonable than the alternatives, so I’m going with the record of history it documents</a:t>
            </a:r>
          </a:p>
        </p:txBody>
      </p:sp>
    </p:spTree>
    <p:extLst>
      <p:ext uri="{BB962C8B-B14F-4D97-AF65-F5344CB8AC3E}">
        <p14:creationId xmlns:p14="http://schemas.microsoft.com/office/powerpoint/2010/main" val="16220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10B95-C80E-C741-BFDC-3F552ACC7CDB}"/>
              </a:ext>
            </a:extLst>
          </p:cNvPr>
          <p:cNvSpPr/>
          <p:nvPr/>
        </p:nvSpPr>
        <p:spPr>
          <a:xfrm>
            <a:off x="619345" y="533717"/>
            <a:ext cx="10953311" cy="5539978"/>
          </a:xfrm>
          <a:prstGeom prst="rect">
            <a:avLst/>
          </a:prstGeom>
        </p:spPr>
        <p:txBody>
          <a:bodyPr wrap="square">
            <a:spAutoFit/>
          </a:bodyPr>
          <a:lstStyle/>
          <a:p>
            <a:r>
              <a:rPr lang="en-US" sz="7200" dirty="0">
                <a:ln w="0"/>
                <a:effectLst>
                  <a:outerShdw blurRad="38100" dist="19050" dir="2700000" algn="tl" rotWithShape="0">
                    <a:schemeClr val="dk1">
                      <a:alpha val="40000"/>
                    </a:schemeClr>
                  </a:outerShdw>
                </a:effectLst>
              </a:rPr>
              <a:t>For this corruptible must put on incorruption, and this mortal </a:t>
            </a:r>
            <a:r>
              <a:rPr lang="en-US" sz="7200" i="1" dirty="0">
                <a:ln w="0"/>
                <a:effectLst>
                  <a:outerShdw blurRad="38100" dist="19050" dir="2700000" algn="tl" rotWithShape="0">
                    <a:schemeClr val="dk1">
                      <a:alpha val="40000"/>
                    </a:schemeClr>
                  </a:outerShdw>
                </a:effectLst>
              </a:rPr>
              <a:t>must</a:t>
            </a:r>
            <a:r>
              <a:rPr lang="en-US" sz="7200" dirty="0">
                <a:ln w="0"/>
                <a:effectLst>
                  <a:outerShdw blurRad="38100" dist="19050" dir="2700000" algn="tl" rotWithShape="0">
                    <a:schemeClr val="dk1">
                      <a:alpha val="40000"/>
                    </a:schemeClr>
                  </a:outerShdw>
                </a:effectLst>
              </a:rPr>
              <a:t> put on immortality.</a:t>
            </a:r>
          </a:p>
          <a:p>
            <a:pPr algn="r"/>
            <a:r>
              <a:rPr lang="en-US" sz="6600" i="1" dirty="0">
                <a:ln w="0"/>
                <a:effectLst>
                  <a:outerShdw blurRad="38100" dist="19050" dir="2700000" algn="tl" rotWithShape="0">
                    <a:schemeClr val="dk1">
                      <a:alpha val="40000"/>
                    </a:schemeClr>
                  </a:outerShdw>
                </a:effectLst>
              </a:rPr>
              <a:t>1 Corinthians 15:53 NKJV</a:t>
            </a:r>
          </a:p>
        </p:txBody>
      </p:sp>
    </p:spTree>
    <p:extLst>
      <p:ext uri="{BB962C8B-B14F-4D97-AF65-F5344CB8AC3E}">
        <p14:creationId xmlns:p14="http://schemas.microsoft.com/office/powerpoint/2010/main" val="199405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9905998" cy="1371601"/>
          </a:xfrm>
        </p:spPr>
        <p:txBody>
          <a:bodyPr>
            <a:normAutofit/>
          </a:bodyPr>
          <a:lstStyle/>
          <a:p>
            <a:r>
              <a:rPr lang="en-US" sz="4800" b="1" dirty="0"/>
              <a:t>Two clocks</a:t>
            </a:r>
          </a:p>
        </p:txBody>
      </p:sp>
      <p:sp>
        <p:nvSpPr>
          <p:cNvPr id="3" name="Content Placeholder 2"/>
          <p:cNvSpPr>
            <a:spLocks noGrp="1"/>
          </p:cNvSpPr>
          <p:nvPr>
            <p:ph idx="1"/>
          </p:nvPr>
        </p:nvSpPr>
        <p:spPr>
          <a:xfrm>
            <a:off x="1141413" y="1981201"/>
            <a:ext cx="9905998" cy="4319587"/>
          </a:xfrm>
        </p:spPr>
        <p:txBody>
          <a:bodyPr>
            <a:noAutofit/>
          </a:bodyPr>
          <a:lstStyle/>
          <a:p>
            <a:r>
              <a:rPr lang="en-US" sz="2800" dirty="0"/>
              <a:t>At Coal Cliff there are at least 2 clocks:</a:t>
            </a:r>
          </a:p>
          <a:p>
            <a:pPr marL="457200" indent="-457200">
              <a:buFont typeface="+mj-lt"/>
              <a:buAutoNum type="arabicPeriod"/>
            </a:pPr>
            <a:r>
              <a:rPr lang="en-US" sz="2800" dirty="0"/>
              <a:t>The radiometric clock says 5 million years</a:t>
            </a:r>
          </a:p>
          <a:p>
            <a:pPr marL="457200" indent="-457200">
              <a:buFont typeface="+mj-lt"/>
              <a:buAutoNum type="arabicPeriod"/>
            </a:pPr>
            <a:r>
              <a:rPr lang="en-US" sz="2800" dirty="0"/>
              <a:t>The flat interface between the layers indicates a short period of time</a:t>
            </a:r>
          </a:p>
          <a:p>
            <a:r>
              <a:rPr lang="en-US" sz="2800" dirty="0"/>
              <a:t>“Flat gaps” like this in the fossil record are called “</a:t>
            </a:r>
            <a:r>
              <a:rPr lang="en-US" sz="2800" dirty="0" err="1"/>
              <a:t>Paraconformities</a:t>
            </a:r>
            <a:r>
              <a:rPr lang="en-US" sz="2800" dirty="0"/>
              <a:t>” and they are fairly common</a:t>
            </a:r>
          </a:p>
          <a:p>
            <a:r>
              <a:rPr lang="en-US" sz="2800" dirty="0"/>
              <a:t>The </a:t>
            </a:r>
            <a:r>
              <a:rPr lang="en-US" sz="2800" dirty="0" err="1"/>
              <a:t>paraconformity</a:t>
            </a:r>
            <a:r>
              <a:rPr lang="en-US" sz="2800" dirty="0"/>
              <a:t> visible at Coal Cliff covers about 97,000 square miles (251,000 km</a:t>
            </a:r>
            <a:r>
              <a:rPr lang="en-US" sz="2800" baseline="30000" dirty="0"/>
              <a:t>2</a:t>
            </a:r>
            <a:r>
              <a:rPr lang="en-US" sz="2800" dirty="0"/>
              <a:t>)</a:t>
            </a:r>
          </a:p>
        </p:txBody>
      </p:sp>
    </p:spTree>
    <p:extLst>
      <p:ext uri="{BB962C8B-B14F-4D97-AF65-F5344CB8AC3E}">
        <p14:creationId xmlns:p14="http://schemas.microsoft.com/office/powerpoint/2010/main" val="345120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BB57F3-7F19-F74E-B4AB-19F6D5CB458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14029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9739BCF7-16F8-AB48-9235-F2C967DFB294}"/>
              </a:ext>
            </a:extLst>
          </p:cNvPr>
          <p:cNvSpPr>
            <a:spLocks noGrp="1" noChangeArrowheads="1"/>
          </p:cNvSpPr>
          <p:nvPr>
            <p:ph type="title"/>
          </p:nvPr>
        </p:nvSpPr>
        <p:spPr>
          <a:xfrm>
            <a:off x="885825" y="457190"/>
            <a:ext cx="9096375" cy="1143000"/>
          </a:xfrm>
          <a:effectLst/>
        </p:spPr>
        <p:txBody>
          <a:bodyPr>
            <a:normAutofit/>
          </a:bodyPr>
          <a:lstStyle/>
          <a:p>
            <a:pPr>
              <a:defRPr/>
            </a:pPr>
            <a:r>
              <a:rPr lang="en-US" altLang="en-US" sz="4400" b="1" dirty="0">
                <a:ea typeface="ＭＳ Ｐゴシック" panose="020B0600070205080204" pitchFamily="34" charset="-128"/>
              </a:rPr>
              <a:t>Radiometric Dating</a:t>
            </a:r>
          </a:p>
        </p:txBody>
      </p:sp>
      <p:sp>
        <p:nvSpPr>
          <p:cNvPr id="111619" name="Rectangle 3">
            <a:extLst>
              <a:ext uri="{FF2B5EF4-FFF2-40B4-BE49-F238E27FC236}">
                <a16:creationId xmlns:a16="http://schemas.microsoft.com/office/drawing/2014/main" id="{9050D897-F996-0E43-BE20-52B55529F2D2}"/>
              </a:ext>
            </a:extLst>
          </p:cNvPr>
          <p:cNvSpPr>
            <a:spLocks noGrp="1" noChangeArrowheads="1"/>
          </p:cNvSpPr>
          <p:nvPr>
            <p:ph type="body" idx="1"/>
          </p:nvPr>
        </p:nvSpPr>
        <p:spPr>
          <a:xfrm>
            <a:off x="885825" y="2107929"/>
            <a:ext cx="10529888" cy="4186717"/>
          </a:xfrm>
          <a:noFill/>
        </p:spPr>
        <p:txBody>
          <a:bodyPr>
            <a:normAutofit lnSpcReduction="10000"/>
          </a:bodyPr>
          <a:lstStyle/>
          <a:p>
            <a:pPr marL="971550" lvl="1" indent="-514350">
              <a:lnSpc>
                <a:spcPct val="90000"/>
              </a:lnSpc>
              <a:buSzPct val="70000"/>
              <a:buFont typeface="+mj-lt"/>
              <a:buAutoNum type="arabicPeriod"/>
            </a:pPr>
            <a:r>
              <a:rPr lang="en-US" altLang="en-US" sz="3400" dirty="0">
                <a:ea typeface="ＭＳ Ｐゴシック" panose="020B0600070205080204" pitchFamily="34" charset="-128"/>
              </a:rPr>
              <a:t>Initial isotope concentrations can be known</a:t>
            </a:r>
          </a:p>
          <a:p>
            <a:pPr marL="971550" lvl="1" indent="-514350">
              <a:lnSpc>
                <a:spcPct val="90000"/>
              </a:lnSpc>
              <a:buSzPct val="70000"/>
              <a:buFont typeface="+mj-lt"/>
              <a:buAutoNum type="arabicPeriod"/>
            </a:pPr>
            <a:r>
              <a:rPr lang="en-US" altLang="en-US" sz="3400" dirty="0">
                <a:ea typeface="ＭＳ Ｐゴシック" panose="020B0600070205080204" pitchFamily="34" charset="-128"/>
              </a:rPr>
              <a:t>Constant isotope decay rates over time</a:t>
            </a:r>
          </a:p>
          <a:p>
            <a:pPr marL="971550" lvl="1" indent="-514350">
              <a:lnSpc>
                <a:spcPct val="90000"/>
              </a:lnSpc>
              <a:buSzPct val="70000"/>
              <a:buFont typeface="+mj-lt"/>
              <a:buAutoNum type="arabicPeriod"/>
            </a:pPr>
            <a:r>
              <a:rPr lang="en-US" altLang="en-US" sz="3400" dirty="0">
                <a:ea typeface="ＭＳ Ｐゴシック" panose="020B0600070205080204" pitchFamily="34" charset="-128"/>
              </a:rPr>
              <a:t>Isotope decay is the only factor that alters relative concentrations of isotopes and their breakdown products</a:t>
            </a:r>
          </a:p>
          <a:p>
            <a:pPr marL="0" indent="0">
              <a:lnSpc>
                <a:spcPct val="90000"/>
              </a:lnSpc>
              <a:buNone/>
            </a:pPr>
            <a:r>
              <a:rPr lang="en-US" altLang="en-US" sz="3600" b="1" dirty="0">
                <a:ea typeface="ＭＳ Ｐゴシック" panose="020B0600070205080204" pitchFamily="34" charset="-128"/>
              </a:rPr>
              <a:t>Observation:</a:t>
            </a:r>
            <a:r>
              <a:rPr lang="en-US" altLang="en-US" sz="3600" dirty="0">
                <a:ea typeface="ＭＳ Ｐゴシック" panose="020B0600070205080204" pitchFamily="34" charset="-128"/>
              </a:rPr>
              <a:t> Radiometric dating commonly appears to work, but also commonly gives dates that no one believes</a:t>
            </a:r>
          </a:p>
        </p:txBody>
      </p:sp>
      <p:sp>
        <p:nvSpPr>
          <p:cNvPr id="2" name="Rectangle 1">
            <a:extLst>
              <a:ext uri="{FF2B5EF4-FFF2-40B4-BE49-F238E27FC236}">
                <a16:creationId xmlns:a16="http://schemas.microsoft.com/office/drawing/2014/main" id="{7525707B-5648-1946-B815-6BCBB169B6A6}"/>
              </a:ext>
            </a:extLst>
          </p:cNvPr>
          <p:cNvSpPr/>
          <p:nvPr/>
        </p:nvSpPr>
        <p:spPr>
          <a:xfrm>
            <a:off x="885825" y="1516999"/>
            <a:ext cx="3103735" cy="590931"/>
          </a:xfrm>
          <a:prstGeom prst="rect">
            <a:avLst/>
          </a:prstGeom>
        </p:spPr>
        <p:txBody>
          <a:bodyPr wrap="none">
            <a:spAutoFit/>
          </a:bodyPr>
          <a:lstStyle/>
          <a:p>
            <a:pPr>
              <a:lnSpc>
                <a:spcPct val="90000"/>
              </a:lnSpc>
            </a:pPr>
            <a:r>
              <a:rPr lang="en-US" altLang="en-US" sz="3600" b="1" dirty="0">
                <a:ea typeface="ＭＳ Ｐゴシック" panose="020B0600070205080204" pitchFamily="34" charset="-128"/>
              </a:rPr>
              <a:t>Assumptions:</a:t>
            </a:r>
            <a:endParaRPr lang="en-US" altLang="en-US" sz="3600" dirty="0">
              <a:ea typeface="ＭＳ Ｐゴシック" panose="020B0600070205080204" pitchFamily="34" charset="-128"/>
            </a:endParaRPr>
          </a:p>
        </p:txBody>
      </p:sp>
    </p:spTree>
    <p:extLst>
      <p:ext uri="{BB962C8B-B14F-4D97-AF65-F5344CB8AC3E}">
        <p14:creationId xmlns:p14="http://schemas.microsoft.com/office/powerpoint/2010/main" val="9261200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1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16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bldLvl="5"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Mesh</Template>
  <TotalTime>72895</TotalTime>
  <Words>2569</Words>
  <Application>Microsoft Macintosh PowerPoint</Application>
  <PresentationFormat>Widescreen</PresentationFormat>
  <Paragraphs>291</Paragraphs>
  <Slides>62</Slides>
  <Notes>18</Notes>
  <HiddenSlides>7</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Calibri</vt:lpstr>
      <vt:lpstr>Century Gothic</vt:lpstr>
      <vt:lpstr>Helvetica Neue</vt:lpstr>
      <vt:lpstr>Monotype Sorts</vt:lpstr>
      <vt:lpstr>Noto Sans</vt:lpstr>
      <vt:lpstr>Times</vt:lpstr>
      <vt:lpstr>Times New Roman</vt:lpstr>
      <vt:lpstr>Wingdings</vt:lpstr>
      <vt:lpstr>Mesh</vt:lpstr>
      <vt:lpstr>PowerPoint Presentation</vt:lpstr>
      <vt:lpstr>PowerPoint Presentation</vt:lpstr>
      <vt:lpstr>PowerPoint Presentation</vt:lpstr>
      <vt:lpstr>Biological Evidence  of a recent creation</vt:lpstr>
      <vt:lpstr>Observations</vt:lpstr>
      <vt:lpstr>PowerPoint Presentation</vt:lpstr>
      <vt:lpstr>Two clocks</vt:lpstr>
      <vt:lpstr>PowerPoint Presentation</vt:lpstr>
      <vt:lpstr>Radiometric Dating</vt:lpstr>
      <vt:lpstr>PowerPoint Presentation</vt:lpstr>
      <vt:lpstr>PowerPoint Presentation</vt:lpstr>
      <vt:lpstr>PowerPoint Presentation</vt:lpstr>
      <vt:lpstr>PowerPoint Presentation</vt:lpstr>
      <vt:lpstr>PowerPoint Presentation</vt:lpstr>
      <vt:lpstr>14C in Coal</vt:lpstr>
      <vt:lpstr>Conclusion:</vt:lpstr>
      <vt:lpstr>2-Fossil-associated Biological Molecules</vt:lpstr>
      <vt:lpstr>Protein Synthesis</vt:lpstr>
      <vt:lpstr>Making Proteins</vt:lpstr>
      <vt:lpstr>Unmaking Proteins</vt:lpstr>
      <vt:lpstr>Other Biological Polymers</vt:lpstr>
      <vt:lpstr>Proteins and other biological polymers are not stable</vt:lpstr>
      <vt:lpstr>PowerPoint Presentation</vt:lpstr>
      <vt:lpstr>PowerPoint Presentation</vt:lpstr>
      <vt:lpstr>PowerPoint Presentation</vt:lpstr>
      <vt:lpstr>The T. Rex Skeleton</vt:lpstr>
      <vt:lpstr>PowerPoint Presentation</vt:lpstr>
      <vt:lpstr>Conclusion:</vt:lpstr>
      <vt:lpstr>3-Mutations</vt:lpstr>
      <vt:lpstr>PowerPoint Presentation</vt:lpstr>
      <vt:lpstr>PowerPoint Presentation</vt:lpstr>
      <vt:lpstr>PowerPoint Presentation</vt:lpstr>
      <vt:lpstr>PowerPoint Presentation</vt:lpstr>
      <vt:lpstr>Human Mutation Rate</vt:lpstr>
      <vt:lpstr>Error Catastrophe</vt:lpstr>
      <vt:lpstr>Conclusion:</vt:lpstr>
      <vt:lpstr>4-Observed hybridization</vt:lpstr>
      <vt:lpstr>American Planetree or Sycamore</vt:lpstr>
      <vt:lpstr>Oriental Planetree</vt:lpstr>
      <vt:lpstr>PowerPoint Presentation</vt:lpstr>
      <vt:lpstr>PowerPoint Presentation</vt:lpstr>
      <vt:lpstr>PowerPoint Presentation</vt:lpstr>
      <vt:lpstr>Conclusion:</vt:lpstr>
      <vt:lpstr>5-Interchangeable Parts</vt:lpstr>
      <vt:lpstr>Signal Recognition Particle</vt:lpstr>
      <vt:lpstr>Interchangeable Parts</vt:lpstr>
      <vt:lpstr>Conclusion:</vt:lpstr>
      <vt:lpstr>mtDNA – All life converges on a relatively recent date</vt:lpstr>
      <vt:lpstr>An alternative explanation</vt:lpstr>
      <vt:lpstr>PowerPoint Presentation</vt:lpstr>
      <vt:lpstr>PowerPoint Presentation</vt:lpstr>
      <vt:lpstr>Summary:</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6 Days Too Long?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Standish</dc:creator>
  <cp:lastModifiedBy>Standish, Timothy</cp:lastModifiedBy>
  <cp:revision>221</cp:revision>
  <dcterms:created xsi:type="dcterms:W3CDTF">2018-02-07T03:48:13Z</dcterms:created>
  <dcterms:modified xsi:type="dcterms:W3CDTF">2022-01-20T06:33:51Z</dcterms:modified>
</cp:coreProperties>
</file>