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32" r:id="rId4"/>
    <p:sldId id="334" r:id="rId5"/>
    <p:sldId id="360" r:id="rId6"/>
    <p:sldId id="361" r:id="rId7"/>
    <p:sldId id="362" r:id="rId8"/>
    <p:sldId id="337" r:id="rId9"/>
    <p:sldId id="356" r:id="rId10"/>
    <p:sldId id="347" r:id="rId11"/>
    <p:sldId id="348" r:id="rId12"/>
    <p:sldId id="359" r:id="rId13"/>
    <p:sldId id="333" r:id="rId14"/>
    <p:sldId id="358" r:id="rId15"/>
    <p:sldId id="357" r:id="rId16"/>
    <p:sldId id="340" r:id="rId17"/>
    <p:sldId id="341" r:id="rId18"/>
    <p:sldId id="342" r:id="rId19"/>
    <p:sldId id="343" r:id="rId20"/>
    <p:sldId id="344" r:id="rId21"/>
    <p:sldId id="345" r:id="rId22"/>
    <p:sldId id="349" r:id="rId23"/>
    <p:sldId id="350" r:id="rId24"/>
    <p:sldId id="351" r:id="rId25"/>
    <p:sldId id="352" r:id="rId26"/>
    <p:sldId id="353" r:id="rId27"/>
    <p:sldId id="35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00"/>
    <a:srgbClr val="641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22" d="100"/>
          <a:sy n="122" d="100"/>
        </p:scale>
        <p:origin x="232"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E9CE7C-0B22-4685-B87B-40979063289C}" type="datetimeFigureOut">
              <a:rPr lang="en-US" smtClean="0"/>
              <a:t>10/30/22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E4689-D1F3-4A11-B52C-0E832277921B}" type="slidenum">
              <a:rPr lang="en-US" smtClean="0"/>
              <a:t>‹#›</a:t>
            </a:fld>
            <a:endParaRPr lang="en-US"/>
          </a:p>
        </p:txBody>
      </p:sp>
    </p:spTree>
    <p:extLst>
      <p:ext uri="{BB962C8B-B14F-4D97-AF65-F5344CB8AC3E}">
        <p14:creationId xmlns:p14="http://schemas.microsoft.com/office/powerpoint/2010/main" val="789930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E9CE7C-0B22-4685-B87B-40979063289C}" type="datetimeFigureOut">
              <a:rPr lang="en-US" smtClean="0"/>
              <a:t>10/30/22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E4689-D1F3-4A11-B52C-0E832277921B}" type="slidenum">
              <a:rPr lang="en-US" smtClean="0"/>
              <a:t>‹#›</a:t>
            </a:fld>
            <a:endParaRPr lang="en-US"/>
          </a:p>
        </p:txBody>
      </p:sp>
    </p:spTree>
    <p:extLst>
      <p:ext uri="{BB962C8B-B14F-4D97-AF65-F5344CB8AC3E}">
        <p14:creationId xmlns:p14="http://schemas.microsoft.com/office/powerpoint/2010/main" val="1396908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E9CE7C-0B22-4685-B87B-40979063289C}" type="datetimeFigureOut">
              <a:rPr lang="en-US" smtClean="0"/>
              <a:t>10/30/22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E4689-D1F3-4A11-B52C-0E832277921B}" type="slidenum">
              <a:rPr lang="en-US" smtClean="0"/>
              <a:t>‹#›</a:t>
            </a:fld>
            <a:endParaRPr lang="en-US"/>
          </a:p>
        </p:txBody>
      </p:sp>
    </p:spTree>
    <p:extLst>
      <p:ext uri="{BB962C8B-B14F-4D97-AF65-F5344CB8AC3E}">
        <p14:creationId xmlns:p14="http://schemas.microsoft.com/office/powerpoint/2010/main" val="341324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E9CE7C-0B22-4685-B87B-40979063289C}" type="datetimeFigureOut">
              <a:rPr lang="en-US" smtClean="0"/>
              <a:t>10/30/22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E4689-D1F3-4A11-B52C-0E832277921B}" type="slidenum">
              <a:rPr lang="en-US" smtClean="0"/>
              <a:t>‹#›</a:t>
            </a:fld>
            <a:endParaRPr lang="en-US"/>
          </a:p>
        </p:txBody>
      </p:sp>
    </p:spTree>
    <p:extLst>
      <p:ext uri="{BB962C8B-B14F-4D97-AF65-F5344CB8AC3E}">
        <p14:creationId xmlns:p14="http://schemas.microsoft.com/office/powerpoint/2010/main" val="338504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E9CE7C-0B22-4685-B87B-40979063289C}" type="datetimeFigureOut">
              <a:rPr lang="en-US" smtClean="0"/>
              <a:t>10/30/22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E4689-D1F3-4A11-B52C-0E832277921B}" type="slidenum">
              <a:rPr lang="en-US" smtClean="0"/>
              <a:t>‹#›</a:t>
            </a:fld>
            <a:endParaRPr lang="en-US"/>
          </a:p>
        </p:txBody>
      </p:sp>
    </p:spTree>
    <p:extLst>
      <p:ext uri="{BB962C8B-B14F-4D97-AF65-F5344CB8AC3E}">
        <p14:creationId xmlns:p14="http://schemas.microsoft.com/office/powerpoint/2010/main" val="92525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E9CE7C-0B22-4685-B87B-40979063289C}" type="datetimeFigureOut">
              <a:rPr lang="en-US" smtClean="0"/>
              <a:t>10/30/22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E4689-D1F3-4A11-B52C-0E832277921B}" type="slidenum">
              <a:rPr lang="en-US" smtClean="0"/>
              <a:t>‹#›</a:t>
            </a:fld>
            <a:endParaRPr lang="en-US"/>
          </a:p>
        </p:txBody>
      </p:sp>
    </p:spTree>
    <p:extLst>
      <p:ext uri="{BB962C8B-B14F-4D97-AF65-F5344CB8AC3E}">
        <p14:creationId xmlns:p14="http://schemas.microsoft.com/office/powerpoint/2010/main" val="322289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9CE7C-0B22-4685-B87B-40979063289C}" type="datetimeFigureOut">
              <a:rPr lang="en-US" smtClean="0"/>
              <a:t>10/30/22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7E4689-D1F3-4A11-B52C-0E832277921B}" type="slidenum">
              <a:rPr lang="en-US" smtClean="0"/>
              <a:t>‹#›</a:t>
            </a:fld>
            <a:endParaRPr lang="en-US"/>
          </a:p>
        </p:txBody>
      </p:sp>
    </p:spTree>
    <p:extLst>
      <p:ext uri="{BB962C8B-B14F-4D97-AF65-F5344CB8AC3E}">
        <p14:creationId xmlns:p14="http://schemas.microsoft.com/office/powerpoint/2010/main" val="3386386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E9CE7C-0B22-4685-B87B-40979063289C}" type="datetimeFigureOut">
              <a:rPr lang="en-US" smtClean="0"/>
              <a:t>10/30/22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7E4689-D1F3-4A11-B52C-0E832277921B}" type="slidenum">
              <a:rPr lang="en-US" smtClean="0"/>
              <a:t>‹#›</a:t>
            </a:fld>
            <a:endParaRPr lang="en-US"/>
          </a:p>
        </p:txBody>
      </p:sp>
    </p:spTree>
    <p:extLst>
      <p:ext uri="{BB962C8B-B14F-4D97-AF65-F5344CB8AC3E}">
        <p14:creationId xmlns:p14="http://schemas.microsoft.com/office/powerpoint/2010/main" val="2250410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9CE7C-0B22-4685-B87B-40979063289C}" type="datetimeFigureOut">
              <a:rPr lang="en-US" smtClean="0"/>
              <a:t>10/30/22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7E4689-D1F3-4A11-B52C-0E832277921B}" type="slidenum">
              <a:rPr lang="en-US" smtClean="0"/>
              <a:t>‹#›</a:t>
            </a:fld>
            <a:endParaRPr lang="en-US"/>
          </a:p>
        </p:txBody>
      </p:sp>
    </p:spTree>
    <p:extLst>
      <p:ext uri="{BB962C8B-B14F-4D97-AF65-F5344CB8AC3E}">
        <p14:creationId xmlns:p14="http://schemas.microsoft.com/office/powerpoint/2010/main" val="125725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E9CE7C-0B22-4685-B87B-40979063289C}" type="datetimeFigureOut">
              <a:rPr lang="en-US" smtClean="0"/>
              <a:t>10/30/22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E4689-D1F3-4A11-B52C-0E832277921B}" type="slidenum">
              <a:rPr lang="en-US" smtClean="0"/>
              <a:t>‹#›</a:t>
            </a:fld>
            <a:endParaRPr lang="en-US"/>
          </a:p>
        </p:txBody>
      </p:sp>
    </p:spTree>
    <p:extLst>
      <p:ext uri="{BB962C8B-B14F-4D97-AF65-F5344CB8AC3E}">
        <p14:creationId xmlns:p14="http://schemas.microsoft.com/office/powerpoint/2010/main" val="502800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4E9CE7C-0B22-4685-B87B-40979063289C}" type="datetimeFigureOut">
              <a:rPr lang="en-US" smtClean="0"/>
              <a:t>10/30/22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E4689-D1F3-4A11-B52C-0E832277921B}" type="slidenum">
              <a:rPr lang="en-US" smtClean="0"/>
              <a:t>‹#›</a:t>
            </a:fld>
            <a:endParaRPr lang="en-US"/>
          </a:p>
        </p:txBody>
      </p:sp>
    </p:spTree>
    <p:extLst>
      <p:ext uri="{BB962C8B-B14F-4D97-AF65-F5344CB8AC3E}">
        <p14:creationId xmlns:p14="http://schemas.microsoft.com/office/powerpoint/2010/main" val="175171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9CE7C-0B22-4685-B87B-40979063289C}" type="datetimeFigureOut">
              <a:rPr lang="en-US" smtClean="0"/>
              <a:t>10/30/22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E4689-D1F3-4A11-B52C-0E832277921B}" type="slidenum">
              <a:rPr lang="en-US" smtClean="0"/>
              <a:t>‹#›</a:t>
            </a:fld>
            <a:endParaRPr lang="en-US"/>
          </a:p>
        </p:txBody>
      </p:sp>
    </p:spTree>
    <p:extLst>
      <p:ext uri="{BB962C8B-B14F-4D97-AF65-F5344CB8AC3E}">
        <p14:creationId xmlns:p14="http://schemas.microsoft.com/office/powerpoint/2010/main" val="2648016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0" y="12879"/>
            <a:ext cx="10522039" cy="6336405"/>
          </a:xfrm>
          <a:prstGeom prst="rect">
            <a:avLst/>
          </a:prstGeom>
          <a:effectLst>
            <a:softEdge rad="635000"/>
          </a:effectLst>
        </p:spPr>
      </p:pic>
      <p:sp>
        <p:nvSpPr>
          <p:cNvPr id="4" name="TextBox 3"/>
          <p:cNvSpPr txBox="1"/>
          <p:nvPr/>
        </p:nvSpPr>
        <p:spPr>
          <a:xfrm>
            <a:off x="5066681" y="5874288"/>
            <a:ext cx="5303520" cy="646331"/>
          </a:xfrm>
          <a:prstGeom prst="rect">
            <a:avLst/>
          </a:prstGeom>
          <a:noFill/>
        </p:spPr>
        <p:txBody>
          <a:bodyPr wrap="square" rtlCol="0">
            <a:spAutoFit/>
          </a:bodyPr>
          <a:lstStyle/>
          <a:p>
            <a:pPr algn="r"/>
            <a:r>
              <a:rPr lang="en-US" b="1" dirty="0">
                <a:latin typeface="Tahoma" panose="020B0604030504040204" pitchFamily="34" charset="0"/>
                <a:ea typeface="Tahoma" panose="020B0604030504040204" pitchFamily="34" charset="0"/>
                <a:cs typeface="Tahoma" panose="020B0604030504040204" pitchFamily="34" charset="0"/>
              </a:rPr>
              <a:t>Pr. Alfred </a:t>
            </a:r>
            <a:r>
              <a:rPr lang="en-US" b="1" dirty="0" err="1">
                <a:latin typeface="Tahoma" panose="020B0604030504040204" pitchFamily="34" charset="0"/>
                <a:ea typeface="Tahoma" panose="020B0604030504040204" pitchFamily="34" charset="0"/>
                <a:cs typeface="Tahoma" panose="020B0604030504040204" pitchFamily="34" charset="0"/>
              </a:rPr>
              <a:t>Kwasi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Asiem</a:t>
            </a:r>
            <a:endParaRPr lang="en-US" b="1" dirty="0">
              <a:latin typeface="Tahoma" panose="020B0604030504040204" pitchFamily="34" charset="0"/>
              <a:ea typeface="Tahoma" panose="020B0604030504040204" pitchFamily="34" charset="0"/>
              <a:cs typeface="Tahoma" panose="020B0604030504040204" pitchFamily="34" charset="0"/>
            </a:endParaRPr>
          </a:p>
          <a:p>
            <a:pPr algn="r"/>
            <a:r>
              <a:rPr lang="en-US" b="1" dirty="0">
                <a:latin typeface="Tahoma" panose="020B0604030504040204" pitchFamily="34" charset="0"/>
                <a:ea typeface="Tahoma" panose="020B0604030504040204" pitchFamily="34" charset="0"/>
                <a:cs typeface="Tahoma" panose="020B0604030504040204" pitchFamily="34" charset="0"/>
              </a:rPr>
              <a:t>Youth Director, WAD</a:t>
            </a:r>
          </a:p>
        </p:txBody>
      </p:sp>
      <p:sp>
        <p:nvSpPr>
          <p:cNvPr id="3" name="Rectangle 2"/>
          <p:cNvSpPr/>
          <p:nvPr/>
        </p:nvSpPr>
        <p:spPr>
          <a:xfrm>
            <a:off x="369038" y="12879"/>
            <a:ext cx="9337372" cy="112541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94681" y="98547"/>
            <a:ext cx="9144000" cy="1125416"/>
          </a:xfrm>
        </p:spPr>
        <p:txBody>
          <a:bodyPr>
            <a:normAutofit/>
          </a:bodyPr>
          <a:lstStyle/>
          <a:p>
            <a:r>
              <a:rPr lang="en-US" sz="4800" dirty="0">
                <a:solidFill>
                  <a:schemeClr val="bg1"/>
                </a:solidFill>
              </a:rPr>
              <a:t>YEAR-END REPORT 2022</a:t>
            </a:r>
            <a:endParaRPr lang="en-US" sz="16600" dirty="0">
              <a:solidFill>
                <a:schemeClr val="bg1"/>
              </a:solidFill>
            </a:endParaRPr>
          </a:p>
        </p:txBody>
      </p:sp>
    </p:spTree>
    <p:extLst>
      <p:ext uri="{BB962C8B-B14F-4D97-AF65-F5344CB8AC3E}">
        <p14:creationId xmlns:p14="http://schemas.microsoft.com/office/powerpoint/2010/main" val="2737311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384" y="2232502"/>
            <a:ext cx="10200777" cy="4351338"/>
          </a:xfrm>
        </p:spPr>
        <p:txBody>
          <a:bodyPr>
            <a:noAutofit/>
          </a:bodyPr>
          <a:lstStyle/>
          <a:p>
            <a:pPr marL="0" indent="0">
              <a:buNone/>
            </a:pPr>
            <a:r>
              <a:rPr lang="en-US" b="1" dirty="0"/>
              <a:t>CLEAN UP EXERCISE</a:t>
            </a:r>
            <a:endParaRPr lang="en-US" dirty="0"/>
          </a:p>
          <a:p>
            <a:pPr marL="0" indent="0">
              <a:buNone/>
            </a:pPr>
            <a:r>
              <a:rPr lang="en-US" dirty="0"/>
              <a:t>WAD youth and WAD ADRA collaborated with the Abidjan Mission to organized a clean-up exercise as part of the World 72</a:t>
            </a:r>
            <a:r>
              <a:rPr lang="en-US" baseline="30000" dirty="0"/>
              <a:t>nd</a:t>
            </a:r>
            <a:r>
              <a:rPr lang="en-US" dirty="0"/>
              <a:t> Pathfinder Day celebration. </a:t>
            </a:r>
          </a:p>
          <a:p>
            <a:pPr marL="0" indent="0">
              <a:buNone/>
            </a:pPr>
            <a:r>
              <a:rPr lang="en-US" dirty="0"/>
              <a:t>The exercise took place at </a:t>
            </a:r>
            <a:r>
              <a:rPr lang="en-US" dirty="0" err="1"/>
              <a:t>Adjeme</a:t>
            </a:r>
            <a:r>
              <a:rPr lang="en-US" dirty="0"/>
              <a:t> national bus station on September 19, 2022. A total of </a:t>
            </a:r>
            <a:r>
              <a:rPr lang="en-US" b="1" dirty="0"/>
              <a:t>251</a:t>
            </a:r>
            <a:r>
              <a:rPr lang="en-US" dirty="0"/>
              <a:t> youth from all the churches in Abidjan participated and </a:t>
            </a:r>
            <a:r>
              <a:rPr lang="en-US" b="1" dirty="0"/>
              <a:t>21 dustbins </a:t>
            </a:r>
            <a:r>
              <a:rPr lang="en-US" dirty="0"/>
              <a:t>were donated to the bus station. </a:t>
            </a:r>
          </a:p>
        </p:txBody>
      </p:sp>
      <p:sp>
        <p:nvSpPr>
          <p:cNvPr id="5" name="TextBox 4"/>
          <p:cNvSpPr txBox="1"/>
          <p:nvPr/>
        </p:nvSpPr>
        <p:spPr>
          <a:xfrm>
            <a:off x="489397" y="141667"/>
            <a:ext cx="10019763" cy="2249847"/>
          </a:xfrm>
          <a:prstGeom prst="rect">
            <a:avLst/>
          </a:prstGeom>
          <a:noFill/>
        </p:spPr>
        <p:txBody>
          <a:bodyPr wrap="square" rtlCol="0">
            <a:spAutoFit/>
          </a:bodyPr>
          <a:lstStyle/>
          <a:p>
            <a:pPr algn="ctr">
              <a:lnSpc>
                <a:spcPct val="90000"/>
              </a:lnSpc>
              <a:spcBef>
                <a:spcPts val="1000"/>
              </a:spcBef>
              <a:spcAft>
                <a:spcPts val="1000"/>
              </a:spcAft>
            </a:pPr>
            <a:r>
              <a:rPr lang="en-US" b="1" dirty="0">
                <a:latin typeface="Tahoma" panose="020B0604030504040204" pitchFamily="34" charset="0"/>
                <a:ea typeface="Tahoma" panose="020B0604030504040204" pitchFamily="34" charset="0"/>
                <a:cs typeface="Tahoma" panose="020B0604030504040204" pitchFamily="34" charset="0"/>
              </a:rPr>
              <a:t>KPI 1.1:                                                                                                                                Increased number of church members participating in both personal and public evangelistic outreach initiatives with a goal of Total Member Involvement (TMI).</a:t>
            </a:r>
          </a:p>
          <a:p>
            <a:pPr algn="ctr">
              <a:lnSpc>
                <a:spcPct val="90000"/>
              </a:lnSpc>
              <a:spcBef>
                <a:spcPts val="1000"/>
              </a:spcBef>
              <a:spcAft>
                <a:spcPts val="1000"/>
              </a:spcAft>
            </a:pPr>
            <a:r>
              <a:rPr lang="en-US" b="1" dirty="0">
                <a:latin typeface="Tahoma" panose="020B0604030504040204" pitchFamily="34" charset="0"/>
                <a:ea typeface="Tahoma" panose="020B0604030504040204" pitchFamily="34" charset="0"/>
                <a:cs typeface="Tahoma" panose="020B0604030504040204" pitchFamily="34" charset="0"/>
              </a:rPr>
              <a:t>KPI 6:1:                                                                                                                               Increased church member involvement in fellowship and service, both in the church and in the local community</a:t>
            </a:r>
          </a:p>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584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l="8842" b="7729"/>
          <a:stretch/>
        </p:blipFill>
        <p:spPr>
          <a:xfrm>
            <a:off x="5293216" y="0"/>
            <a:ext cx="5224735" cy="3966693"/>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0" y="0"/>
            <a:ext cx="5306096" cy="3966693"/>
          </a:xfrm>
          <a:prstGeom prst="rect">
            <a:avLst/>
          </a:prstGeom>
        </p:spPr>
      </p:pic>
      <p:pic>
        <p:nvPicPr>
          <p:cNvPr id="4" name="Picture 3"/>
          <p:cNvPicPr/>
          <p:nvPr/>
        </p:nvPicPr>
        <p:blipFill rotWithShape="1">
          <a:blip r:embed="rId4" cstate="print">
            <a:extLst>
              <a:ext uri="{28A0092B-C50C-407E-A947-70E740481C1C}">
                <a14:useLocalDpi xmlns:a14="http://schemas.microsoft.com/office/drawing/2010/main" val="0"/>
              </a:ext>
            </a:extLst>
          </a:blip>
          <a:srcRect t="32444"/>
          <a:stretch/>
        </p:blipFill>
        <p:spPr>
          <a:xfrm>
            <a:off x="2418875" y="3953814"/>
            <a:ext cx="5731510" cy="2904186"/>
          </a:xfrm>
          <a:prstGeom prst="rect">
            <a:avLst/>
          </a:prstGeom>
        </p:spPr>
      </p:pic>
    </p:spTree>
    <p:extLst>
      <p:ext uri="{BB962C8B-B14F-4D97-AF65-F5344CB8AC3E}">
        <p14:creationId xmlns:p14="http://schemas.microsoft.com/office/powerpoint/2010/main" val="395932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180" y="1824219"/>
            <a:ext cx="10200777" cy="4351338"/>
          </a:xfrm>
        </p:spPr>
        <p:txBody>
          <a:bodyPr>
            <a:noAutofit/>
          </a:bodyPr>
          <a:lstStyle/>
          <a:p>
            <a:pPr marL="0" indent="0" algn="ctr">
              <a:buNone/>
            </a:pPr>
            <a:r>
              <a:rPr lang="en-US" sz="9600" dirty="0">
                <a:highlight>
                  <a:srgbClr val="FFFF00"/>
                </a:highlight>
              </a:rPr>
              <a:t>THANK YOU!</a:t>
            </a:r>
          </a:p>
        </p:txBody>
      </p:sp>
      <p:sp>
        <p:nvSpPr>
          <p:cNvPr id="2" name="TextBox 1"/>
          <p:cNvSpPr txBox="1"/>
          <p:nvPr/>
        </p:nvSpPr>
        <p:spPr>
          <a:xfrm>
            <a:off x="1107582" y="141668"/>
            <a:ext cx="8397026"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81648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140" y="1498407"/>
            <a:ext cx="10200777" cy="4351338"/>
          </a:xfrm>
        </p:spPr>
        <p:txBody>
          <a:bodyPr>
            <a:noAutofit/>
          </a:bodyPr>
          <a:lstStyle/>
          <a:p>
            <a:pPr marL="0" indent="0">
              <a:buNone/>
            </a:pPr>
            <a:r>
              <a:rPr lang="en-US" b="1" dirty="0"/>
              <a:t>Youth Week of Prayer</a:t>
            </a:r>
          </a:p>
          <a:p>
            <a:pPr marL="0" indent="0">
              <a:buNone/>
            </a:pPr>
            <a:r>
              <a:rPr lang="en-US" dirty="0"/>
              <a:t>Youth Week of Prayer is one of the spiritual activities that involves our young people in fellowship and in service, both in their local churches and in their local communities.   </a:t>
            </a:r>
          </a:p>
          <a:p>
            <a:pPr marL="0" indent="0">
              <a:buNone/>
            </a:pPr>
            <a:r>
              <a:rPr lang="en-US" dirty="0"/>
              <a:t>The 2022 Youth Week of Prayer was very well organized in all the Unions within WAD. With the theme: </a:t>
            </a:r>
            <a:r>
              <a:rPr lang="en-US" b="1" dirty="0"/>
              <a:t>“The Present Truth: God’s Message for Today,” </a:t>
            </a:r>
            <a:r>
              <a:rPr lang="en-US" dirty="0"/>
              <a:t>the youth and the entire church were encouraged to get to know the Heavenly Father on an even deeper level and living out a life that is pleasing to God. </a:t>
            </a:r>
          </a:p>
        </p:txBody>
      </p:sp>
      <p:sp>
        <p:nvSpPr>
          <p:cNvPr id="2" name="TextBox 1"/>
          <p:cNvSpPr txBox="1"/>
          <p:nvPr/>
        </p:nvSpPr>
        <p:spPr>
          <a:xfrm>
            <a:off x="1107582" y="141668"/>
            <a:ext cx="8397026" cy="1200329"/>
          </a:xfrm>
          <a:prstGeom prst="rect">
            <a:avLst/>
          </a:prstGeom>
          <a:noFill/>
        </p:spPr>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KPI 6.1</a:t>
            </a:r>
            <a:endParaRPr lang="en-US" dirty="0"/>
          </a:p>
          <a:p>
            <a:pPr algn="ctr"/>
            <a:r>
              <a:rPr lang="en-US" b="1" dirty="0">
                <a:latin typeface="Tahoma" panose="020B0604030504040204" pitchFamily="34" charset="0"/>
                <a:ea typeface="Tahoma" panose="020B0604030504040204" pitchFamily="34" charset="0"/>
                <a:cs typeface="Tahoma" panose="020B0604030504040204" pitchFamily="34" charset="0"/>
              </a:rPr>
              <a:t>Increased church member involvement in fellowship and service, both in the church and in the local community</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689082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316" y="0"/>
            <a:ext cx="8208135" cy="6156101"/>
          </a:xfrm>
          <a:prstGeom prst="roundRect">
            <a:avLst>
              <a:gd name="adj" fmla="val 853"/>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12860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422006" cy="406650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005" y="3032973"/>
            <a:ext cx="5100035" cy="3825027"/>
          </a:xfrm>
          <a:prstGeom prst="rect">
            <a:avLst/>
          </a:prstGeom>
        </p:spPr>
      </p:pic>
    </p:spTree>
    <p:extLst>
      <p:ext uri="{BB962C8B-B14F-4D97-AF65-F5344CB8AC3E}">
        <p14:creationId xmlns:p14="http://schemas.microsoft.com/office/powerpoint/2010/main" val="498191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141" y="2180990"/>
            <a:ext cx="10200777" cy="4351338"/>
          </a:xfrm>
        </p:spPr>
        <p:txBody>
          <a:bodyPr>
            <a:noAutofit/>
          </a:bodyPr>
          <a:lstStyle/>
          <a:p>
            <a:pPr marL="0" indent="0">
              <a:buNone/>
            </a:pPr>
            <a:r>
              <a:rPr lang="en-US" b="1" dirty="0"/>
              <a:t>Progressive Classes</a:t>
            </a:r>
          </a:p>
          <a:p>
            <a:pPr marL="0" indent="0">
              <a:buNone/>
            </a:pPr>
            <a:r>
              <a:rPr lang="en-US" dirty="0"/>
              <a:t>Progressive Classes is the heart of the Pathfinder and Adventurer Ministries. It is the nurturing program that seeks to work on the spiritual development of our young people.  </a:t>
            </a:r>
          </a:p>
          <a:p>
            <a:pPr marL="0" indent="0">
              <a:buNone/>
            </a:pPr>
            <a:endParaRPr lang="en-US" dirty="0"/>
          </a:p>
          <a:p>
            <a:pPr marL="0" indent="0">
              <a:buNone/>
            </a:pPr>
            <a:r>
              <a:rPr lang="en-US" dirty="0"/>
              <a:t>It is a weekly routine program which should be organize by every church. The period under review saw 2</a:t>
            </a:r>
            <a:r>
              <a:rPr lang="en-US" b="1" dirty="0"/>
              <a:t>5,258 investiture</a:t>
            </a:r>
            <a:r>
              <a:rPr lang="en-US" dirty="0"/>
              <a:t> services from all the fields within WAD. </a:t>
            </a:r>
          </a:p>
        </p:txBody>
      </p:sp>
      <p:sp>
        <p:nvSpPr>
          <p:cNvPr id="2" name="TextBox 1"/>
          <p:cNvSpPr txBox="1"/>
          <p:nvPr/>
        </p:nvSpPr>
        <p:spPr>
          <a:xfrm>
            <a:off x="90152" y="283335"/>
            <a:ext cx="10444765" cy="1754326"/>
          </a:xfrm>
          <a:prstGeom prst="rect">
            <a:avLst/>
          </a:prstGeom>
          <a:noFill/>
        </p:spPr>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KPI 1.7</a:t>
            </a:r>
            <a:endParaRPr lang="en-US" dirty="0"/>
          </a:p>
          <a:p>
            <a:pPr algn="ctr"/>
            <a:r>
              <a:rPr lang="en-US" b="1" dirty="0">
                <a:latin typeface="Tahoma" panose="020B0604030504040204" pitchFamily="34" charset="0"/>
                <a:ea typeface="Tahoma" panose="020B0604030504040204" pitchFamily="34" charset="0"/>
                <a:cs typeface="Tahoma" panose="020B0604030504040204" pitchFamily="34" charset="0"/>
              </a:rPr>
              <a:t>Improved retention rates of audited membership</a:t>
            </a:r>
          </a:p>
          <a:p>
            <a:pPr algn="ctr"/>
            <a:r>
              <a:rPr lang="en-US" b="1" dirty="0">
                <a:latin typeface="Tahoma" panose="020B0604030504040204" pitchFamily="34" charset="0"/>
                <a:ea typeface="Tahoma" panose="020B0604030504040204" pitchFamily="34" charset="0"/>
                <a:cs typeface="Tahoma" panose="020B0604030504040204" pitchFamily="34" charset="0"/>
              </a:rPr>
              <a:t>KPI 5.1</a:t>
            </a:r>
            <a:endParaRPr lang="en-US" dirty="0"/>
          </a:p>
          <a:p>
            <a:pPr algn="ctr"/>
            <a:r>
              <a:rPr lang="en-US" b="1" dirty="0">
                <a:latin typeface="Tahoma" panose="020B0604030504040204" pitchFamily="34" charset="0"/>
                <a:ea typeface="Tahoma" panose="020B0604030504040204" pitchFamily="34" charset="0"/>
                <a:cs typeface="Tahoma" panose="020B0604030504040204" pitchFamily="34" charset="0"/>
              </a:rPr>
              <a:t>Significant increase in numbers of church members regularly praying, studying the Bible, using the Sabbath School Bible Study Guides, reading the writings of Ellen White and engaging in other personal devotions.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94353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03710" y="127635"/>
            <a:ext cx="5553146" cy="339598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756856" y="141863"/>
            <a:ext cx="4778062" cy="3343115"/>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2980282" y="3484978"/>
            <a:ext cx="5365227" cy="3373022"/>
          </a:xfrm>
          <a:prstGeom prst="rect">
            <a:avLst/>
          </a:prstGeom>
        </p:spPr>
      </p:pic>
    </p:spTree>
    <p:extLst>
      <p:ext uri="{BB962C8B-B14F-4D97-AF65-F5344CB8AC3E}">
        <p14:creationId xmlns:p14="http://schemas.microsoft.com/office/powerpoint/2010/main" val="2394565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656" y="1897652"/>
            <a:ext cx="10200777" cy="4351338"/>
          </a:xfrm>
        </p:spPr>
        <p:txBody>
          <a:bodyPr>
            <a:noAutofit/>
          </a:bodyPr>
          <a:lstStyle/>
          <a:p>
            <a:pPr marL="0" indent="0">
              <a:buNone/>
            </a:pPr>
            <a:r>
              <a:rPr lang="en-US" b="1" dirty="0"/>
              <a:t>Senior Youth Leadership </a:t>
            </a:r>
          </a:p>
          <a:p>
            <a:pPr marL="0" indent="0">
              <a:buNone/>
            </a:pPr>
            <a:r>
              <a:rPr lang="en-US" dirty="0"/>
              <a:t>Senior Youth Leadership training program is designed to prepare youth and young adult leaders to address the alarming depletion of our young people from our church. Several Senior Youth Leadership programs were launch in the Unions during the period under review. </a:t>
            </a:r>
          </a:p>
          <a:p>
            <a:pPr marL="0" indent="0">
              <a:buNone/>
            </a:pPr>
            <a:r>
              <a:rPr lang="en-US" dirty="0"/>
              <a:t>However, some of the Unions which had their Senior Youth Launch before this period had trainings and graduation ceremonies: A total of </a:t>
            </a:r>
            <a:r>
              <a:rPr lang="en-US" b="1" dirty="0"/>
              <a:t>326</a:t>
            </a:r>
            <a:r>
              <a:rPr lang="en-US" dirty="0"/>
              <a:t> were graduated during the period.</a:t>
            </a:r>
          </a:p>
        </p:txBody>
      </p:sp>
      <p:sp>
        <p:nvSpPr>
          <p:cNvPr id="4" name="TextBox 3"/>
          <p:cNvSpPr txBox="1"/>
          <p:nvPr/>
        </p:nvSpPr>
        <p:spPr>
          <a:xfrm>
            <a:off x="141668" y="0"/>
            <a:ext cx="10444765" cy="1754326"/>
          </a:xfrm>
          <a:prstGeom prst="rect">
            <a:avLst/>
          </a:prstGeom>
          <a:noFill/>
        </p:spPr>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KPI 1.7</a:t>
            </a:r>
            <a:endParaRPr lang="en-US" dirty="0"/>
          </a:p>
          <a:p>
            <a:pPr algn="ctr"/>
            <a:r>
              <a:rPr lang="en-US" b="1" dirty="0">
                <a:latin typeface="Tahoma" panose="020B0604030504040204" pitchFamily="34" charset="0"/>
                <a:ea typeface="Tahoma" panose="020B0604030504040204" pitchFamily="34" charset="0"/>
                <a:cs typeface="Tahoma" panose="020B0604030504040204" pitchFamily="34" charset="0"/>
              </a:rPr>
              <a:t>Improved retention rates of audited membership</a:t>
            </a:r>
          </a:p>
          <a:p>
            <a:pPr algn="ctr"/>
            <a:r>
              <a:rPr lang="en-US" b="1" dirty="0">
                <a:latin typeface="Tahoma" panose="020B0604030504040204" pitchFamily="34" charset="0"/>
                <a:ea typeface="Tahoma" panose="020B0604030504040204" pitchFamily="34" charset="0"/>
                <a:cs typeface="Tahoma" panose="020B0604030504040204" pitchFamily="34" charset="0"/>
              </a:rPr>
              <a:t>KPI 5.1</a:t>
            </a:r>
            <a:endParaRPr lang="en-US" dirty="0"/>
          </a:p>
          <a:p>
            <a:pPr algn="ctr"/>
            <a:r>
              <a:rPr lang="en-US" b="1" dirty="0">
                <a:latin typeface="Tahoma" panose="020B0604030504040204" pitchFamily="34" charset="0"/>
                <a:ea typeface="Tahoma" panose="020B0604030504040204" pitchFamily="34" charset="0"/>
                <a:cs typeface="Tahoma" panose="020B0604030504040204" pitchFamily="34" charset="0"/>
              </a:rPr>
              <a:t>Significant increase in numbers of church members regularly praying, studying the Bible, using the Sabbath School Bible Study Guides, reading the writings of Ellen White and engaging in other personal devotions.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26535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065171" y="3425780"/>
            <a:ext cx="5252640" cy="343222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 y="0"/>
            <a:ext cx="5267460" cy="37477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027" y="0"/>
            <a:ext cx="5621629" cy="3747752"/>
          </a:xfrm>
          <a:prstGeom prst="rect">
            <a:avLst/>
          </a:prstGeom>
        </p:spPr>
      </p:pic>
    </p:spTree>
    <p:extLst>
      <p:ext uri="{BB962C8B-B14F-4D97-AF65-F5344CB8AC3E}">
        <p14:creationId xmlns:p14="http://schemas.microsoft.com/office/powerpoint/2010/main" val="1883226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14" y="751433"/>
            <a:ext cx="9585960" cy="4351338"/>
          </a:xfrm>
        </p:spPr>
        <p:txBody>
          <a:bodyPr>
            <a:noAutofit/>
          </a:bodyPr>
          <a:lstStyle/>
          <a:p>
            <a:pPr marL="0" indent="0">
              <a:buNone/>
            </a:pPr>
            <a:r>
              <a:rPr lang="en-US" sz="3200" b="1" dirty="0"/>
              <a:t>INTRODUCTION</a:t>
            </a:r>
            <a:endParaRPr lang="en-US" sz="3200" dirty="0"/>
          </a:p>
          <a:p>
            <a:pPr marL="0" indent="0">
              <a:buNone/>
            </a:pPr>
            <a:r>
              <a:rPr lang="en-US" sz="3200" dirty="0"/>
              <a:t>The youth department of West-Central Africa Division is committed to its mission of spreading the everlasting gospel in all the corners of West-Central Africa Division in our generation and this begins with our local churches. The following objectives were achieved to the glory of God based on the KPIs in the WAD Strategic plan. </a:t>
            </a:r>
          </a:p>
        </p:txBody>
      </p:sp>
    </p:spTree>
    <p:extLst>
      <p:ext uri="{BB962C8B-B14F-4D97-AF65-F5344CB8AC3E}">
        <p14:creationId xmlns:p14="http://schemas.microsoft.com/office/powerpoint/2010/main" val="3880967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899" y="1939992"/>
            <a:ext cx="10200777" cy="4351338"/>
          </a:xfrm>
        </p:spPr>
        <p:txBody>
          <a:bodyPr>
            <a:noAutofit/>
          </a:bodyPr>
          <a:lstStyle/>
          <a:p>
            <a:pPr marL="0" indent="0">
              <a:buNone/>
            </a:pPr>
            <a:r>
              <a:rPr lang="en-US" sz="3200" b="1" dirty="0"/>
              <a:t>MASTER GUIDE TRAINING FOR SHEPHERDESS</a:t>
            </a:r>
            <a:endParaRPr lang="en-US" sz="3200" dirty="0"/>
          </a:p>
          <a:p>
            <a:pPr marL="0" indent="0">
              <a:buNone/>
            </a:pPr>
            <a:r>
              <a:rPr lang="en-US" sz="3200" dirty="0"/>
              <a:t>As part of the department strategy to involve church leaders in the activities of the youth, a special Master Guide training and investiture were organized for the Shepherdesses of the West Africa Union on the 27</a:t>
            </a:r>
            <a:r>
              <a:rPr lang="en-US" sz="3200" baseline="30000" dirty="0"/>
              <a:t>th</a:t>
            </a:r>
            <a:r>
              <a:rPr lang="en-US" sz="3200" dirty="0"/>
              <a:t> of August 2022 in Monrovia. A total of </a:t>
            </a:r>
            <a:r>
              <a:rPr lang="en-US" sz="3200" b="1" dirty="0"/>
              <a:t>12 Shepherdess </a:t>
            </a:r>
            <a:r>
              <a:rPr lang="en-US" sz="3200" dirty="0"/>
              <a:t>were invested</a:t>
            </a:r>
          </a:p>
        </p:txBody>
      </p:sp>
      <p:sp>
        <p:nvSpPr>
          <p:cNvPr id="2" name="TextBox 1"/>
          <p:cNvSpPr txBox="1"/>
          <p:nvPr/>
        </p:nvSpPr>
        <p:spPr>
          <a:xfrm>
            <a:off x="359899" y="193183"/>
            <a:ext cx="9917442" cy="1200329"/>
          </a:xfrm>
          <a:prstGeom prst="rect">
            <a:avLst/>
          </a:prstGeom>
          <a:noFill/>
        </p:spPr>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KPI 5.1: </a:t>
            </a:r>
          </a:p>
          <a:p>
            <a:pPr algn="ctr"/>
            <a:r>
              <a:rPr lang="en-US" b="1" dirty="0">
                <a:latin typeface="Tahoma" panose="020B0604030504040204" pitchFamily="34" charset="0"/>
                <a:ea typeface="Tahoma" panose="020B0604030504040204" pitchFamily="34" charset="0"/>
                <a:cs typeface="Tahoma" panose="020B0604030504040204" pitchFamily="34" charset="0"/>
              </a:rPr>
              <a:t>Significant increase in numbers of church members regularly praying, studying the Bible, using the Sabbath School Bible Study Guides, reading the writings of Ellen White and engaging in other personal devotions.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1292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p:nvPr/>
        </p:nvPicPr>
        <p:blipFill>
          <a:blip r:embed="rId2">
            <a:extLst>
              <a:ext uri="{28A0092B-C50C-407E-A947-70E740481C1C}">
                <a14:useLocalDpi xmlns:a14="http://schemas.microsoft.com/office/drawing/2010/main" val="0"/>
              </a:ext>
            </a:extLst>
          </a:blip>
          <a:stretch>
            <a:fillRect/>
          </a:stretch>
        </p:blipFill>
        <p:spPr>
          <a:xfrm>
            <a:off x="5181599" y="2704254"/>
            <a:ext cx="5327561" cy="4160186"/>
          </a:xfrm>
          <a:prstGeom prst="rect">
            <a:avLst/>
          </a:prstGeom>
        </p:spPr>
      </p:pic>
      <p:pic>
        <p:nvPicPr>
          <p:cNvPr id="7" name="Content Placeholder 5"/>
          <p:cNvPicPr/>
          <p:nvPr/>
        </p:nvPicPr>
        <p:blipFill>
          <a:blip r:embed="rId3">
            <a:extLst>
              <a:ext uri="{28A0092B-C50C-407E-A947-70E740481C1C}">
                <a14:useLocalDpi xmlns:a14="http://schemas.microsoft.com/office/drawing/2010/main" val="0"/>
              </a:ext>
            </a:extLst>
          </a:blip>
          <a:stretch>
            <a:fillRect/>
          </a:stretch>
        </p:blipFill>
        <p:spPr>
          <a:xfrm>
            <a:off x="0" y="0"/>
            <a:ext cx="5181600" cy="3886200"/>
          </a:xfrm>
          <a:prstGeom prst="rect">
            <a:avLst/>
          </a:prstGeom>
        </p:spPr>
      </p:pic>
    </p:spTree>
    <p:extLst>
      <p:ext uri="{BB962C8B-B14F-4D97-AF65-F5344CB8AC3E}">
        <p14:creationId xmlns:p14="http://schemas.microsoft.com/office/powerpoint/2010/main" val="3828756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381" y="2017265"/>
            <a:ext cx="10200777" cy="4351338"/>
          </a:xfrm>
        </p:spPr>
        <p:txBody>
          <a:bodyPr>
            <a:noAutofit/>
          </a:bodyPr>
          <a:lstStyle/>
          <a:p>
            <a:pPr marL="0" indent="0">
              <a:buNone/>
            </a:pPr>
            <a:r>
              <a:rPr lang="en-US" b="1" dirty="0"/>
              <a:t>WORLD PATHFINDER DAY/WAD YOUTH NECKERCHIEF CHALLENGE</a:t>
            </a:r>
            <a:endParaRPr lang="en-US" dirty="0"/>
          </a:p>
          <a:p>
            <a:pPr marL="0" indent="0">
              <a:buNone/>
            </a:pPr>
            <a:r>
              <a:rPr lang="en-US" dirty="0"/>
              <a:t>2022 world 72</a:t>
            </a:r>
            <a:r>
              <a:rPr lang="en-US" baseline="30000" dirty="0"/>
              <a:t>nd</a:t>
            </a:r>
            <a:r>
              <a:rPr lang="en-US" dirty="0"/>
              <a:t> Pathfinder Day with the theme: “Change the World” was celebrated throughout the Division. For the purposes of awareness creation and saturation of the environments, WAD youth encouraged the Pathfinders to wear their neckerchiefs to everyday activities to promote the Pathfinder Ministry. </a:t>
            </a:r>
          </a:p>
        </p:txBody>
      </p:sp>
      <p:sp>
        <p:nvSpPr>
          <p:cNvPr id="2" name="TextBox 1"/>
          <p:cNvSpPr txBox="1"/>
          <p:nvPr/>
        </p:nvSpPr>
        <p:spPr>
          <a:xfrm>
            <a:off x="1435638" y="309093"/>
            <a:ext cx="7946265" cy="923330"/>
          </a:xfrm>
          <a:prstGeom prst="rect">
            <a:avLst/>
          </a:prstGeom>
          <a:noFill/>
        </p:spPr>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KPI 6:1: </a:t>
            </a:r>
          </a:p>
          <a:p>
            <a:pPr algn="ctr"/>
            <a:r>
              <a:rPr lang="en-US" b="1" dirty="0">
                <a:latin typeface="Tahoma" panose="020B0604030504040204" pitchFamily="34" charset="0"/>
                <a:ea typeface="Tahoma" panose="020B0604030504040204" pitchFamily="34" charset="0"/>
                <a:cs typeface="Tahoma" panose="020B0604030504040204" pitchFamily="34" charset="0"/>
              </a:rPr>
              <a:t>Increased church member involvement in fellowship and service, both in the church and in the local community</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83642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352" y="2258260"/>
            <a:ext cx="10200777" cy="4351338"/>
          </a:xfrm>
        </p:spPr>
        <p:txBody>
          <a:bodyPr>
            <a:noAutofit/>
          </a:bodyPr>
          <a:lstStyle/>
          <a:p>
            <a:pPr marL="0" indent="0">
              <a:buNone/>
            </a:pPr>
            <a:r>
              <a:rPr lang="en-US" b="1" dirty="0"/>
              <a:t>WORLD PATHFINDER DAY/WAD YOUTH NECKERCHIEF CHALLENGE</a:t>
            </a:r>
            <a:endParaRPr lang="en-US" dirty="0"/>
          </a:p>
          <a:p>
            <a:pPr marL="0" indent="0">
              <a:buNone/>
            </a:pPr>
            <a:r>
              <a:rPr lang="en-US" dirty="0"/>
              <a:t>They were also encouraged to share missionary books as their invitation cards to the World Pathfinder Day. The WAD President and the Executive Secretary fully participated in this challenge by recording special video messages encouraging the Pathfinders to “Get involved in the challenge.” </a:t>
            </a:r>
          </a:p>
        </p:txBody>
      </p:sp>
      <p:sp>
        <p:nvSpPr>
          <p:cNvPr id="4" name="TextBox 3"/>
          <p:cNvSpPr txBox="1"/>
          <p:nvPr/>
        </p:nvSpPr>
        <p:spPr>
          <a:xfrm>
            <a:off x="1435638" y="309093"/>
            <a:ext cx="7946265" cy="923330"/>
          </a:xfrm>
          <a:prstGeom prst="rect">
            <a:avLst/>
          </a:prstGeom>
          <a:noFill/>
        </p:spPr>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KPI 6:1: </a:t>
            </a:r>
          </a:p>
          <a:p>
            <a:pPr algn="ctr"/>
            <a:r>
              <a:rPr lang="en-US" b="1" dirty="0">
                <a:latin typeface="Tahoma" panose="020B0604030504040204" pitchFamily="34" charset="0"/>
                <a:ea typeface="Tahoma" panose="020B0604030504040204" pitchFamily="34" charset="0"/>
                <a:cs typeface="Tahoma" panose="020B0604030504040204" pitchFamily="34" charset="0"/>
              </a:rPr>
              <a:t>Increased church member involvement in fellowship and service, both in the church and in the local community</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4956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0" y="-1"/>
            <a:ext cx="4301544" cy="4237150"/>
          </a:xfrm>
          <a:prstGeom prst="rect">
            <a:avLst/>
          </a:prstGeom>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6233375" y="103030"/>
            <a:ext cx="4258908" cy="3979573"/>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2760370" y="3290552"/>
            <a:ext cx="5383369" cy="3567448"/>
          </a:xfrm>
          <a:prstGeom prst="rect">
            <a:avLst/>
          </a:prstGeom>
        </p:spPr>
      </p:pic>
    </p:spTree>
    <p:extLst>
      <p:ext uri="{BB962C8B-B14F-4D97-AF65-F5344CB8AC3E}">
        <p14:creationId xmlns:p14="http://schemas.microsoft.com/office/powerpoint/2010/main" val="3651044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381" y="2065077"/>
            <a:ext cx="10200777" cy="4351338"/>
          </a:xfrm>
        </p:spPr>
        <p:txBody>
          <a:bodyPr>
            <a:noAutofit/>
          </a:bodyPr>
          <a:lstStyle/>
          <a:p>
            <a:pPr marL="0" indent="0">
              <a:buNone/>
            </a:pPr>
            <a:r>
              <a:rPr lang="en-US" b="1" dirty="0"/>
              <a:t>YOUTH CONGRESS</a:t>
            </a:r>
            <a:endParaRPr lang="en-US" dirty="0"/>
          </a:p>
          <a:p>
            <a:pPr marL="0" indent="0">
              <a:buNone/>
            </a:pPr>
            <a:r>
              <a:rPr lang="en-US" dirty="0"/>
              <a:t>The period under review saw two Youth Congresses. The Central Africa Union Mission organized its first Youth Congress from </a:t>
            </a:r>
            <a:r>
              <a:rPr lang="en-US" b="1" dirty="0"/>
              <a:t>August 14-21, 2022 at OYO in Congo Brazzaville</a:t>
            </a:r>
            <a:r>
              <a:rPr lang="en-US" dirty="0"/>
              <a:t>. </a:t>
            </a:r>
            <a:r>
              <a:rPr lang="en-US" b="1" dirty="0"/>
              <a:t>630</a:t>
            </a:r>
            <a:r>
              <a:rPr lang="en-US" dirty="0"/>
              <a:t> youth from the five countries that form the Union Mission, and all the Union and its various officers and pastors participated in the congress. </a:t>
            </a:r>
            <a:r>
              <a:rPr lang="en-US" b="1" dirty="0"/>
              <a:t>8 souls </a:t>
            </a:r>
            <a:r>
              <a:rPr lang="en-US" dirty="0"/>
              <a:t>were baptized as a result of the outreach activities of the congress. </a:t>
            </a:r>
          </a:p>
        </p:txBody>
      </p:sp>
      <p:sp>
        <p:nvSpPr>
          <p:cNvPr id="4" name="TextBox 3"/>
          <p:cNvSpPr txBox="1"/>
          <p:nvPr/>
        </p:nvSpPr>
        <p:spPr>
          <a:xfrm>
            <a:off x="1435638" y="309093"/>
            <a:ext cx="7946265" cy="369332"/>
          </a:xfrm>
          <a:prstGeom prst="rect">
            <a:avLst/>
          </a:prstGeom>
          <a:noFill/>
        </p:spPr>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KPI 1.7: Improved retention rates of audited membership</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2972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381" y="1492042"/>
            <a:ext cx="10200777" cy="4351338"/>
          </a:xfrm>
        </p:spPr>
        <p:txBody>
          <a:bodyPr>
            <a:noAutofit/>
          </a:bodyPr>
          <a:lstStyle/>
          <a:p>
            <a:pPr marL="0" indent="0">
              <a:buNone/>
            </a:pPr>
            <a:r>
              <a:rPr lang="en-US" b="1" dirty="0"/>
              <a:t>YOUTH CONGRESS</a:t>
            </a:r>
            <a:endParaRPr lang="en-US" dirty="0"/>
          </a:p>
          <a:p>
            <a:pPr marL="0" indent="0">
              <a:buNone/>
            </a:pPr>
            <a:r>
              <a:rPr lang="en-US" dirty="0"/>
              <a:t>The Northern Nigeria Union Conference also organized a Senior Youth Congress from </a:t>
            </a:r>
            <a:r>
              <a:rPr lang="en-US" b="1" dirty="0"/>
              <a:t>the 28</a:t>
            </a:r>
            <a:r>
              <a:rPr lang="en-US" b="1" baseline="30000" dirty="0"/>
              <a:t>th</a:t>
            </a:r>
            <a:r>
              <a:rPr lang="en-US" b="1" dirty="0"/>
              <a:t> August to 4</a:t>
            </a:r>
            <a:r>
              <a:rPr lang="en-US" b="1" baseline="30000" dirty="0"/>
              <a:t>th</a:t>
            </a:r>
            <a:r>
              <a:rPr lang="en-US" b="1" dirty="0"/>
              <a:t> September, 2022 </a:t>
            </a:r>
            <a:r>
              <a:rPr lang="en-US" dirty="0"/>
              <a:t>at </a:t>
            </a:r>
            <a:r>
              <a:rPr lang="en-US" dirty="0" err="1"/>
              <a:t>Billiri</a:t>
            </a:r>
            <a:r>
              <a:rPr lang="en-US" dirty="0"/>
              <a:t>, in </a:t>
            </a:r>
            <a:r>
              <a:rPr lang="en-US" dirty="0" err="1"/>
              <a:t>Gombe</a:t>
            </a:r>
            <a:r>
              <a:rPr lang="en-US" dirty="0"/>
              <a:t> State. A total of </a:t>
            </a:r>
            <a:r>
              <a:rPr lang="en-US" b="1" dirty="0"/>
              <a:t>674</a:t>
            </a:r>
            <a:r>
              <a:rPr lang="en-US" dirty="0"/>
              <a:t> youth participated and 15 souls got baptized during the program. </a:t>
            </a:r>
          </a:p>
        </p:txBody>
      </p:sp>
      <p:sp>
        <p:nvSpPr>
          <p:cNvPr id="4" name="TextBox 3"/>
          <p:cNvSpPr txBox="1"/>
          <p:nvPr/>
        </p:nvSpPr>
        <p:spPr>
          <a:xfrm>
            <a:off x="1435638" y="309093"/>
            <a:ext cx="7946265" cy="369332"/>
          </a:xfrm>
          <a:prstGeom prst="rect">
            <a:avLst/>
          </a:prstGeom>
          <a:noFill/>
        </p:spPr>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KPI 1.7: Improved retention rates of audited membership</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5287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4788589" y="0"/>
            <a:ext cx="5731510" cy="3820795"/>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0" y="3"/>
            <a:ext cx="5731510" cy="4298950"/>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5731510" y="3232597"/>
            <a:ext cx="4782355" cy="3625403"/>
          </a:xfrm>
          <a:prstGeom prst="rect">
            <a:avLst/>
          </a:prstGeom>
        </p:spPr>
      </p:pic>
    </p:spTree>
    <p:extLst>
      <p:ext uri="{BB962C8B-B14F-4D97-AF65-F5344CB8AC3E}">
        <p14:creationId xmlns:p14="http://schemas.microsoft.com/office/powerpoint/2010/main" val="1008086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898" y="1408252"/>
            <a:ext cx="9585960" cy="4351338"/>
          </a:xfrm>
        </p:spPr>
        <p:txBody>
          <a:bodyPr>
            <a:noAutofit/>
          </a:bodyPr>
          <a:lstStyle/>
          <a:p>
            <a:pPr marL="0" indent="0">
              <a:buNone/>
            </a:pPr>
            <a:r>
              <a:rPr lang="en-US" sz="3200" b="1" dirty="0"/>
              <a:t>GLOBAL YOUTH DAY 2022</a:t>
            </a:r>
            <a:endParaRPr lang="en-US" sz="3200" dirty="0"/>
          </a:p>
          <a:p>
            <a:pPr marL="0" indent="0" algn="just">
              <a:buNone/>
            </a:pPr>
            <a:r>
              <a:rPr lang="en-US" sz="3200" dirty="0"/>
              <a:t>The youth across the Division participated in this year’s Global Youth Day dubbed “Loving the forgotten. The youth from all the unions participated in sharing foods, clothes, medical aid items, Blood donations, Visits to Orphanage Homes, Community Services Pot-Luck and many other items were given to people in deprived areas.</a:t>
            </a:r>
          </a:p>
        </p:txBody>
      </p:sp>
      <p:sp>
        <p:nvSpPr>
          <p:cNvPr id="4" name="TextBox 3"/>
          <p:cNvSpPr txBox="1"/>
          <p:nvPr/>
        </p:nvSpPr>
        <p:spPr>
          <a:xfrm>
            <a:off x="359898" y="154546"/>
            <a:ext cx="9710670" cy="1200329"/>
          </a:xfrm>
          <a:prstGeom prst="rect">
            <a:avLst/>
          </a:prstGeom>
          <a:noFill/>
        </p:spPr>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KPI 1.1</a:t>
            </a:r>
            <a:endParaRPr lang="en-US" dirty="0"/>
          </a:p>
          <a:p>
            <a:pPr algn="ctr"/>
            <a:r>
              <a:rPr lang="en-US" b="1" dirty="0">
                <a:latin typeface="Tahoma" panose="020B0604030504040204" pitchFamily="34" charset="0"/>
                <a:ea typeface="Tahoma" panose="020B0604030504040204" pitchFamily="34" charset="0"/>
                <a:cs typeface="Tahoma" panose="020B0604030504040204" pitchFamily="34" charset="0"/>
              </a:rPr>
              <a:t>Increased number of church members participating in both personal and public evangelistic outreach initiatives with a goal of Total Member Involvement (TMI).</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1257940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ell\AppData\Local\Temp\Rar$DIa0.780\DSC_032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0320" y="0"/>
            <a:ext cx="7791719" cy="575685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1273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898" y="1408252"/>
            <a:ext cx="9585960" cy="4351338"/>
          </a:xfrm>
        </p:spPr>
        <p:txBody>
          <a:bodyPr>
            <a:noAutofit/>
          </a:bodyPr>
          <a:lstStyle/>
          <a:p>
            <a:pPr marL="0" indent="0">
              <a:buNone/>
            </a:pPr>
            <a:r>
              <a:rPr lang="en-US" sz="3200" b="1" dirty="0"/>
              <a:t>GLOBAL YOUTH DAY 2022</a:t>
            </a:r>
          </a:p>
          <a:p>
            <a:pPr marL="0" indent="0">
              <a:buNone/>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With a special interest, in Southern Ghana Union Conference there was blind man Mr.  Kwabena Latter and his six (6) children who lived in a dilapidated house received a new residence which was built by the youth from Mid-South Ghana Conference. </a:t>
            </a:r>
            <a:endParaRPr lang="en-GH"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200" dirty="0"/>
          </a:p>
        </p:txBody>
      </p:sp>
      <p:sp>
        <p:nvSpPr>
          <p:cNvPr id="4" name="TextBox 3"/>
          <p:cNvSpPr txBox="1"/>
          <p:nvPr/>
        </p:nvSpPr>
        <p:spPr>
          <a:xfrm>
            <a:off x="359898" y="154546"/>
            <a:ext cx="9710670" cy="1200329"/>
          </a:xfrm>
          <a:prstGeom prst="rect">
            <a:avLst/>
          </a:prstGeom>
          <a:noFill/>
        </p:spPr>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KPI 1.1</a:t>
            </a:r>
            <a:endParaRPr lang="en-US" dirty="0"/>
          </a:p>
          <a:p>
            <a:pPr algn="ctr"/>
            <a:r>
              <a:rPr lang="en-US" b="1" dirty="0">
                <a:latin typeface="Tahoma" panose="020B0604030504040204" pitchFamily="34" charset="0"/>
                <a:ea typeface="Tahoma" panose="020B0604030504040204" pitchFamily="34" charset="0"/>
                <a:cs typeface="Tahoma" panose="020B0604030504040204" pitchFamily="34" charset="0"/>
              </a:rPr>
              <a:t>Increased number of church members participating in both personal and public evangelistic outreach initiatives with a goal of Total Member Involvement (TMI).</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2413503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5FD14-4F72-5317-8EAB-7E05E9C68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414" y="378371"/>
            <a:ext cx="9890234" cy="5370788"/>
          </a:xfrm>
          <a:prstGeom prst="rect">
            <a:avLst/>
          </a:prstGeom>
        </p:spPr>
      </p:pic>
    </p:spTree>
    <p:extLst>
      <p:ext uri="{BB962C8B-B14F-4D97-AF65-F5344CB8AC3E}">
        <p14:creationId xmlns:p14="http://schemas.microsoft.com/office/powerpoint/2010/main" val="1521390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6AE39E-12EE-EFE1-0A59-3B21E781C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249" y="231228"/>
            <a:ext cx="10100442" cy="5549462"/>
          </a:xfrm>
          <a:prstGeom prst="rect">
            <a:avLst/>
          </a:prstGeom>
        </p:spPr>
      </p:pic>
    </p:spTree>
    <p:extLst>
      <p:ext uri="{BB962C8B-B14F-4D97-AF65-F5344CB8AC3E}">
        <p14:creationId xmlns:p14="http://schemas.microsoft.com/office/powerpoint/2010/main" val="2922431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776" y="1241560"/>
            <a:ext cx="10200777" cy="4351338"/>
          </a:xfrm>
        </p:spPr>
        <p:txBody>
          <a:bodyPr>
            <a:noAutofit/>
          </a:bodyPr>
          <a:lstStyle/>
          <a:p>
            <a:pPr marL="0" indent="0">
              <a:buNone/>
            </a:pPr>
            <a:r>
              <a:rPr lang="en-US" b="1" dirty="0"/>
              <a:t>Voice of Youth </a:t>
            </a:r>
          </a:p>
          <a:p>
            <a:pPr marL="0" indent="0">
              <a:buNone/>
            </a:pPr>
            <a:r>
              <a:rPr lang="en-US" dirty="0"/>
              <a:t>Voice of Youth is a General Conference initiative designed to help young people grow closer to Jesus, bond as a team, discover their gifts and effectively share the Three Angels Messages with the world. </a:t>
            </a:r>
          </a:p>
          <a:p>
            <a:pPr marL="0" indent="0">
              <a:buNone/>
            </a:pPr>
            <a:r>
              <a:rPr lang="en-US" dirty="0"/>
              <a:t>In a layman’s language, Voice of Youth (VOY) can be referred to as Christian evangelistic small groups which involves young people that evangelize their communities using their own innovative strategies or methods. WAD Youth mobilized 70 of such teams or small groups. To the glory of God, the activities of these teams yielded, a total baptism of </a:t>
            </a:r>
            <a:r>
              <a:rPr lang="en-US" b="1" dirty="0"/>
              <a:t>1,305</a:t>
            </a:r>
            <a:r>
              <a:rPr lang="en-US" dirty="0"/>
              <a:t>.</a:t>
            </a:r>
          </a:p>
        </p:txBody>
      </p:sp>
      <p:sp>
        <p:nvSpPr>
          <p:cNvPr id="2" name="TextBox 1"/>
          <p:cNvSpPr txBox="1"/>
          <p:nvPr/>
        </p:nvSpPr>
        <p:spPr>
          <a:xfrm>
            <a:off x="727300" y="128789"/>
            <a:ext cx="9491730" cy="1200329"/>
          </a:xfrm>
          <a:prstGeom prst="rect">
            <a:avLst/>
          </a:prstGeom>
          <a:noFill/>
        </p:spPr>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KPI 1.1</a:t>
            </a:r>
            <a:endParaRPr lang="en-US" dirty="0"/>
          </a:p>
          <a:p>
            <a:pPr algn="ctr"/>
            <a:r>
              <a:rPr lang="en-US" b="1" dirty="0">
                <a:latin typeface="Tahoma" panose="020B0604030504040204" pitchFamily="34" charset="0"/>
                <a:ea typeface="Tahoma" panose="020B0604030504040204" pitchFamily="34" charset="0"/>
                <a:cs typeface="Tahoma" panose="020B0604030504040204" pitchFamily="34" charset="0"/>
              </a:rPr>
              <a:t>Increased number of church members participating in both personal and public evangelistic outreach initiatives with a goal of Total Member Involvement (TMI).</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56312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612" y="2991121"/>
            <a:ext cx="5164428" cy="387332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357612" cy="4018208"/>
          </a:xfrm>
          <a:prstGeom prst="rect">
            <a:avLst/>
          </a:prstGeom>
        </p:spPr>
      </p:pic>
    </p:spTree>
    <p:extLst>
      <p:ext uri="{BB962C8B-B14F-4D97-AF65-F5344CB8AC3E}">
        <p14:creationId xmlns:p14="http://schemas.microsoft.com/office/powerpoint/2010/main" val="3514156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1210</Words>
  <Application>Microsoft Macintosh PowerPoint</Application>
  <PresentationFormat>Widescreen</PresentationFormat>
  <Paragraphs>62</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Tahoma</vt:lpstr>
      <vt:lpstr>Times New Roman</vt:lpstr>
      <vt:lpstr>Office Theme</vt:lpstr>
      <vt:lpstr>YEAR-END REPORT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Obed Kofi Parbie</dc:creator>
  <cp:lastModifiedBy>ALFRED KWASI ASIEM</cp:lastModifiedBy>
  <cp:revision>38</cp:revision>
  <dcterms:created xsi:type="dcterms:W3CDTF">2022-08-15T07:49:22Z</dcterms:created>
  <dcterms:modified xsi:type="dcterms:W3CDTF">2022-10-30T09:39:10Z</dcterms:modified>
</cp:coreProperties>
</file>