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6"/>
  </p:notesMasterIdLst>
  <p:sldIdLst>
    <p:sldId id="256" r:id="rId2"/>
    <p:sldId id="306" r:id="rId3"/>
    <p:sldId id="257" r:id="rId4"/>
    <p:sldId id="258" r:id="rId5"/>
    <p:sldId id="260" r:id="rId6"/>
    <p:sldId id="261" r:id="rId7"/>
    <p:sldId id="262" r:id="rId8"/>
    <p:sldId id="263" r:id="rId9"/>
    <p:sldId id="304" r:id="rId10"/>
    <p:sldId id="302" r:id="rId11"/>
    <p:sldId id="303" r:id="rId12"/>
    <p:sldId id="264" r:id="rId13"/>
    <p:sldId id="259" r:id="rId14"/>
    <p:sldId id="30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CF7"/>
    <a:srgbClr val="00E9F7"/>
    <a:srgbClr val="FD91FA"/>
    <a:srgbClr val="0089FF"/>
    <a:srgbClr val="FD51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48"/>
    <p:restoredTop sz="94643"/>
  </p:normalViewPr>
  <p:slideViewPr>
    <p:cSldViewPr snapToGrid="0">
      <p:cViewPr varScale="1">
        <p:scale>
          <a:sx n="105" d="100"/>
          <a:sy n="105" d="100"/>
        </p:scale>
        <p:origin x="440" y="184"/>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213CB3-A7C3-494F-9ABC-0689FCB7CB35}" type="datetimeFigureOut">
              <a:rPr lang="en-CI" smtClean="0"/>
              <a:t>31/10/2022</a:t>
            </a:fld>
            <a:endParaRPr lang="en-C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516703-E108-AA4C-8009-C9E3700E1E4F}" type="slidenum">
              <a:rPr lang="en-CI" smtClean="0"/>
              <a:t>‹#›</a:t>
            </a:fld>
            <a:endParaRPr lang="en-CI"/>
          </a:p>
        </p:txBody>
      </p:sp>
    </p:spTree>
    <p:extLst>
      <p:ext uri="{BB962C8B-B14F-4D97-AF65-F5344CB8AC3E}">
        <p14:creationId xmlns:p14="http://schemas.microsoft.com/office/powerpoint/2010/main" val="2738702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I" dirty="0"/>
          </a:p>
        </p:txBody>
      </p:sp>
      <p:sp>
        <p:nvSpPr>
          <p:cNvPr id="4" name="Slide Number Placeholder 3"/>
          <p:cNvSpPr>
            <a:spLocks noGrp="1"/>
          </p:cNvSpPr>
          <p:nvPr>
            <p:ph type="sldNum" sz="quarter" idx="5"/>
          </p:nvPr>
        </p:nvSpPr>
        <p:spPr/>
        <p:txBody>
          <a:bodyPr/>
          <a:lstStyle/>
          <a:p>
            <a:fld id="{50516703-E108-AA4C-8009-C9E3700E1E4F}" type="slidenum">
              <a:rPr lang="en-CI" smtClean="0"/>
              <a:t>3</a:t>
            </a:fld>
            <a:endParaRPr lang="en-CI"/>
          </a:p>
        </p:txBody>
      </p:sp>
    </p:spTree>
    <p:extLst>
      <p:ext uri="{BB962C8B-B14F-4D97-AF65-F5344CB8AC3E}">
        <p14:creationId xmlns:p14="http://schemas.microsoft.com/office/powerpoint/2010/main" val="2620881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I" dirty="0"/>
          </a:p>
        </p:txBody>
      </p:sp>
      <p:sp>
        <p:nvSpPr>
          <p:cNvPr id="4" name="Slide Number Placeholder 3"/>
          <p:cNvSpPr>
            <a:spLocks noGrp="1"/>
          </p:cNvSpPr>
          <p:nvPr>
            <p:ph type="sldNum" sz="quarter" idx="5"/>
          </p:nvPr>
        </p:nvSpPr>
        <p:spPr/>
        <p:txBody>
          <a:bodyPr/>
          <a:lstStyle/>
          <a:p>
            <a:fld id="{50516703-E108-AA4C-8009-C9E3700E1E4F}" type="slidenum">
              <a:rPr lang="en-CI" smtClean="0"/>
              <a:t>13</a:t>
            </a:fld>
            <a:endParaRPr lang="en-CI"/>
          </a:p>
        </p:txBody>
      </p:sp>
    </p:spTree>
    <p:extLst>
      <p:ext uri="{BB962C8B-B14F-4D97-AF65-F5344CB8AC3E}">
        <p14:creationId xmlns:p14="http://schemas.microsoft.com/office/powerpoint/2010/main" val="1738933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I" dirty="0"/>
          </a:p>
        </p:txBody>
      </p:sp>
      <p:sp>
        <p:nvSpPr>
          <p:cNvPr id="4" name="Slide Number Placeholder 3"/>
          <p:cNvSpPr>
            <a:spLocks noGrp="1"/>
          </p:cNvSpPr>
          <p:nvPr>
            <p:ph type="sldNum" sz="quarter" idx="5"/>
          </p:nvPr>
        </p:nvSpPr>
        <p:spPr/>
        <p:txBody>
          <a:bodyPr/>
          <a:lstStyle/>
          <a:p>
            <a:fld id="{50516703-E108-AA4C-8009-C9E3700E1E4F}" type="slidenum">
              <a:rPr lang="en-CI" smtClean="0"/>
              <a:t>14</a:t>
            </a:fld>
            <a:endParaRPr lang="en-CI"/>
          </a:p>
        </p:txBody>
      </p:sp>
    </p:spTree>
    <p:extLst>
      <p:ext uri="{BB962C8B-B14F-4D97-AF65-F5344CB8AC3E}">
        <p14:creationId xmlns:p14="http://schemas.microsoft.com/office/powerpoint/2010/main" val="2712399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I" dirty="0"/>
          </a:p>
        </p:txBody>
      </p:sp>
      <p:sp>
        <p:nvSpPr>
          <p:cNvPr id="4" name="Slide Number Placeholder 3"/>
          <p:cNvSpPr>
            <a:spLocks noGrp="1"/>
          </p:cNvSpPr>
          <p:nvPr>
            <p:ph type="sldNum" sz="quarter" idx="5"/>
          </p:nvPr>
        </p:nvSpPr>
        <p:spPr/>
        <p:txBody>
          <a:bodyPr/>
          <a:lstStyle/>
          <a:p>
            <a:fld id="{50516703-E108-AA4C-8009-C9E3700E1E4F}" type="slidenum">
              <a:rPr lang="en-CI" smtClean="0"/>
              <a:t>4</a:t>
            </a:fld>
            <a:endParaRPr lang="en-CI"/>
          </a:p>
        </p:txBody>
      </p:sp>
    </p:spTree>
    <p:extLst>
      <p:ext uri="{BB962C8B-B14F-4D97-AF65-F5344CB8AC3E}">
        <p14:creationId xmlns:p14="http://schemas.microsoft.com/office/powerpoint/2010/main" val="2578682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I" dirty="0"/>
          </a:p>
        </p:txBody>
      </p:sp>
      <p:sp>
        <p:nvSpPr>
          <p:cNvPr id="4" name="Slide Number Placeholder 3"/>
          <p:cNvSpPr>
            <a:spLocks noGrp="1"/>
          </p:cNvSpPr>
          <p:nvPr>
            <p:ph type="sldNum" sz="quarter" idx="5"/>
          </p:nvPr>
        </p:nvSpPr>
        <p:spPr/>
        <p:txBody>
          <a:bodyPr/>
          <a:lstStyle/>
          <a:p>
            <a:fld id="{50516703-E108-AA4C-8009-C9E3700E1E4F}" type="slidenum">
              <a:rPr lang="en-CI" smtClean="0"/>
              <a:t>5</a:t>
            </a:fld>
            <a:endParaRPr lang="en-CI"/>
          </a:p>
        </p:txBody>
      </p:sp>
    </p:spTree>
    <p:extLst>
      <p:ext uri="{BB962C8B-B14F-4D97-AF65-F5344CB8AC3E}">
        <p14:creationId xmlns:p14="http://schemas.microsoft.com/office/powerpoint/2010/main" val="2639305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I" dirty="0"/>
          </a:p>
        </p:txBody>
      </p:sp>
      <p:sp>
        <p:nvSpPr>
          <p:cNvPr id="4" name="Slide Number Placeholder 3"/>
          <p:cNvSpPr>
            <a:spLocks noGrp="1"/>
          </p:cNvSpPr>
          <p:nvPr>
            <p:ph type="sldNum" sz="quarter" idx="5"/>
          </p:nvPr>
        </p:nvSpPr>
        <p:spPr/>
        <p:txBody>
          <a:bodyPr/>
          <a:lstStyle/>
          <a:p>
            <a:fld id="{50516703-E108-AA4C-8009-C9E3700E1E4F}" type="slidenum">
              <a:rPr lang="en-CI" smtClean="0"/>
              <a:t>6</a:t>
            </a:fld>
            <a:endParaRPr lang="en-CI"/>
          </a:p>
        </p:txBody>
      </p:sp>
    </p:spTree>
    <p:extLst>
      <p:ext uri="{BB962C8B-B14F-4D97-AF65-F5344CB8AC3E}">
        <p14:creationId xmlns:p14="http://schemas.microsoft.com/office/powerpoint/2010/main" val="1555133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I" dirty="0"/>
          </a:p>
        </p:txBody>
      </p:sp>
      <p:sp>
        <p:nvSpPr>
          <p:cNvPr id="4" name="Slide Number Placeholder 3"/>
          <p:cNvSpPr>
            <a:spLocks noGrp="1"/>
          </p:cNvSpPr>
          <p:nvPr>
            <p:ph type="sldNum" sz="quarter" idx="5"/>
          </p:nvPr>
        </p:nvSpPr>
        <p:spPr/>
        <p:txBody>
          <a:bodyPr/>
          <a:lstStyle/>
          <a:p>
            <a:fld id="{50516703-E108-AA4C-8009-C9E3700E1E4F}" type="slidenum">
              <a:rPr lang="en-CI" smtClean="0"/>
              <a:t>7</a:t>
            </a:fld>
            <a:endParaRPr lang="en-CI"/>
          </a:p>
        </p:txBody>
      </p:sp>
    </p:spTree>
    <p:extLst>
      <p:ext uri="{BB962C8B-B14F-4D97-AF65-F5344CB8AC3E}">
        <p14:creationId xmlns:p14="http://schemas.microsoft.com/office/powerpoint/2010/main" val="3039459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I" dirty="0"/>
          </a:p>
        </p:txBody>
      </p:sp>
      <p:sp>
        <p:nvSpPr>
          <p:cNvPr id="4" name="Slide Number Placeholder 3"/>
          <p:cNvSpPr>
            <a:spLocks noGrp="1"/>
          </p:cNvSpPr>
          <p:nvPr>
            <p:ph type="sldNum" sz="quarter" idx="5"/>
          </p:nvPr>
        </p:nvSpPr>
        <p:spPr/>
        <p:txBody>
          <a:bodyPr/>
          <a:lstStyle/>
          <a:p>
            <a:fld id="{50516703-E108-AA4C-8009-C9E3700E1E4F}" type="slidenum">
              <a:rPr lang="en-CI" smtClean="0"/>
              <a:t>8</a:t>
            </a:fld>
            <a:endParaRPr lang="en-CI"/>
          </a:p>
        </p:txBody>
      </p:sp>
    </p:spTree>
    <p:extLst>
      <p:ext uri="{BB962C8B-B14F-4D97-AF65-F5344CB8AC3E}">
        <p14:creationId xmlns:p14="http://schemas.microsoft.com/office/powerpoint/2010/main" val="2695227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I" dirty="0"/>
          </a:p>
        </p:txBody>
      </p:sp>
      <p:sp>
        <p:nvSpPr>
          <p:cNvPr id="4" name="Slide Number Placeholder 3"/>
          <p:cNvSpPr>
            <a:spLocks noGrp="1"/>
          </p:cNvSpPr>
          <p:nvPr>
            <p:ph type="sldNum" sz="quarter" idx="5"/>
          </p:nvPr>
        </p:nvSpPr>
        <p:spPr/>
        <p:txBody>
          <a:bodyPr/>
          <a:lstStyle/>
          <a:p>
            <a:fld id="{50516703-E108-AA4C-8009-C9E3700E1E4F}" type="slidenum">
              <a:rPr lang="en-CI" smtClean="0"/>
              <a:t>9</a:t>
            </a:fld>
            <a:endParaRPr lang="en-CI"/>
          </a:p>
        </p:txBody>
      </p:sp>
    </p:spTree>
    <p:extLst>
      <p:ext uri="{BB962C8B-B14F-4D97-AF65-F5344CB8AC3E}">
        <p14:creationId xmlns:p14="http://schemas.microsoft.com/office/powerpoint/2010/main" val="2090164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3C523B-A96F-41B3-BFF6-84F1B43C1782}" type="slidenum">
              <a:rPr lang="en-US" smtClean="0"/>
              <a:t>10</a:t>
            </a:fld>
            <a:endParaRPr lang="en-US"/>
          </a:p>
        </p:txBody>
      </p:sp>
    </p:spTree>
    <p:extLst>
      <p:ext uri="{BB962C8B-B14F-4D97-AF65-F5344CB8AC3E}">
        <p14:creationId xmlns:p14="http://schemas.microsoft.com/office/powerpoint/2010/main" val="3936573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I" dirty="0"/>
          </a:p>
        </p:txBody>
      </p:sp>
      <p:sp>
        <p:nvSpPr>
          <p:cNvPr id="4" name="Slide Number Placeholder 3"/>
          <p:cNvSpPr>
            <a:spLocks noGrp="1"/>
          </p:cNvSpPr>
          <p:nvPr>
            <p:ph type="sldNum" sz="quarter" idx="5"/>
          </p:nvPr>
        </p:nvSpPr>
        <p:spPr/>
        <p:txBody>
          <a:bodyPr/>
          <a:lstStyle/>
          <a:p>
            <a:fld id="{50516703-E108-AA4C-8009-C9E3700E1E4F}" type="slidenum">
              <a:rPr lang="en-CI" smtClean="0"/>
              <a:t>12</a:t>
            </a:fld>
            <a:endParaRPr lang="en-CI"/>
          </a:p>
        </p:txBody>
      </p:sp>
    </p:spTree>
    <p:extLst>
      <p:ext uri="{BB962C8B-B14F-4D97-AF65-F5344CB8AC3E}">
        <p14:creationId xmlns:p14="http://schemas.microsoft.com/office/powerpoint/2010/main" val="2699143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C1691109-F4F8-4597-962C-A4F4B7960636}" type="datetimeFigureOut">
              <a:rPr lang="en-US" smtClean="0"/>
              <a:t>10/31/22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321889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691109-F4F8-4597-962C-A4F4B7960636}"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158540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C1691109-F4F8-4597-962C-A4F4B7960636}" type="datetimeFigureOut">
              <a:rPr lang="en-US" smtClean="0"/>
              <a:t>10/31/22</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65040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691109-F4F8-4597-962C-A4F4B7960636}"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2207368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C1691109-F4F8-4597-962C-A4F4B7960636}" type="datetimeFigureOut">
              <a:rPr lang="en-US" smtClean="0"/>
              <a:t>10/31/22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2249721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C1691109-F4F8-4597-962C-A4F4B7960636}" type="datetimeFigureOut">
              <a:rPr lang="en-US" smtClean="0"/>
              <a:t>10/31/22</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1850314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C1691109-F4F8-4597-962C-A4F4B7960636}" type="datetimeFigureOut">
              <a:rPr lang="en-US" smtClean="0"/>
              <a:t>10/31/22</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430633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691109-F4F8-4597-962C-A4F4B7960636}" type="datetimeFigureOut">
              <a:rPr lang="en-US" smtClean="0"/>
              <a:t>10/31/22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78491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C1691109-F4F8-4597-962C-A4F4B7960636}" type="datetimeFigureOut">
              <a:rPr lang="en-US" smtClean="0"/>
              <a:t>10/31/22</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2305521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691109-F4F8-4597-962C-A4F4B7960636}" type="datetimeFigureOut">
              <a:rPr lang="en-US" smtClean="0"/>
              <a:t>10/31/22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2427213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C1691109-F4F8-4597-962C-A4F4B7960636}" type="datetimeFigureOut">
              <a:rPr lang="en-US" smtClean="0"/>
              <a:t>10/31/22</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4186925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C1691109-F4F8-4597-962C-A4F4B7960636}" type="datetimeFigureOut">
              <a:rPr lang="en-US" smtClean="0"/>
              <a:t>10/31/22</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7C7FAD9F-AEE9-406E-B720-57D2B9DB2816}" type="slidenum">
              <a:rPr lang="en-US" smtClean="0"/>
              <a:t>‹#›</a:t>
            </a:fld>
            <a:endParaRPr lang="en-US"/>
          </a:p>
        </p:txBody>
      </p:sp>
    </p:spTree>
    <p:extLst>
      <p:ext uri="{BB962C8B-B14F-4D97-AF65-F5344CB8AC3E}">
        <p14:creationId xmlns:p14="http://schemas.microsoft.com/office/powerpoint/2010/main" val="17701552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FD8F1113-2E3C-46E3-B54F-B7F421EEF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5">
            <a:extLst>
              <a:ext uri="{FF2B5EF4-FFF2-40B4-BE49-F238E27FC236}">
                <a16:creationId xmlns:a16="http://schemas.microsoft.com/office/drawing/2014/main" id="{B54A4D14-513F-4121-92D3-5CCB4689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Freeform 6">
            <a:extLst>
              <a:ext uri="{FF2B5EF4-FFF2-40B4-BE49-F238E27FC236}">
                <a16:creationId xmlns:a16="http://schemas.microsoft.com/office/drawing/2014/main" id="{6C3411F1-AD17-499D-AFEF-2F300F6DF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60BF2CBE-B1E9-4C42-89DC-C35E4E651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8">
            <a:extLst>
              <a:ext uri="{FF2B5EF4-FFF2-40B4-BE49-F238E27FC236}">
                <a16:creationId xmlns:a16="http://schemas.microsoft.com/office/drawing/2014/main" id="{72C95A87-DCDB-41C4-B774-744B3ECBE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9">
            <a:extLst>
              <a:ext uri="{FF2B5EF4-FFF2-40B4-BE49-F238E27FC236}">
                <a16:creationId xmlns:a16="http://schemas.microsoft.com/office/drawing/2014/main" id="{BCB97515-32FF-43A6-A51C-B140193ABB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0">
            <a:extLst>
              <a:ext uri="{FF2B5EF4-FFF2-40B4-BE49-F238E27FC236}">
                <a16:creationId xmlns:a16="http://schemas.microsoft.com/office/drawing/2014/main" id="{9C6379D3-7045-4B76-9409-6D23D753D0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2">
            <a:extLst>
              <a:ext uri="{FF2B5EF4-FFF2-40B4-BE49-F238E27FC236}">
                <a16:creationId xmlns:a16="http://schemas.microsoft.com/office/drawing/2014/main" id="{61B1C1DE-4201-4989-BE65-41ADC2472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4">
            <a:extLst>
              <a:ext uri="{FF2B5EF4-FFF2-40B4-BE49-F238E27FC236}">
                <a16:creationId xmlns:a16="http://schemas.microsoft.com/office/drawing/2014/main" id="{806398CC-D327-4E06-838C-31119BD56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6">
            <a:extLst>
              <a:ext uri="{FF2B5EF4-FFF2-40B4-BE49-F238E27FC236}">
                <a16:creationId xmlns:a16="http://schemas.microsoft.com/office/drawing/2014/main" id="{70A741CC-E736-448A-A94E-5C8BB9711D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11">
            <a:extLst>
              <a:ext uri="{FF2B5EF4-FFF2-40B4-BE49-F238E27FC236}">
                <a16:creationId xmlns:a16="http://schemas.microsoft.com/office/drawing/2014/main" id="{7C324CDD-B30F-47DD-8627-E2171D5E83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1">
            <a:extLst>
              <a:ext uri="{FF2B5EF4-FFF2-40B4-BE49-F238E27FC236}">
                <a16:creationId xmlns:a16="http://schemas.microsoft.com/office/drawing/2014/main" id="{79C8D19E-E3D6-45A6-BCA2-5918A37D7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2">
            <a:extLst>
              <a:ext uri="{FF2B5EF4-FFF2-40B4-BE49-F238E27FC236}">
                <a16:creationId xmlns:a16="http://schemas.microsoft.com/office/drawing/2014/main" id="{43280283-E04A-43CA-BFA1-F285486A2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Freeform 23">
            <a:extLst>
              <a:ext uri="{FF2B5EF4-FFF2-40B4-BE49-F238E27FC236}">
                <a16:creationId xmlns:a16="http://schemas.microsoft.com/office/drawing/2014/main" id="{38328CB6-0FC5-4AEA-BC7E-489267CB6F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Shape 36">
            <a:extLst>
              <a:ext uri="{FF2B5EF4-FFF2-40B4-BE49-F238E27FC236}">
                <a16:creationId xmlns:a16="http://schemas.microsoft.com/office/drawing/2014/main" id="{138AF5D2-3A9C-4E8F-B879-36865366A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4" name="Picture 3">
            <a:extLst>
              <a:ext uri="{FF2B5EF4-FFF2-40B4-BE49-F238E27FC236}">
                <a16:creationId xmlns:a16="http://schemas.microsoft.com/office/drawing/2014/main" id="{708D5A08-C80F-38F3-43D9-B201D3EA5183}"/>
              </a:ext>
            </a:extLst>
          </p:cNvPr>
          <p:cNvPicPr>
            <a:picLocks noChangeAspect="1"/>
          </p:cNvPicPr>
          <p:nvPr/>
        </p:nvPicPr>
        <p:blipFill rotWithShape="1">
          <a:blip r:embed="rId2"/>
          <a:srcRect t="8217" r="1" b="1"/>
          <a:stretch/>
        </p:blipFill>
        <p:spPr>
          <a:xfrm>
            <a:off x="932740" y="461405"/>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sp>
        <p:nvSpPr>
          <p:cNvPr id="2" name="Title 1">
            <a:extLst>
              <a:ext uri="{FF2B5EF4-FFF2-40B4-BE49-F238E27FC236}">
                <a16:creationId xmlns:a16="http://schemas.microsoft.com/office/drawing/2014/main" id="{2EC8CEA9-3E88-179C-1972-CCD989D17AF0}"/>
              </a:ext>
            </a:extLst>
          </p:cNvPr>
          <p:cNvSpPr>
            <a:spLocks noGrp="1"/>
          </p:cNvSpPr>
          <p:nvPr>
            <p:ph type="ctrTitle"/>
          </p:nvPr>
        </p:nvSpPr>
        <p:spPr>
          <a:xfrm>
            <a:off x="5733524" y="2055613"/>
            <a:ext cx="5788025" cy="2468207"/>
          </a:xfrm>
        </p:spPr>
        <p:txBody>
          <a:bodyPr>
            <a:noAutofit/>
          </a:bodyPr>
          <a:lstStyle/>
          <a:p>
            <a:pPr algn="l"/>
            <a:r>
              <a:rPr lang="en-CI" dirty="0">
                <a:solidFill>
                  <a:schemeClr val="tx1"/>
                </a:solidFill>
                <a:latin typeface="+mn-lt"/>
                <a:ea typeface="+mn-ea"/>
                <a:cs typeface="+mn-cs"/>
              </a:rPr>
              <a:t>GC-WAD LEAD ROADMAP FOR 2022-2025</a:t>
            </a:r>
          </a:p>
        </p:txBody>
      </p:sp>
      <p:pic>
        <p:nvPicPr>
          <p:cNvPr id="3080" name="Picture 8" descr="Download Digital Assets - I Will Go 2020">
            <a:extLst>
              <a:ext uri="{FF2B5EF4-FFF2-40B4-BE49-F238E27FC236}">
                <a16:creationId xmlns:a16="http://schemas.microsoft.com/office/drawing/2014/main" id="{5DB4D677-3FAE-F711-45E6-FDD9B57E90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0176" y="1569165"/>
            <a:ext cx="2334180" cy="2334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7956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81274" y="2202802"/>
            <a:ext cx="3916218" cy="3055965"/>
          </a:xfrm>
          <a:prstGeom prst="rect">
            <a:avLst/>
          </a:prstGeom>
        </p:spPr>
        <p:txBody>
          <a:bodyPr wrap="square">
            <a:spAutoFit/>
          </a:bodyPr>
          <a:lstStyle/>
          <a:p>
            <a:pPr marL="342900" marR="0" lvl="0" indent="-342900" algn="just">
              <a:lnSpc>
                <a:spcPct val="107000"/>
              </a:lnSpc>
              <a:spcBef>
                <a:spcPts val="0"/>
              </a:spcBef>
              <a:spcAft>
                <a:spcPts val="0"/>
              </a:spcAft>
              <a:buFont typeface="Wingdings" panose="05000000000000000000" pitchFamily="2" charset="2"/>
              <a:buChar char=""/>
            </a:pPr>
            <a:r>
              <a:rPr lang="en-US" b="1" dirty="0">
                <a:solidFill>
                  <a:srgbClr val="00B05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Objective 1		7 KPIs</a:t>
            </a:r>
            <a:endParaRPr lang="en-US" sz="1600" b="1" dirty="0">
              <a:solidFill>
                <a:srgbClr val="00B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
            </a:pPr>
            <a:r>
              <a:rPr lang="en-US" b="1" dirty="0">
                <a:solidFill>
                  <a:srgbClr val="00B05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Objective 2		11 KPIs</a:t>
            </a:r>
            <a:endParaRPr lang="en-US" sz="1600" b="1" dirty="0">
              <a:solidFill>
                <a:srgbClr val="00B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
            </a:pPr>
            <a:r>
              <a:rPr lang="en-US" b="1" dirty="0">
                <a:solidFill>
                  <a:srgbClr val="00B05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Objective 3		3 KPIs</a:t>
            </a:r>
            <a:endParaRPr lang="en-US" sz="1600" b="1" dirty="0">
              <a:solidFill>
                <a:srgbClr val="00B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
            </a:pPr>
            <a:r>
              <a:rPr lang="en-US" b="1" dirty="0">
                <a:solidFill>
                  <a:srgbClr val="00B05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Objective 4		3 KPIs</a:t>
            </a:r>
            <a:endParaRPr lang="en-US" sz="1600" b="1" dirty="0">
              <a:solidFill>
                <a:srgbClr val="00B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
            </a:pPr>
            <a:r>
              <a:rPr lang="en-US" b="1" dirty="0">
                <a:solidFill>
                  <a:srgbClr val="7030A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Objective 5		9 KPIs</a:t>
            </a:r>
            <a:endParaRPr lang="en-US" sz="1600" b="1" dirty="0">
              <a:solidFill>
                <a:srgbClr val="7030A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
            </a:pPr>
            <a:r>
              <a:rPr lang="en-US" b="1" dirty="0">
                <a:solidFill>
                  <a:srgbClr val="7030A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Objective 6		8 KPIs</a:t>
            </a:r>
            <a:endParaRPr lang="en-US" sz="1600" b="1" dirty="0">
              <a:solidFill>
                <a:srgbClr val="7030A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
            </a:pPr>
            <a:r>
              <a:rPr lang="en-US" b="1" dirty="0">
                <a:solidFill>
                  <a:srgbClr val="7030A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Objective 7		3 KPIs</a:t>
            </a:r>
            <a:endParaRPr lang="en-US" sz="1600" b="1" dirty="0">
              <a:solidFill>
                <a:srgbClr val="7030A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
            </a:pPr>
            <a:r>
              <a:rPr lang="en-US" b="1" dirty="0">
                <a:solidFill>
                  <a:schemeClr val="accent2">
                    <a:lumMod val="50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Objective 8		3 KPIs</a:t>
            </a:r>
            <a:endParaRPr lang="en-US" sz="16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
            </a:pPr>
            <a:r>
              <a:rPr lang="en-US" b="1" dirty="0">
                <a:solidFill>
                  <a:schemeClr val="accent2">
                    <a:lumMod val="50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Objective 9		7 KPIs</a:t>
            </a:r>
            <a:endParaRPr lang="en-US" sz="16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
            </a:pPr>
            <a:r>
              <a:rPr lang="en-US" b="1" dirty="0">
                <a:solidFill>
                  <a:schemeClr val="accent2">
                    <a:lumMod val="50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Objective 10		4 KPIs</a:t>
            </a:r>
            <a:endParaRPr lang="en-US" sz="16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Left Brace 2"/>
          <p:cNvSpPr/>
          <p:nvPr/>
        </p:nvSpPr>
        <p:spPr>
          <a:xfrm>
            <a:off x="6285281" y="2308116"/>
            <a:ext cx="646545" cy="969818"/>
          </a:xfrm>
          <a:prstGeom prst="leftBrace">
            <a:avLst/>
          </a:pr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Left Brace 3"/>
          <p:cNvSpPr/>
          <p:nvPr/>
        </p:nvSpPr>
        <p:spPr>
          <a:xfrm>
            <a:off x="6302961" y="3341665"/>
            <a:ext cx="646545" cy="969818"/>
          </a:xfrm>
          <a:prstGeom prst="leftBrace">
            <a:avLst/>
          </a:prstGeom>
          <a:ln w="381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Left Brace 4"/>
          <p:cNvSpPr/>
          <p:nvPr/>
        </p:nvSpPr>
        <p:spPr>
          <a:xfrm>
            <a:off x="6293129" y="4375214"/>
            <a:ext cx="646545" cy="717897"/>
          </a:xfrm>
          <a:prstGeom prst="leftBrace">
            <a:avLst/>
          </a:prstGeom>
          <a:ln w="381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3816702" y="3574894"/>
            <a:ext cx="2413994" cy="400110"/>
          </a:xfrm>
          <a:prstGeom prst="rect">
            <a:avLst/>
          </a:prstGeom>
        </p:spPr>
        <p:txBody>
          <a:bodyPr wrap="none">
            <a:spAutoFit/>
          </a:bodyPr>
          <a:lstStyle/>
          <a:p>
            <a:r>
              <a:rPr lang="en-US" sz="2000" b="1" dirty="0">
                <a:solidFill>
                  <a:srgbClr val="7030A0"/>
                </a:solidFill>
                <a:effectLst>
                  <a:outerShdw blurRad="38100" dist="38100" dir="2700000" algn="tl">
                    <a:srgbClr val="000000">
                      <a:alpha val="43137"/>
                    </a:srgbClr>
                  </a:outerShdw>
                </a:effectLst>
              </a:rPr>
              <a:t>S. Growth Objectives</a:t>
            </a:r>
          </a:p>
        </p:txBody>
      </p:sp>
      <p:sp>
        <p:nvSpPr>
          <p:cNvPr id="7" name="Rectangle 6"/>
          <p:cNvSpPr/>
          <p:nvPr/>
        </p:nvSpPr>
        <p:spPr>
          <a:xfrm>
            <a:off x="4019409" y="2538265"/>
            <a:ext cx="2189254" cy="400110"/>
          </a:xfrm>
          <a:prstGeom prst="rect">
            <a:avLst/>
          </a:prstGeom>
        </p:spPr>
        <p:txBody>
          <a:bodyPr wrap="none">
            <a:spAutoFit/>
          </a:bodyPr>
          <a:lstStyle/>
          <a:p>
            <a:r>
              <a:rPr lang="en-US" sz="2000" b="1" dirty="0">
                <a:solidFill>
                  <a:srgbClr val="00B050"/>
                </a:solidFill>
                <a:effectLst>
                  <a:outerShdw blurRad="38100" dist="38100" dir="2700000" algn="tl">
                    <a:srgbClr val="000000">
                      <a:alpha val="43137"/>
                    </a:srgbClr>
                  </a:outerShdw>
                </a:effectLst>
              </a:rPr>
              <a:t>Mission Objectives</a:t>
            </a:r>
          </a:p>
        </p:txBody>
      </p:sp>
      <p:sp>
        <p:nvSpPr>
          <p:cNvPr id="8" name="Rectangle 7"/>
          <p:cNvSpPr/>
          <p:nvPr/>
        </p:nvSpPr>
        <p:spPr>
          <a:xfrm>
            <a:off x="3720852" y="4493539"/>
            <a:ext cx="2521139" cy="400110"/>
          </a:xfrm>
          <a:prstGeom prst="rect">
            <a:avLst/>
          </a:prstGeom>
        </p:spPr>
        <p:txBody>
          <a:bodyPr wrap="none">
            <a:spAutoFit/>
          </a:bodyPr>
          <a:lstStyle/>
          <a:p>
            <a:r>
              <a:rPr lang="en-US" sz="2000" b="1" dirty="0">
                <a:solidFill>
                  <a:schemeClr val="accent2">
                    <a:lumMod val="50000"/>
                  </a:schemeClr>
                </a:solidFill>
                <a:effectLst>
                  <a:outerShdw blurRad="38100" dist="38100" dir="2700000" algn="tl">
                    <a:srgbClr val="000000">
                      <a:alpha val="43137"/>
                    </a:srgbClr>
                  </a:outerShdw>
                </a:effectLst>
              </a:rPr>
              <a:t>Leadership Objectives</a:t>
            </a:r>
          </a:p>
        </p:txBody>
      </p:sp>
      <p:sp>
        <p:nvSpPr>
          <p:cNvPr id="10" name="Rectangle 9"/>
          <p:cNvSpPr/>
          <p:nvPr/>
        </p:nvSpPr>
        <p:spPr>
          <a:xfrm rot="16200000">
            <a:off x="1703526" y="3424911"/>
            <a:ext cx="3197854" cy="974445"/>
          </a:xfrm>
          <a:prstGeom prst="rect">
            <a:avLst/>
          </a:prstGeom>
          <a:noFill/>
        </p:spPr>
        <p:txBody>
          <a:bodyPr wrap="none" lIns="91440" tIns="45720" rIns="91440" bIns="45720">
            <a:prstTxWarp prst="textStop">
              <a:avLst/>
            </a:prstTxWarp>
            <a:spAutoFit/>
          </a:bodyPr>
          <a:lstStyle/>
          <a:p>
            <a:pPr algn="ctr"/>
            <a:r>
              <a:rPr lang="en-US" sz="7200" b="1" u="sng" dirty="0">
                <a:ln w="12700">
                  <a:solidFill>
                    <a:schemeClr val="accent1"/>
                  </a:solidFill>
                  <a:prstDash val="solid"/>
                </a:ln>
                <a:effectLst>
                  <a:outerShdw dist="38100" dir="2640000" algn="bl" rotWithShape="0">
                    <a:schemeClr val="accent1"/>
                  </a:outerShdw>
                </a:effectLst>
              </a:rPr>
              <a:t>I will Go</a:t>
            </a:r>
          </a:p>
        </p:txBody>
      </p:sp>
      <p:sp>
        <p:nvSpPr>
          <p:cNvPr id="9" name="Rectangle 8"/>
          <p:cNvSpPr/>
          <p:nvPr/>
        </p:nvSpPr>
        <p:spPr>
          <a:xfrm>
            <a:off x="6891107" y="5276205"/>
            <a:ext cx="3852337" cy="373757"/>
          </a:xfrm>
          <a:prstGeom prst="rect">
            <a:avLst/>
          </a:prstGeom>
        </p:spPr>
        <p:txBody>
          <a:bodyPr wrap="none">
            <a:spAutoFit/>
          </a:bodyPr>
          <a:lstStyle/>
          <a:p>
            <a:pPr marL="342900" marR="0" lvl="0" indent="-342900" algn="just">
              <a:lnSpc>
                <a:spcPct val="107000"/>
              </a:lnSpc>
              <a:spcBef>
                <a:spcPts val="0"/>
              </a:spcBef>
              <a:spcAft>
                <a:spcPts val="0"/>
              </a:spcAft>
              <a:buFont typeface="Wingdings" panose="05000000000000000000" pitchFamily="2" charset="2"/>
              <a:buChar char=""/>
            </a:pPr>
            <a:r>
              <a:rPr lang="en-US" b="1" dirty="0">
                <a:solidFill>
                  <a:srgbClr val="FF00FF"/>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Objective HS		HS KPIs</a:t>
            </a:r>
            <a:endParaRPr lang="en-US" sz="1600" b="1" dirty="0">
              <a:solidFill>
                <a:srgbClr val="FF00FF"/>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p:cNvSpPr/>
          <p:nvPr/>
        </p:nvSpPr>
        <p:spPr>
          <a:xfrm>
            <a:off x="1067429" y="559147"/>
            <a:ext cx="5813846" cy="1200329"/>
          </a:xfrm>
          <a:prstGeom prst="rect">
            <a:avLst/>
          </a:prstGeom>
        </p:spPr>
        <p:txBody>
          <a:bodyPr wrap="square">
            <a:spAutoFit/>
          </a:bodyPr>
          <a:lstStyle/>
          <a:p>
            <a:r>
              <a:rPr lang="en-US" sz="3600" b="1" dirty="0">
                <a:effectLst>
                  <a:outerShdw blurRad="38100" dist="38100" dir="2700000" algn="tl">
                    <a:srgbClr val="000000">
                      <a:alpha val="43137"/>
                    </a:srgbClr>
                  </a:outerShdw>
                </a:effectLst>
              </a:rPr>
              <a:t>Criticality of the Culture of Strategic Unity</a:t>
            </a:r>
          </a:p>
        </p:txBody>
      </p:sp>
    </p:spTree>
    <p:extLst>
      <p:ext uri="{BB962C8B-B14F-4D97-AF65-F5344CB8AC3E}">
        <p14:creationId xmlns:p14="http://schemas.microsoft.com/office/powerpoint/2010/main" val="3031435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DAC36F5-2ECB-40D5-2CCB-839F3CE4F6F6}"/>
              </a:ext>
            </a:extLst>
          </p:cNvPr>
          <p:cNvSpPr/>
          <p:nvPr/>
        </p:nvSpPr>
        <p:spPr>
          <a:xfrm>
            <a:off x="2288719" y="2029653"/>
            <a:ext cx="652780" cy="3661410"/>
          </a:xfrm>
          <a:prstGeom prst="rect">
            <a:avLst/>
          </a:prstGeom>
          <a:solidFill>
            <a:srgbClr val="00B050"/>
          </a:solidFill>
          <a:ln w="50800">
            <a:noFill/>
          </a:ln>
        </p:spPr>
        <p:txBody>
          <a:bodyPr wrap="square">
            <a:spAutoFit/>
          </a:bodyPr>
          <a:lstStyle/>
          <a:p>
            <a:pPr algn="ctr">
              <a:lnSpc>
                <a:spcPct val="107000"/>
              </a:lnSpc>
              <a:spcAft>
                <a:spcPts val="800"/>
              </a:spcAft>
            </a:pPr>
            <a:r>
              <a:rPr lang="en-US" sz="3600" b="1" kern="1200" dirty="0">
                <a:solidFill>
                  <a:srgbClr val="FFFFFF"/>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F</a:t>
            </a:r>
            <a:endParaRPr lang="en-CI"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kern="1200" dirty="0">
                <a:solidFill>
                  <a:srgbClr val="FFFFFF"/>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A</a:t>
            </a:r>
            <a:endParaRPr lang="en-CI"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kern="1200" dirty="0">
                <a:solidFill>
                  <a:srgbClr val="FFFFFF"/>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I</a:t>
            </a:r>
            <a:endParaRPr lang="en-CI"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kern="1200" dirty="0">
                <a:solidFill>
                  <a:srgbClr val="FFFFFF"/>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T</a:t>
            </a:r>
            <a:endParaRPr lang="en-CI"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kern="1200" dirty="0">
                <a:solidFill>
                  <a:srgbClr val="FFFFFF"/>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H</a:t>
            </a:r>
            <a:endParaRPr lang="en-CI"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B1DD2ED1-2D99-318E-54ED-D1B79AF5709A}"/>
              </a:ext>
            </a:extLst>
          </p:cNvPr>
          <p:cNvSpPr/>
          <p:nvPr/>
        </p:nvSpPr>
        <p:spPr>
          <a:xfrm>
            <a:off x="2760806" y="2194890"/>
            <a:ext cx="2469409" cy="40513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3200" b="1" kern="1200" dirty="0" err="1">
                <a:solidFill>
                  <a:srgbClr val="FFFFFF"/>
                </a:solidFill>
                <a:effectLst/>
                <a:ea typeface="Calibri" panose="020F0502020204030204" pitchFamily="34" charset="0"/>
                <a:cs typeface="Times New Roman" panose="02020603050405020304" pitchFamily="18" charset="0"/>
              </a:rPr>
              <a:t>aithfully</a:t>
            </a:r>
            <a:endParaRPr lang="en-CI" sz="1400" dirty="0">
              <a:effectLst/>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3C372C87-AC54-0B03-6E6A-785D8CD4B6D1}"/>
              </a:ext>
            </a:extLst>
          </p:cNvPr>
          <p:cNvSpPr/>
          <p:nvPr/>
        </p:nvSpPr>
        <p:spPr>
          <a:xfrm>
            <a:off x="2760807" y="2854301"/>
            <a:ext cx="2469410" cy="40513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3200" b="1" kern="1200" dirty="0" err="1">
                <a:solidFill>
                  <a:srgbClr val="FFFFFF"/>
                </a:solidFill>
                <a:effectLst/>
                <a:ea typeface="Calibri" panose="020F0502020204030204" pitchFamily="34" charset="0"/>
                <a:cs typeface="Times New Roman" panose="02020603050405020304" pitchFamily="18" charset="0"/>
              </a:rPr>
              <a:t>ccountably</a:t>
            </a:r>
            <a:endParaRPr lang="en-CI" sz="1400" dirty="0">
              <a:effectLst/>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8E250B95-061D-2C7D-BB9F-1C3D71536567}"/>
              </a:ext>
            </a:extLst>
          </p:cNvPr>
          <p:cNvSpPr/>
          <p:nvPr/>
        </p:nvSpPr>
        <p:spPr>
          <a:xfrm>
            <a:off x="2671413" y="3649186"/>
            <a:ext cx="2558804" cy="35371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800" b="1" kern="1200" dirty="0" err="1">
                <a:solidFill>
                  <a:srgbClr val="FFFFFF"/>
                </a:solidFill>
                <a:effectLst/>
                <a:ea typeface="Calibri" panose="020F0502020204030204" pitchFamily="34" charset="0"/>
                <a:cs typeface="Times New Roman" panose="02020603050405020304" pitchFamily="18" charset="0"/>
              </a:rPr>
              <a:t>nnovatively</a:t>
            </a:r>
            <a:endParaRPr lang="en-CI" sz="1200" dirty="0">
              <a:effectLst/>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2C0824C9-BFCE-C2EA-C78A-82879F3C0410}"/>
              </a:ext>
            </a:extLst>
          </p:cNvPr>
          <p:cNvSpPr/>
          <p:nvPr/>
        </p:nvSpPr>
        <p:spPr>
          <a:xfrm>
            <a:off x="2760806" y="4222624"/>
            <a:ext cx="2469411" cy="40449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800" b="1" kern="1200" dirty="0" err="1">
                <a:solidFill>
                  <a:srgbClr val="FFFFFF"/>
                </a:solidFill>
                <a:effectLst/>
                <a:ea typeface="Calibri" panose="020F0502020204030204" pitchFamily="34" charset="0"/>
                <a:cs typeface="Times New Roman" panose="02020603050405020304" pitchFamily="18" charset="0"/>
              </a:rPr>
              <a:t>ransparently</a:t>
            </a:r>
            <a:endParaRPr lang="en-CI" sz="1200" dirty="0">
              <a:effectLst/>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34FE69DC-9670-ACC4-B015-5E32E705D85E}"/>
              </a:ext>
            </a:extLst>
          </p:cNvPr>
          <p:cNvSpPr/>
          <p:nvPr/>
        </p:nvSpPr>
        <p:spPr>
          <a:xfrm>
            <a:off x="2760805" y="4893300"/>
            <a:ext cx="2469413" cy="40830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800" b="1" kern="1200" dirty="0" err="1">
                <a:solidFill>
                  <a:srgbClr val="FFFFFF"/>
                </a:solidFill>
                <a:effectLst/>
                <a:ea typeface="Calibri" panose="020F0502020204030204" pitchFamily="34" charset="0"/>
                <a:cs typeface="Times New Roman" panose="02020603050405020304" pitchFamily="18" charset="0"/>
              </a:rPr>
              <a:t>armoniously</a:t>
            </a:r>
            <a:endParaRPr lang="en-CI" sz="1200" dirty="0">
              <a:effectLst/>
              <a:ea typeface="Calibri" panose="020F0502020204030204" pitchFamily="34" charset="0"/>
              <a:cs typeface="Times New Roman" panose="02020603050405020304" pitchFamily="18" charset="0"/>
            </a:endParaRPr>
          </a:p>
        </p:txBody>
      </p:sp>
      <p:pic>
        <p:nvPicPr>
          <p:cNvPr id="1026" name="Picture 2" descr="Child Cartoon clipart - Leadership, Cartoon, Play, transparent clip art">
            <a:extLst>
              <a:ext uri="{FF2B5EF4-FFF2-40B4-BE49-F238E27FC236}">
                <a16:creationId xmlns:a16="http://schemas.microsoft.com/office/drawing/2014/main" id="{0E5C8D6D-CA6E-CE44-5654-C1CAF3803F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23351"/>
            <a:ext cx="7899991" cy="155228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C86AB13-EB28-B614-BE25-4FCDC212BB0A}"/>
              </a:ext>
            </a:extLst>
          </p:cNvPr>
          <p:cNvSpPr/>
          <p:nvPr/>
        </p:nvSpPr>
        <p:spPr>
          <a:xfrm>
            <a:off x="6906378" y="4274185"/>
            <a:ext cx="4781550" cy="1660839"/>
          </a:xfrm>
          <a:prstGeom prst="rect">
            <a:avLst/>
          </a:prstGeom>
          <a:solidFill>
            <a:srgbClr val="FD91FA"/>
          </a:solidFill>
          <a:ln w="50800">
            <a:noFill/>
          </a:ln>
        </p:spPr>
        <p:txBody>
          <a:bodyPr wrap="square">
            <a:spAutoFit/>
          </a:bodyPr>
          <a:lstStyle/>
          <a:p>
            <a:pPr algn="just">
              <a:lnSpc>
                <a:spcPct val="106000"/>
              </a:lnSpc>
              <a:spcAft>
                <a:spcPts val="800"/>
              </a:spcAft>
            </a:pPr>
            <a:r>
              <a:rPr lang="fr-FR" sz="1800" b="1"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Our Vision:</a:t>
            </a:r>
            <a:endParaRPr lang="en-CI"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In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harmony</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with</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Bible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revelation</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Seventh-day</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Adventists</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see</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as the climax of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God’s</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plan the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restoration</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of all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His</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creation</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to full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harmony</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with</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His</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perfect</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will</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and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righteousness</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endParaRPr lang="en-CI"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BFC93D3F-540B-2FA5-E2E8-D2241EC4F147}"/>
              </a:ext>
            </a:extLst>
          </p:cNvPr>
          <p:cNvSpPr/>
          <p:nvPr/>
        </p:nvSpPr>
        <p:spPr>
          <a:xfrm>
            <a:off x="6921618" y="735965"/>
            <a:ext cx="4766310" cy="1841530"/>
          </a:xfrm>
          <a:prstGeom prst="rect">
            <a:avLst/>
          </a:prstGeom>
          <a:solidFill>
            <a:srgbClr val="008CF7"/>
          </a:solidFill>
          <a:ln w="50800">
            <a:noFill/>
          </a:ln>
        </p:spPr>
        <p:txBody>
          <a:bodyPr wrap="square">
            <a:spAutoFit/>
          </a:bodyPr>
          <a:lstStyle/>
          <a:p>
            <a:pPr algn="just">
              <a:lnSpc>
                <a:spcPct val="106000"/>
              </a:lnSpc>
              <a:spcAft>
                <a:spcPts val="800"/>
              </a:spcAft>
            </a:pPr>
            <a:r>
              <a:rPr lang="fr-FR" sz="1800" b="1" u="sng"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Mission:</a:t>
            </a:r>
            <a:r>
              <a:rPr lang="fr-FR" sz="1800" b="1"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br>
              <a:rPr lang="fr-FR" sz="1800" b="1"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b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Make</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disciples of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Jesus</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Christ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who</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live as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His</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loving</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witnesses</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and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proclaim</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to all people the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everlasting</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gospel of the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Three</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Angels’ Messages in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preparation</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for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His</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soon</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return (Matt 28:18-20,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Acts</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1:8, </a:t>
            </a:r>
            <a:r>
              <a:rPr lang="fr-FR" sz="1800" kern="1200" dirty="0" err="1">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Rev</a:t>
            </a:r>
            <a:r>
              <a:rPr lang="fr-FR" sz="1800" kern="1200" dirty="0">
                <a:solidFill>
                  <a:schemeClr val="bg1"/>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14:6-12). </a:t>
            </a:r>
            <a:endParaRPr lang="en-CI"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902C1869-7021-BDF2-5062-D94E8964ADEE}"/>
              </a:ext>
            </a:extLst>
          </p:cNvPr>
          <p:cNvSpPr/>
          <p:nvPr/>
        </p:nvSpPr>
        <p:spPr>
          <a:xfrm>
            <a:off x="6921618" y="2594610"/>
            <a:ext cx="4766310" cy="1650516"/>
          </a:xfrm>
          <a:prstGeom prst="rect">
            <a:avLst/>
          </a:prstGeom>
          <a:solidFill>
            <a:srgbClr val="00E9F7"/>
          </a:solidFill>
          <a:ln w="50800">
            <a:noFill/>
          </a:ln>
        </p:spPr>
        <p:txBody>
          <a:bodyPr wrap="square">
            <a:spAutoFit/>
          </a:bodyPr>
          <a:lstStyle/>
          <a:p>
            <a:pPr algn="just">
              <a:lnSpc>
                <a:spcPct val="106000"/>
              </a:lnSpc>
              <a:spcAft>
                <a:spcPts val="800"/>
              </a:spcAft>
            </a:pPr>
            <a:r>
              <a:rPr lang="en-US" sz="1800" b="1" u="sng"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Our Method:</a:t>
            </a:r>
            <a:endParaRPr lang="en-CI" sz="11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Guided</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by the Bible and the Holy Spirit,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Seventh-day</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Adventists</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pursue</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this</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mission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through</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Christ-like living,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communicating</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discipling</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teaching</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healing</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 and </a:t>
            </a:r>
            <a:r>
              <a:rPr lang="fr-FR" sz="1800" kern="1200" dirty="0" err="1">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serving</a:t>
            </a:r>
            <a:r>
              <a:rPr lang="fr-FR" sz="1800" kern="1200" dirty="0">
                <a:solidFill>
                  <a:srgbClr val="000000"/>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a:t>
            </a:r>
            <a:endParaRPr lang="en-CI"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AB7921FF-75C2-EC7B-14B2-E7E265610664}"/>
              </a:ext>
            </a:extLst>
          </p:cNvPr>
          <p:cNvSpPr/>
          <p:nvPr/>
        </p:nvSpPr>
        <p:spPr>
          <a:xfrm>
            <a:off x="308345" y="111877"/>
            <a:ext cx="6315740" cy="1569660"/>
          </a:xfrm>
          <a:prstGeom prst="rect">
            <a:avLst/>
          </a:prstGeom>
        </p:spPr>
        <p:txBody>
          <a:bodyPr wrap="square">
            <a:spAutoFit/>
          </a:bodyPr>
          <a:lstStyle/>
          <a:p>
            <a:r>
              <a:rPr lang="en-US" sz="3200" b="1" dirty="0">
                <a:effectLst>
                  <a:outerShdw blurRad="38100" dist="38100" dir="2700000" algn="tl">
                    <a:srgbClr val="000000">
                      <a:alpha val="43137"/>
                    </a:srgbClr>
                  </a:outerShdw>
                </a:effectLst>
              </a:rPr>
              <a:t>Criticality of the Culture of Synergetic &amp; Harmonious Implementation of Action Plan</a:t>
            </a:r>
          </a:p>
        </p:txBody>
      </p:sp>
      <p:sp>
        <p:nvSpPr>
          <p:cNvPr id="5" name="Rectangle 4">
            <a:extLst>
              <a:ext uri="{FF2B5EF4-FFF2-40B4-BE49-F238E27FC236}">
                <a16:creationId xmlns:a16="http://schemas.microsoft.com/office/drawing/2014/main" id="{3B64F3CD-1F37-098E-ECE3-B74C2AAC2B49}"/>
              </a:ext>
            </a:extLst>
          </p:cNvPr>
          <p:cNvSpPr/>
          <p:nvPr/>
        </p:nvSpPr>
        <p:spPr>
          <a:xfrm>
            <a:off x="694167" y="1759052"/>
            <a:ext cx="1840865" cy="845820"/>
          </a:xfrm>
          <a:prstGeom prst="rect">
            <a:avLst/>
          </a:prstGeom>
          <a:solidFill>
            <a:srgbClr val="00B050"/>
          </a:solidFill>
          <a:ln w="50800">
            <a:noFill/>
          </a:ln>
        </p:spPr>
        <p:txBody>
          <a:bodyPr wrap="none">
            <a:spAutoFit/>
          </a:bodyPr>
          <a:lstStyle/>
          <a:p>
            <a:pPr>
              <a:lnSpc>
                <a:spcPct val="107000"/>
              </a:lnSpc>
              <a:spcAft>
                <a:spcPts val="800"/>
              </a:spcAft>
            </a:pPr>
            <a:r>
              <a:rPr lang="en-US" sz="3600" b="1" kern="1200" dirty="0">
                <a:solidFill>
                  <a:srgbClr val="FFFFFF"/>
                </a:solidFill>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rPr>
              <a:t>I will GO </a:t>
            </a:r>
            <a:endParaRPr lang="en-CI"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768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500" fill="hold"/>
                                        <p:tgtEl>
                                          <p:spTgt spid="4"/>
                                        </p:tgtEl>
                                        <p:attrNameLst>
                                          <p:attrName>ppt_x</p:attrName>
                                        </p:attrNameLst>
                                      </p:cBhvr>
                                      <p:tavLst>
                                        <p:tav tm="0">
                                          <p:val>
                                            <p:strVal val="#ppt_x"/>
                                          </p:val>
                                        </p:tav>
                                        <p:tav tm="100000">
                                          <p:val>
                                            <p:strVal val="#ppt_x"/>
                                          </p:val>
                                        </p:tav>
                                      </p:tavLst>
                                    </p:anim>
                                    <p:anim calcmode="lin" valueType="num">
                                      <p:cBhvr additive="base">
                                        <p:cTn id="4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additive="base">
                                        <p:cTn id="51" dur="500" fill="hold"/>
                                        <p:tgtEl>
                                          <p:spTgt spid="2"/>
                                        </p:tgtEl>
                                        <p:attrNameLst>
                                          <p:attrName>ppt_x</p:attrName>
                                        </p:attrNameLst>
                                      </p:cBhvr>
                                      <p:tavLst>
                                        <p:tav tm="0">
                                          <p:val>
                                            <p:strVal val="#ppt_x"/>
                                          </p:val>
                                        </p:tav>
                                        <p:tav tm="100000">
                                          <p:val>
                                            <p:strVal val="#ppt_x"/>
                                          </p:val>
                                        </p:tav>
                                      </p:tavLst>
                                    </p:anim>
                                    <p:anim calcmode="lin" valueType="num">
                                      <p:cBhvr additive="base">
                                        <p:cTn id="5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2" grpId="0" animBg="1"/>
      <p:bldP spid="3" grpId="0" animBg="1"/>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DC4524-185A-78DE-5DD4-129D7C71047B}"/>
              </a:ext>
            </a:extLst>
          </p:cNvPr>
          <p:cNvSpPr txBox="1"/>
          <p:nvPr/>
        </p:nvSpPr>
        <p:spPr>
          <a:xfrm>
            <a:off x="984672" y="245854"/>
            <a:ext cx="5111328" cy="2123658"/>
          </a:xfrm>
          <a:prstGeom prst="rect">
            <a:avLst/>
          </a:prstGeom>
          <a:noFill/>
        </p:spPr>
        <p:txBody>
          <a:bodyPr wrap="square">
            <a:spAutoFit/>
          </a:bodyPr>
          <a:lstStyle/>
          <a:p>
            <a:r>
              <a:rPr lang="en-US" sz="6600" dirty="0"/>
              <a:t>THE ROADMAP:</a:t>
            </a:r>
            <a:endParaRPr lang="en-CI" sz="6600" dirty="0"/>
          </a:p>
        </p:txBody>
      </p:sp>
      <p:sp>
        <p:nvSpPr>
          <p:cNvPr id="2" name="TextBox 1">
            <a:extLst>
              <a:ext uri="{FF2B5EF4-FFF2-40B4-BE49-F238E27FC236}">
                <a16:creationId xmlns:a16="http://schemas.microsoft.com/office/drawing/2014/main" id="{53F6BDEB-33FA-3451-4CFD-F3E86F8E3629}"/>
              </a:ext>
            </a:extLst>
          </p:cNvPr>
          <p:cNvSpPr txBox="1"/>
          <p:nvPr/>
        </p:nvSpPr>
        <p:spPr>
          <a:xfrm>
            <a:off x="1963241" y="2188330"/>
            <a:ext cx="9244087" cy="3970318"/>
          </a:xfrm>
          <a:prstGeom prst="rect">
            <a:avLst/>
          </a:prstGeom>
          <a:solidFill>
            <a:srgbClr val="00E9F7"/>
          </a:solidFill>
        </p:spPr>
        <p:txBody>
          <a:bodyPr wrap="square">
            <a:spAutoFit/>
          </a:bodyPr>
          <a:lstStyle/>
          <a:p>
            <a:pPr marL="342900" indent="-342900">
              <a:buFont typeface="+mj-lt"/>
              <a:buAutoNum type="arabicPeriod"/>
            </a:pPr>
            <a:r>
              <a:rPr lang="en-US" sz="2800" dirty="0"/>
              <a:t>A wake-up call to mission-focused leadership</a:t>
            </a:r>
          </a:p>
          <a:p>
            <a:pPr marL="342900" indent="-342900">
              <a:buFont typeface="+mj-lt"/>
              <a:buAutoNum type="arabicPeriod"/>
            </a:pPr>
            <a:r>
              <a:rPr lang="en-US" sz="2800" dirty="0"/>
              <a:t>Assessment of WAD’s current leadership manpower</a:t>
            </a:r>
          </a:p>
          <a:p>
            <a:pPr marL="342900" indent="-342900">
              <a:buFont typeface="+mj-lt"/>
              <a:buAutoNum type="arabicPeriod"/>
            </a:pPr>
            <a:r>
              <a:rPr lang="en-US" sz="2800" dirty="0"/>
              <a:t>Identification of local and global facilitators/trainers</a:t>
            </a:r>
          </a:p>
          <a:p>
            <a:pPr marL="342900" indent="-342900">
              <a:buFont typeface="+mj-lt"/>
              <a:buAutoNum type="arabicPeriod"/>
            </a:pPr>
            <a:r>
              <a:rPr lang="en-US" sz="2800" dirty="0"/>
              <a:t>Annual LEAD Conference for officers and executive committee members at Mission/Conference, Union, and Division levels</a:t>
            </a:r>
          </a:p>
          <a:p>
            <a:pPr marL="342900" indent="-342900">
              <a:buFont typeface="+mj-lt"/>
              <a:buAutoNum type="arabicPeriod"/>
            </a:pPr>
            <a:r>
              <a:rPr lang="en-US" sz="2800" dirty="0"/>
              <a:t>Biannual Conference for specific specific leadership groups</a:t>
            </a:r>
          </a:p>
          <a:p>
            <a:pPr marL="342900" indent="-342900">
              <a:buFont typeface="+mj-lt"/>
              <a:buAutoNum type="arabicPeriod"/>
            </a:pPr>
            <a:r>
              <a:rPr lang="en-US" sz="2800" dirty="0"/>
              <a:t>Annual Evaluation of leadership Performance</a:t>
            </a:r>
          </a:p>
        </p:txBody>
      </p:sp>
    </p:spTree>
    <p:extLst>
      <p:ext uri="{BB962C8B-B14F-4D97-AF65-F5344CB8AC3E}">
        <p14:creationId xmlns:p14="http://schemas.microsoft.com/office/powerpoint/2010/main" val="2096967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DC4524-185A-78DE-5DD4-129D7C71047B}"/>
              </a:ext>
            </a:extLst>
          </p:cNvPr>
          <p:cNvSpPr txBox="1"/>
          <p:nvPr/>
        </p:nvSpPr>
        <p:spPr>
          <a:xfrm>
            <a:off x="843099" y="2298035"/>
            <a:ext cx="4813422" cy="1569660"/>
          </a:xfrm>
          <a:prstGeom prst="rect">
            <a:avLst/>
          </a:prstGeom>
          <a:noFill/>
        </p:spPr>
        <p:txBody>
          <a:bodyPr wrap="square">
            <a:spAutoFit/>
          </a:bodyPr>
          <a:lstStyle/>
          <a:p>
            <a:r>
              <a:rPr lang="en-CI" sz="9600" dirty="0"/>
              <a:t>APPEAL</a:t>
            </a:r>
          </a:p>
        </p:txBody>
      </p:sp>
      <p:sp>
        <p:nvSpPr>
          <p:cNvPr id="2" name="TextBox 1">
            <a:extLst>
              <a:ext uri="{FF2B5EF4-FFF2-40B4-BE49-F238E27FC236}">
                <a16:creationId xmlns:a16="http://schemas.microsoft.com/office/drawing/2014/main" id="{34EF665C-6394-89C5-AD5C-90EE3C8A24A5}"/>
              </a:ext>
            </a:extLst>
          </p:cNvPr>
          <p:cNvSpPr txBox="1"/>
          <p:nvPr/>
        </p:nvSpPr>
        <p:spPr>
          <a:xfrm>
            <a:off x="6096000" y="920621"/>
            <a:ext cx="4813422" cy="5016758"/>
          </a:xfrm>
          <a:prstGeom prst="rect">
            <a:avLst/>
          </a:prstGeom>
          <a:noFill/>
        </p:spPr>
        <p:txBody>
          <a:bodyPr wrap="square">
            <a:spAutoFit/>
          </a:bodyPr>
          <a:lstStyle/>
          <a:p>
            <a:pPr marL="1143000" indent="-1143000">
              <a:buFont typeface="Wingdings" pitchFamily="2" charset="2"/>
              <a:buChar char="§"/>
            </a:pPr>
            <a:r>
              <a:rPr lang="en-US" sz="4000" dirty="0"/>
              <a:t>L</a:t>
            </a:r>
            <a:r>
              <a:rPr lang="en-CI" sz="4000" dirty="0"/>
              <a:t>et us </a:t>
            </a:r>
            <a:r>
              <a:rPr lang="en-CI" sz="4000" b="1" dirty="0">
                <a:solidFill>
                  <a:srgbClr val="00B050"/>
                </a:solidFill>
              </a:rPr>
              <a:t>RESPOND</a:t>
            </a:r>
          </a:p>
          <a:p>
            <a:pPr marL="1143000" indent="-1143000">
              <a:buFont typeface="Wingdings" pitchFamily="2" charset="2"/>
              <a:buChar char="§"/>
            </a:pPr>
            <a:r>
              <a:rPr lang="en-US" sz="4000" dirty="0"/>
              <a:t>L</a:t>
            </a:r>
            <a:r>
              <a:rPr lang="en-CI" sz="4000" dirty="0"/>
              <a:t>et us </a:t>
            </a:r>
            <a:r>
              <a:rPr lang="en-CI" sz="4000" b="1" dirty="0">
                <a:solidFill>
                  <a:schemeClr val="accent6">
                    <a:lumMod val="75000"/>
                  </a:schemeClr>
                </a:solidFill>
              </a:rPr>
              <a:t>SHARE</a:t>
            </a:r>
          </a:p>
          <a:p>
            <a:pPr marL="1143000" indent="-1143000">
              <a:buFont typeface="Wingdings" pitchFamily="2" charset="2"/>
              <a:buChar char="§"/>
            </a:pPr>
            <a:r>
              <a:rPr lang="en-CI" sz="4000" dirty="0"/>
              <a:t>Let us </a:t>
            </a:r>
            <a:r>
              <a:rPr lang="en-CI" sz="4000" b="1" dirty="0">
                <a:solidFill>
                  <a:srgbClr val="0070C0"/>
                </a:solidFill>
              </a:rPr>
              <a:t>SUPPORT</a:t>
            </a:r>
          </a:p>
          <a:p>
            <a:pPr marL="1143000" indent="-1143000">
              <a:buFont typeface="Wingdings" pitchFamily="2" charset="2"/>
              <a:buChar char="§"/>
            </a:pPr>
            <a:r>
              <a:rPr lang="en-CI" sz="4000" dirty="0"/>
              <a:t>Let us </a:t>
            </a:r>
            <a:r>
              <a:rPr lang="en-CI" sz="4000" b="1" dirty="0">
                <a:solidFill>
                  <a:srgbClr val="C00000"/>
                </a:solidFill>
              </a:rPr>
              <a:t>BUILD TOGETHER</a:t>
            </a:r>
          </a:p>
          <a:p>
            <a:pPr marL="1143000" indent="-1143000">
              <a:buFont typeface="Wingdings" pitchFamily="2" charset="2"/>
              <a:buChar char="§"/>
            </a:pPr>
            <a:endParaRPr lang="en-CI" sz="4000" dirty="0"/>
          </a:p>
        </p:txBody>
      </p:sp>
    </p:spTree>
    <p:extLst>
      <p:ext uri="{BB962C8B-B14F-4D97-AF65-F5344CB8AC3E}">
        <p14:creationId xmlns:p14="http://schemas.microsoft.com/office/powerpoint/2010/main" val="119200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DC4524-185A-78DE-5DD4-129D7C71047B}"/>
              </a:ext>
            </a:extLst>
          </p:cNvPr>
          <p:cNvSpPr txBox="1"/>
          <p:nvPr/>
        </p:nvSpPr>
        <p:spPr>
          <a:xfrm>
            <a:off x="833689" y="1789759"/>
            <a:ext cx="4813422" cy="3046988"/>
          </a:xfrm>
          <a:prstGeom prst="rect">
            <a:avLst/>
          </a:prstGeom>
          <a:noFill/>
        </p:spPr>
        <p:txBody>
          <a:bodyPr wrap="square">
            <a:spAutoFit/>
          </a:bodyPr>
          <a:lstStyle/>
          <a:p>
            <a:r>
              <a:rPr lang="en-CI" sz="9600" dirty="0"/>
              <a:t>OPEN FORUM</a:t>
            </a:r>
          </a:p>
        </p:txBody>
      </p:sp>
      <p:sp>
        <p:nvSpPr>
          <p:cNvPr id="2" name="TextBox 1">
            <a:extLst>
              <a:ext uri="{FF2B5EF4-FFF2-40B4-BE49-F238E27FC236}">
                <a16:creationId xmlns:a16="http://schemas.microsoft.com/office/drawing/2014/main" id="{34EF665C-6394-89C5-AD5C-90EE3C8A24A5}"/>
              </a:ext>
            </a:extLst>
          </p:cNvPr>
          <p:cNvSpPr txBox="1"/>
          <p:nvPr/>
        </p:nvSpPr>
        <p:spPr>
          <a:xfrm>
            <a:off x="5903090" y="1522504"/>
            <a:ext cx="5648444" cy="4401205"/>
          </a:xfrm>
          <a:prstGeom prst="rect">
            <a:avLst/>
          </a:prstGeom>
          <a:noFill/>
        </p:spPr>
        <p:txBody>
          <a:bodyPr wrap="square">
            <a:spAutoFit/>
          </a:bodyPr>
          <a:lstStyle/>
          <a:p>
            <a:pPr marL="1143000" indent="-1143000">
              <a:buFont typeface="Wingdings" pitchFamily="2" charset="2"/>
              <a:buChar char="§"/>
            </a:pPr>
            <a:r>
              <a:rPr lang="en-US" sz="6000" dirty="0"/>
              <a:t>WAD officers’ comments </a:t>
            </a:r>
          </a:p>
          <a:p>
            <a:pPr marL="1143000" indent="-1143000">
              <a:buFont typeface="Wingdings" pitchFamily="2" charset="2"/>
              <a:buChar char="§"/>
            </a:pPr>
            <a:r>
              <a:rPr lang="en-US" sz="6000" b="1" dirty="0">
                <a:solidFill>
                  <a:srgbClr val="C00000"/>
                </a:solidFill>
              </a:rPr>
              <a:t>Q&amp;A</a:t>
            </a:r>
            <a:endParaRPr lang="en-CI" sz="6000" b="1" dirty="0">
              <a:solidFill>
                <a:srgbClr val="C00000"/>
              </a:solidFill>
            </a:endParaRPr>
          </a:p>
          <a:p>
            <a:pPr marL="1143000" indent="-1143000">
              <a:buFont typeface="Wingdings" pitchFamily="2" charset="2"/>
              <a:buChar char="§"/>
            </a:pPr>
            <a:endParaRPr lang="en-CI" sz="4000" dirty="0"/>
          </a:p>
        </p:txBody>
      </p:sp>
      <p:sp>
        <p:nvSpPr>
          <p:cNvPr id="4" name="Equal 3">
            <a:extLst>
              <a:ext uri="{FF2B5EF4-FFF2-40B4-BE49-F238E27FC236}">
                <a16:creationId xmlns:a16="http://schemas.microsoft.com/office/drawing/2014/main" id="{003FCE3D-BD2E-289B-9037-B49E8F410D3C}"/>
              </a:ext>
            </a:extLst>
          </p:cNvPr>
          <p:cNvSpPr/>
          <p:nvPr/>
        </p:nvSpPr>
        <p:spPr>
          <a:xfrm rot="16200000">
            <a:off x="2240555" y="3008339"/>
            <a:ext cx="7014258" cy="99758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I">
              <a:solidFill>
                <a:schemeClr val="tx1"/>
              </a:solidFill>
            </a:endParaRPr>
          </a:p>
        </p:txBody>
      </p:sp>
    </p:spTree>
    <p:extLst>
      <p:ext uri="{BB962C8B-B14F-4D97-AF65-F5344CB8AC3E}">
        <p14:creationId xmlns:p14="http://schemas.microsoft.com/office/powerpoint/2010/main" val="1303898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DDA89A-D4F9-E915-6F72-9D2A1EEC076E}"/>
              </a:ext>
            </a:extLst>
          </p:cNvPr>
          <p:cNvSpPr txBox="1"/>
          <p:nvPr/>
        </p:nvSpPr>
        <p:spPr>
          <a:xfrm>
            <a:off x="5656099" y="3872227"/>
            <a:ext cx="6100010" cy="923330"/>
          </a:xfrm>
          <a:prstGeom prst="rect">
            <a:avLst/>
          </a:prstGeom>
          <a:solidFill>
            <a:srgbClr val="FF0000"/>
          </a:solidFill>
        </p:spPr>
        <p:txBody>
          <a:bodyPr wrap="square">
            <a:spAutoFit/>
          </a:bodyPr>
          <a:lstStyle/>
          <a:p>
            <a:r>
              <a:rPr lang="en-US" b="1" i="0" u="none" strike="noStrike" baseline="30000" dirty="0">
                <a:solidFill>
                  <a:schemeClr val="bg1"/>
                </a:solidFill>
                <a:effectLst/>
                <a:latin typeface="system-ui"/>
              </a:rPr>
              <a:t>8 </a:t>
            </a:r>
            <a:r>
              <a:rPr lang="en-US" b="1" i="0" u="none" strike="noStrike" dirty="0">
                <a:solidFill>
                  <a:schemeClr val="bg1"/>
                </a:solidFill>
                <a:effectLst/>
                <a:latin typeface="system-ui"/>
              </a:rPr>
              <a:t>But you will receive power when the Holy Spirit comes on you; and you will be my witnesses in Jerusalem, and in all Judea and Samaria, and to the ends of the earth.”</a:t>
            </a:r>
            <a:endParaRPr lang="en-CI" b="1" dirty="0">
              <a:solidFill>
                <a:schemeClr val="bg1"/>
              </a:solidFill>
            </a:endParaRPr>
          </a:p>
        </p:txBody>
      </p:sp>
      <p:sp>
        <p:nvSpPr>
          <p:cNvPr id="5" name="TextBox 4">
            <a:extLst>
              <a:ext uri="{FF2B5EF4-FFF2-40B4-BE49-F238E27FC236}">
                <a16:creationId xmlns:a16="http://schemas.microsoft.com/office/drawing/2014/main" id="{2D76D62D-611B-DF6D-87B5-B2E44123D2A8}"/>
              </a:ext>
            </a:extLst>
          </p:cNvPr>
          <p:cNvSpPr txBox="1"/>
          <p:nvPr/>
        </p:nvSpPr>
        <p:spPr>
          <a:xfrm>
            <a:off x="5648079" y="3151470"/>
            <a:ext cx="6100010" cy="646331"/>
          </a:xfrm>
          <a:prstGeom prst="rect">
            <a:avLst/>
          </a:prstGeom>
          <a:solidFill>
            <a:srgbClr val="FF0000"/>
          </a:solidFill>
        </p:spPr>
        <p:txBody>
          <a:bodyPr wrap="square">
            <a:spAutoFit/>
          </a:bodyPr>
          <a:lstStyle/>
          <a:p>
            <a:r>
              <a:rPr lang="en-US" b="1" i="0" u="none" strike="noStrike" baseline="30000" dirty="0">
                <a:solidFill>
                  <a:schemeClr val="bg1"/>
                </a:solidFill>
                <a:effectLst/>
                <a:latin typeface="system-ui"/>
              </a:rPr>
              <a:t>7 </a:t>
            </a:r>
            <a:r>
              <a:rPr lang="en-US" b="1" i="0" u="none" strike="noStrike" dirty="0">
                <a:solidFill>
                  <a:schemeClr val="bg1"/>
                </a:solidFill>
                <a:effectLst/>
                <a:latin typeface="system-ui"/>
              </a:rPr>
              <a:t>He said to them: “It is not for you to know the times or dates the Father has set by his own authority.</a:t>
            </a:r>
            <a:endParaRPr lang="en-CI" b="1" dirty="0">
              <a:solidFill>
                <a:schemeClr val="bg1"/>
              </a:solidFill>
            </a:endParaRPr>
          </a:p>
        </p:txBody>
      </p:sp>
      <p:sp>
        <p:nvSpPr>
          <p:cNvPr id="7" name="TextBox 6">
            <a:extLst>
              <a:ext uri="{FF2B5EF4-FFF2-40B4-BE49-F238E27FC236}">
                <a16:creationId xmlns:a16="http://schemas.microsoft.com/office/drawing/2014/main" id="{53CF0D8A-228C-D816-37F6-1BD30AEFD49B}"/>
              </a:ext>
            </a:extLst>
          </p:cNvPr>
          <p:cNvSpPr txBox="1"/>
          <p:nvPr/>
        </p:nvSpPr>
        <p:spPr>
          <a:xfrm>
            <a:off x="5640059" y="2526402"/>
            <a:ext cx="6100010" cy="646331"/>
          </a:xfrm>
          <a:prstGeom prst="rect">
            <a:avLst/>
          </a:prstGeom>
          <a:solidFill>
            <a:srgbClr val="FF0000"/>
          </a:solidFill>
        </p:spPr>
        <p:txBody>
          <a:bodyPr wrap="square">
            <a:spAutoFit/>
          </a:bodyPr>
          <a:lstStyle/>
          <a:p>
            <a:r>
              <a:rPr lang="en-US" b="1" i="0" u="none" strike="noStrike" baseline="30000" dirty="0">
                <a:solidFill>
                  <a:schemeClr val="bg1"/>
                </a:solidFill>
                <a:effectLst/>
                <a:latin typeface="system-ui"/>
              </a:rPr>
              <a:t>6 </a:t>
            </a:r>
            <a:r>
              <a:rPr lang="en-US" b="1" i="0" u="none" strike="noStrike" dirty="0">
                <a:solidFill>
                  <a:schemeClr val="bg1"/>
                </a:solidFill>
                <a:effectLst/>
                <a:latin typeface="system-ui"/>
              </a:rPr>
              <a:t>Then they gathered around him and asked him, “Lord, are you at this time going to restore the kingdom to Israel?”</a:t>
            </a:r>
            <a:endParaRPr lang="en-CI" b="1" dirty="0">
              <a:solidFill>
                <a:schemeClr val="bg1"/>
              </a:solidFill>
            </a:endParaRPr>
          </a:p>
        </p:txBody>
      </p:sp>
      <p:sp>
        <p:nvSpPr>
          <p:cNvPr id="8" name="Title 1">
            <a:extLst>
              <a:ext uri="{FF2B5EF4-FFF2-40B4-BE49-F238E27FC236}">
                <a16:creationId xmlns:a16="http://schemas.microsoft.com/office/drawing/2014/main" id="{7A17982D-182D-52A2-C02E-F6371D3FA21F}"/>
              </a:ext>
            </a:extLst>
          </p:cNvPr>
          <p:cNvSpPr txBox="1">
            <a:spLocks/>
          </p:cNvSpPr>
          <p:nvPr/>
        </p:nvSpPr>
        <p:spPr>
          <a:xfrm>
            <a:off x="435891" y="1126753"/>
            <a:ext cx="4741278" cy="1754327"/>
          </a:xfrm>
          <a:prstGeom prst="rect">
            <a:avLst/>
          </a:prstGeom>
        </p:spPr>
        <p:txBody>
          <a:bodyPr>
            <a:noAutofit/>
          </a:bodyPr>
          <a:lst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a:lstStyle>
          <a:p>
            <a:r>
              <a:rPr lang="en-CI" dirty="0">
                <a:latin typeface="+mn-lt"/>
                <a:ea typeface="+mn-ea"/>
                <a:cs typeface="+mn-cs"/>
              </a:rPr>
              <a:t>EQUIPING LEADERS TO </a:t>
            </a:r>
            <a:r>
              <a:rPr lang="en-CI" u="sng" dirty="0">
                <a:solidFill>
                  <a:srgbClr val="FF0000"/>
                </a:solidFill>
                <a:latin typeface="+mn-lt"/>
                <a:ea typeface="+mn-ea"/>
                <a:cs typeface="+mn-cs"/>
              </a:rPr>
              <a:t>REFOCUS </a:t>
            </a:r>
            <a:r>
              <a:rPr lang="en-CI" dirty="0">
                <a:latin typeface="+mn-lt"/>
                <a:ea typeface="+mn-ea"/>
                <a:cs typeface="+mn-cs"/>
              </a:rPr>
              <a:t>ON MISSION</a:t>
            </a:r>
          </a:p>
        </p:txBody>
      </p:sp>
      <p:sp>
        <p:nvSpPr>
          <p:cNvPr id="9" name="Title 1">
            <a:extLst>
              <a:ext uri="{FF2B5EF4-FFF2-40B4-BE49-F238E27FC236}">
                <a16:creationId xmlns:a16="http://schemas.microsoft.com/office/drawing/2014/main" id="{6BB8A0EE-1A8A-2F5F-4500-E2EAA5748228}"/>
              </a:ext>
            </a:extLst>
          </p:cNvPr>
          <p:cNvSpPr txBox="1">
            <a:spLocks/>
          </p:cNvSpPr>
          <p:nvPr/>
        </p:nvSpPr>
        <p:spPr>
          <a:xfrm>
            <a:off x="1331495" y="142953"/>
            <a:ext cx="9320463" cy="646331"/>
          </a:xfrm>
          <a:prstGeom prst="rect">
            <a:avLst/>
          </a:prstGeom>
        </p:spPr>
        <p:txBody>
          <a:bodyPr>
            <a:noAutofit/>
          </a:bodyPr>
          <a:lst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a:lstStyle>
          <a:p>
            <a:pPr algn="l"/>
            <a:r>
              <a:rPr lang="en-CI" sz="3600" b="1" dirty="0">
                <a:solidFill>
                  <a:schemeClr val="accent6">
                    <a:lumMod val="75000"/>
                  </a:schemeClr>
                </a:solidFill>
                <a:latin typeface="+mn-lt"/>
                <a:ea typeface="+mn-ea"/>
                <a:cs typeface="+mn-cs"/>
              </a:rPr>
              <a:t>MATT. 20: 21-22; LUKE 9: 44-46; ACTS 1: 4,6-8</a:t>
            </a:r>
          </a:p>
        </p:txBody>
      </p:sp>
      <p:sp>
        <p:nvSpPr>
          <p:cNvPr id="11" name="TextBox 10">
            <a:extLst>
              <a:ext uri="{FF2B5EF4-FFF2-40B4-BE49-F238E27FC236}">
                <a16:creationId xmlns:a16="http://schemas.microsoft.com/office/drawing/2014/main" id="{8A62368F-3F1C-E9C6-D2B1-A7C4E950263E}"/>
              </a:ext>
            </a:extLst>
          </p:cNvPr>
          <p:cNvSpPr txBox="1"/>
          <p:nvPr/>
        </p:nvSpPr>
        <p:spPr>
          <a:xfrm>
            <a:off x="5656099" y="1133731"/>
            <a:ext cx="6100010" cy="1323439"/>
          </a:xfrm>
          <a:prstGeom prst="rect">
            <a:avLst/>
          </a:prstGeom>
          <a:solidFill>
            <a:srgbClr val="FF0000"/>
          </a:solidFill>
        </p:spPr>
        <p:txBody>
          <a:bodyPr wrap="square">
            <a:spAutoFit/>
          </a:bodyPr>
          <a:lstStyle/>
          <a:p>
            <a:r>
              <a:rPr lang="en-US" sz="2000" b="1" i="0" u="none" strike="noStrike" baseline="30000" dirty="0">
                <a:solidFill>
                  <a:schemeClr val="bg1"/>
                </a:solidFill>
                <a:effectLst/>
                <a:latin typeface="system-ui"/>
              </a:rPr>
              <a:t>4 </a:t>
            </a:r>
            <a:r>
              <a:rPr lang="en-US" sz="2000" b="1" i="0" u="none" strike="noStrike" dirty="0">
                <a:solidFill>
                  <a:schemeClr val="bg1"/>
                </a:solidFill>
                <a:effectLst/>
                <a:latin typeface="system-ui"/>
              </a:rPr>
              <a:t>On one occasion, while he was eating with them, he gave them this command: “Do not leave Jerusalem, but wait for the gift my Father promised, which you have heard me speak about.</a:t>
            </a:r>
            <a:endParaRPr lang="en-CI" sz="2000" b="1" dirty="0">
              <a:solidFill>
                <a:schemeClr val="bg1"/>
              </a:solidFill>
            </a:endParaRPr>
          </a:p>
        </p:txBody>
      </p:sp>
      <p:sp>
        <p:nvSpPr>
          <p:cNvPr id="13" name="TextBox 12">
            <a:extLst>
              <a:ext uri="{FF2B5EF4-FFF2-40B4-BE49-F238E27FC236}">
                <a16:creationId xmlns:a16="http://schemas.microsoft.com/office/drawing/2014/main" id="{81D85449-AB42-2712-6F3E-B3BB14633FED}"/>
              </a:ext>
            </a:extLst>
          </p:cNvPr>
          <p:cNvSpPr txBox="1"/>
          <p:nvPr/>
        </p:nvSpPr>
        <p:spPr>
          <a:xfrm>
            <a:off x="150532" y="3181014"/>
            <a:ext cx="5377971" cy="1754326"/>
          </a:xfrm>
          <a:prstGeom prst="rect">
            <a:avLst/>
          </a:prstGeom>
          <a:solidFill>
            <a:schemeClr val="accent5">
              <a:lumMod val="40000"/>
              <a:lumOff val="60000"/>
            </a:schemeClr>
          </a:solidFill>
        </p:spPr>
        <p:txBody>
          <a:bodyPr wrap="square">
            <a:spAutoFit/>
          </a:bodyPr>
          <a:lstStyle/>
          <a:p>
            <a:r>
              <a:rPr lang="en-US" dirty="0"/>
              <a:t>"What is it you want?" he asked. She said, "Grant that one of these two sons of mine may sit at your right and the other at your left in your kingdom.” "You don't know what you are asking," Jesus said to them. "Can you drink the cup I am going to drink?" "We can," they answered.</a:t>
            </a:r>
            <a:endParaRPr lang="en-CI" dirty="0"/>
          </a:p>
        </p:txBody>
      </p:sp>
      <p:sp>
        <p:nvSpPr>
          <p:cNvPr id="15" name="TextBox 14">
            <a:extLst>
              <a:ext uri="{FF2B5EF4-FFF2-40B4-BE49-F238E27FC236}">
                <a16:creationId xmlns:a16="http://schemas.microsoft.com/office/drawing/2014/main" id="{9804B4F6-7EE1-FF61-A956-14EC1C4D0636}"/>
              </a:ext>
            </a:extLst>
          </p:cNvPr>
          <p:cNvSpPr txBox="1"/>
          <p:nvPr/>
        </p:nvSpPr>
        <p:spPr>
          <a:xfrm>
            <a:off x="0" y="5133026"/>
            <a:ext cx="7820526" cy="1477328"/>
          </a:xfrm>
          <a:prstGeom prst="rect">
            <a:avLst/>
          </a:prstGeom>
          <a:solidFill>
            <a:schemeClr val="accent2">
              <a:lumMod val="60000"/>
              <a:lumOff val="40000"/>
            </a:schemeClr>
          </a:solidFill>
        </p:spPr>
        <p:txBody>
          <a:bodyPr wrap="square">
            <a:spAutoFit/>
          </a:bodyPr>
          <a:lstStyle/>
          <a:p>
            <a:pPr algn="l"/>
            <a:r>
              <a:rPr lang="en-US" b="0" i="0" u="none" strike="noStrike" dirty="0">
                <a:solidFill>
                  <a:srgbClr val="000000"/>
                </a:solidFill>
                <a:effectLst/>
                <a:latin typeface="system-ui"/>
              </a:rPr>
              <a:t>“Listen carefully to what I am about to tell you: The Son of Man is going to be delivered into the hands of men.”</a:t>
            </a:r>
            <a:r>
              <a:rPr lang="en-US" b="1" i="0" u="none" strike="noStrike" baseline="30000" dirty="0">
                <a:solidFill>
                  <a:srgbClr val="000000"/>
                </a:solidFill>
                <a:effectLst/>
                <a:latin typeface="system-ui"/>
              </a:rPr>
              <a:t>45 </a:t>
            </a:r>
            <a:r>
              <a:rPr lang="en-US" b="0" i="0" u="none" strike="noStrike" dirty="0">
                <a:solidFill>
                  <a:srgbClr val="000000"/>
                </a:solidFill>
                <a:effectLst/>
                <a:latin typeface="system-ui"/>
              </a:rPr>
              <a:t>But they did not understand what this meant. It was hidden from them, so that they did not grasp it, and they were afraid to ask him about it. An argument started among the disciples as to which of them would be the greatest.</a:t>
            </a:r>
          </a:p>
        </p:txBody>
      </p:sp>
      <p:sp>
        <p:nvSpPr>
          <p:cNvPr id="16" name="Title 1">
            <a:extLst>
              <a:ext uri="{FF2B5EF4-FFF2-40B4-BE49-F238E27FC236}">
                <a16:creationId xmlns:a16="http://schemas.microsoft.com/office/drawing/2014/main" id="{0157AF19-59BF-1159-C00E-1552FB526C06}"/>
              </a:ext>
            </a:extLst>
          </p:cNvPr>
          <p:cNvSpPr txBox="1">
            <a:spLocks/>
          </p:cNvSpPr>
          <p:nvPr/>
        </p:nvSpPr>
        <p:spPr>
          <a:xfrm>
            <a:off x="8468228" y="4899356"/>
            <a:ext cx="3082088" cy="1754327"/>
          </a:xfrm>
          <a:prstGeom prst="rect">
            <a:avLst/>
          </a:prstGeom>
        </p:spPr>
        <p:txBody>
          <a:bodyPr>
            <a:noAutofit/>
          </a:bodyPr>
          <a:lst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a:lstStyle>
          <a:p>
            <a:pPr algn="l"/>
            <a:r>
              <a:rPr lang="en-CI" dirty="0">
                <a:latin typeface="+mn-lt"/>
                <a:ea typeface="+mn-ea"/>
                <a:cs typeface="+mn-cs"/>
              </a:rPr>
              <a:t>MISSION, ITS URGENCY &amp;  PARASITES </a:t>
            </a:r>
          </a:p>
        </p:txBody>
      </p:sp>
      <p:sp>
        <p:nvSpPr>
          <p:cNvPr id="17" name="Down Arrow 16">
            <a:extLst>
              <a:ext uri="{FF2B5EF4-FFF2-40B4-BE49-F238E27FC236}">
                <a16:creationId xmlns:a16="http://schemas.microsoft.com/office/drawing/2014/main" id="{3D0D6219-7E4B-45F3-9391-33CA00C55289}"/>
              </a:ext>
            </a:extLst>
          </p:cNvPr>
          <p:cNvSpPr/>
          <p:nvPr/>
        </p:nvSpPr>
        <p:spPr>
          <a:xfrm>
            <a:off x="1780678" y="4935340"/>
            <a:ext cx="882316" cy="197686"/>
          </a:xfrm>
          <a:prstGeom prst="down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I"/>
          </a:p>
        </p:txBody>
      </p:sp>
      <p:sp>
        <p:nvSpPr>
          <p:cNvPr id="19" name="Up Arrow 18">
            <a:extLst>
              <a:ext uri="{FF2B5EF4-FFF2-40B4-BE49-F238E27FC236}">
                <a16:creationId xmlns:a16="http://schemas.microsoft.com/office/drawing/2014/main" id="{AE478029-4001-D36C-F509-981AF168F06C}"/>
              </a:ext>
            </a:extLst>
          </p:cNvPr>
          <p:cNvSpPr/>
          <p:nvPr/>
        </p:nvSpPr>
        <p:spPr>
          <a:xfrm>
            <a:off x="6609347" y="4795557"/>
            <a:ext cx="1010653" cy="337469"/>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I"/>
          </a:p>
        </p:txBody>
      </p:sp>
    </p:spTree>
    <p:extLst>
      <p:ext uri="{BB962C8B-B14F-4D97-AF65-F5344CB8AC3E}">
        <p14:creationId xmlns:p14="http://schemas.microsoft.com/office/powerpoint/2010/main" val="419602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additive="base">
                                        <p:cTn id="45" dur="500" fill="hold"/>
                                        <p:tgtEl>
                                          <p:spTgt spid="16"/>
                                        </p:tgtEl>
                                        <p:attrNameLst>
                                          <p:attrName>ppt_x</p:attrName>
                                        </p:attrNameLst>
                                      </p:cBhvr>
                                      <p:tavLst>
                                        <p:tav tm="0">
                                          <p:val>
                                            <p:strVal val="#ppt_x"/>
                                          </p:val>
                                        </p:tav>
                                        <p:tav tm="100000">
                                          <p:val>
                                            <p:strVal val="#ppt_x"/>
                                          </p:val>
                                        </p:tav>
                                      </p:tavLst>
                                    </p:anim>
                                    <p:anim calcmode="lin" valueType="num">
                                      <p:cBhvr additive="base">
                                        <p:cTn id="4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11" grpId="0" animBg="1"/>
      <p:bldP spid="13" grpId="0" animBg="1"/>
      <p:bldP spid="15" grpId="0" animBg="1"/>
      <p:bldP spid="16" grpId="0"/>
      <p:bldP spid="17" grpId="0" animBg="1"/>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DC4524-185A-78DE-5DD4-129D7C71047B}"/>
              </a:ext>
            </a:extLst>
          </p:cNvPr>
          <p:cNvSpPr txBox="1"/>
          <p:nvPr/>
        </p:nvSpPr>
        <p:spPr>
          <a:xfrm>
            <a:off x="2810681" y="1608040"/>
            <a:ext cx="7007087" cy="3046988"/>
          </a:xfrm>
          <a:prstGeom prst="rect">
            <a:avLst/>
          </a:prstGeom>
          <a:noFill/>
        </p:spPr>
        <p:txBody>
          <a:bodyPr wrap="square">
            <a:spAutoFit/>
          </a:bodyPr>
          <a:lstStyle/>
          <a:p>
            <a:r>
              <a:rPr lang="en-CI" sz="9600" spc="-150" dirty="0"/>
              <a:t>Outline of </a:t>
            </a:r>
          </a:p>
          <a:p>
            <a:r>
              <a:rPr lang="en-CI" sz="9600" spc="-150" dirty="0"/>
              <a:t>the GC LDP</a:t>
            </a:r>
          </a:p>
        </p:txBody>
      </p:sp>
    </p:spTree>
    <p:extLst>
      <p:ext uri="{BB962C8B-B14F-4D97-AF65-F5344CB8AC3E}">
        <p14:creationId xmlns:p14="http://schemas.microsoft.com/office/powerpoint/2010/main" val="2860591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DC4524-185A-78DE-5DD4-129D7C71047B}"/>
              </a:ext>
            </a:extLst>
          </p:cNvPr>
          <p:cNvSpPr txBox="1"/>
          <p:nvPr/>
        </p:nvSpPr>
        <p:spPr>
          <a:xfrm>
            <a:off x="1913195" y="593942"/>
            <a:ext cx="4894761" cy="369332"/>
          </a:xfrm>
          <a:prstGeom prst="rect">
            <a:avLst/>
          </a:prstGeom>
          <a:noFill/>
        </p:spPr>
        <p:txBody>
          <a:bodyPr wrap="square">
            <a:spAutoFit/>
          </a:bodyPr>
          <a:lstStyle/>
          <a:p>
            <a:r>
              <a:rPr lang="en-CI" b="1" dirty="0"/>
              <a:t>SECTION I: ADVENTIST LEADERSHIP</a:t>
            </a:r>
          </a:p>
        </p:txBody>
      </p:sp>
      <p:sp>
        <p:nvSpPr>
          <p:cNvPr id="2" name="TextBox 1">
            <a:extLst>
              <a:ext uri="{FF2B5EF4-FFF2-40B4-BE49-F238E27FC236}">
                <a16:creationId xmlns:a16="http://schemas.microsoft.com/office/drawing/2014/main" id="{53F6BDEB-33FA-3451-4CFD-F3E86F8E3629}"/>
              </a:ext>
            </a:extLst>
          </p:cNvPr>
          <p:cNvSpPr txBox="1"/>
          <p:nvPr/>
        </p:nvSpPr>
        <p:spPr>
          <a:xfrm>
            <a:off x="798267" y="1158911"/>
            <a:ext cx="6920969" cy="1938992"/>
          </a:xfrm>
          <a:prstGeom prst="rect">
            <a:avLst/>
          </a:prstGeom>
          <a:solidFill>
            <a:srgbClr val="FD51FA"/>
          </a:solidFill>
        </p:spPr>
        <p:txBody>
          <a:bodyPr wrap="square">
            <a:spAutoFit/>
          </a:bodyPr>
          <a:lstStyle/>
          <a:p>
            <a:r>
              <a:rPr lang="en-CI" sz="2400" b="1" dirty="0">
                <a:solidFill>
                  <a:schemeClr val="bg1"/>
                </a:solidFill>
              </a:rPr>
              <a:t>The unique calling of Adventist Leadership:</a:t>
            </a:r>
          </a:p>
          <a:p>
            <a:pPr marL="285750" indent="-285750">
              <a:buFont typeface="Wingdings" pitchFamily="2" charset="2"/>
              <a:buChar char="ü"/>
            </a:pPr>
            <a:r>
              <a:rPr lang="en-US" sz="2400" dirty="0"/>
              <a:t>D</a:t>
            </a:r>
            <a:r>
              <a:rPr lang="en-CI" sz="2400" dirty="0"/>
              <a:t>istinctly Addventist</a:t>
            </a:r>
          </a:p>
          <a:p>
            <a:pPr marL="285750" indent="-285750">
              <a:buFont typeface="Wingdings" pitchFamily="2" charset="2"/>
              <a:buChar char="ü"/>
            </a:pPr>
            <a:r>
              <a:rPr lang="en-CI" sz="2400" dirty="0"/>
              <a:t>End-time Mission-Focused</a:t>
            </a:r>
          </a:p>
          <a:p>
            <a:pPr marL="285750" indent="-285750">
              <a:buFont typeface="Wingdings" pitchFamily="2" charset="2"/>
              <a:buChar char="ü"/>
            </a:pPr>
            <a:r>
              <a:rPr lang="en-US" sz="2400" dirty="0"/>
              <a:t>C</a:t>
            </a:r>
            <a:r>
              <a:rPr lang="en-CI" sz="2400" dirty="0"/>
              <a:t>alled to excellence</a:t>
            </a:r>
          </a:p>
          <a:p>
            <a:pPr marL="285750" indent="-285750">
              <a:buFont typeface="Wingdings" pitchFamily="2" charset="2"/>
              <a:buChar char="ü"/>
            </a:pPr>
            <a:r>
              <a:rPr lang="en-US" sz="2400" dirty="0"/>
              <a:t>A</a:t>
            </a:r>
            <a:r>
              <a:rPr lang="en-CI" sz="2400" dirty="0"/>
              <a:t> higher Calling</a:t>
            </a:r>
          </a:p>
        </p:txBody>
      </p:sp>
      <p:sp>
        <p:nvSpPr>
          <p:cNvPr id="4" name="TextBox 3">
            <a:extLst>
              <a:ext uri="{FF2B5EF4-FFF2-40B4-BE49-F238E27FC236}">
                <a16:creationId xmlns:a16="http://schemas.microsoft.com/office/drawing/2014/main" id="{1BDA3DF5-7B03-08B4-62E1-A0D9CF27621B}"/>
              </a:ext>
            </a:extLst>
          </p:cNvPr>
          <p:cNvSpPr txBox="1"/>
          <p:nvPr/>
        </p:nvSpPr>
        <p:spPr>
          <a:xfrm>
            <a:off x="2302922" y="3087756"/>
            <a:ext cx="6553999" cy="1938992"/>
          </a:xfrm>
          <a:prstGeom prst="rect">
            <a:avLst/>
          </a:prstGeom>
          <a:solidFill>
            <a:srgbClr val="0089FF"/>
          </a:solidFill>
        </p:spPr>
        <p:txBody>
          <a:bodyPr wrap="square">
            <a:spAutoFit/>
          </a:bodyPr>
          <a:lstStyle/>
          <a:p>
            <a:r>
              <a:rPr lang="en-CI" sz="2400" b="1" dirty="0">
                <a:solidFill>
                  <a:srgbClr val="FFFF00"/>
                </a:solidFill>
              </a:rPr>
              <a:t>Philosophy of Leadership Development:</a:t>
            </a:r>
          </a:p>
          <a:p>
            <a:pPr marL="285750" indent="-285750">
              <a:buFont typeface="Wingdings" pitchFamily="2" charset="2"/>
              <a:buChar char="ü"/>
            </a:pPr>
            <a:r>
              <a:rPr lang="en-CI" sz="2400" dirty="0">
                <a:solidFill>
                  <a:schemeClr val="bg1"/>
                </a:solidFill>
              </a:rPr>
              <a:t>Inspired Guidance</a:t>
            </a:r>
          </a:p>
          <a:p>
            <a:pPr marL="285750" indent="-285750">
              <a:buFont typeface="Wingdings" pitchFamily="2" charset="2"/>
              <a:buChar char="ü"/>
            </a:pPr>
            <a:r>
              <a:rPr lang="en-US" sz="2400" dirty="0">
                <a:solidFill>
                  <a:schemeClr val="bg1"/>
                </a:solidFill>
              </a:rPr>
              <a:t>F</a:t>
            </a:r>
            <a:r>
              <a:rPr lang="en-CI" sz="2400" dirty="0">
                <a:solidFill>
                  <a:schemeClr val="bg1"/>
                </a:solidFill>
              </a:rPr>
              <a:t>oundational and Mission-Centric</a:t>
            </a:r>
          </a:p>
          <a:p>
            <a:pPr marL="285750" indent="-285750">
              <a:buFont typeface="Wingdings" pitchFamily="2" charset="2"/>
              <a:buChar char="ü"/>
            </a:pPr>
            <a:r>
              <a:rPr lang="en-CI" sz="2400" dirty="0">
                <a:solidFill>
                  <a:schemeClr val="bg1"/>
                </a:solidFill>
              </a:rPr>
              <a:t>Integrity and Character</a:t>
            </a:r>
          </a:p>
          <a:p>
            <a:pPr marL="285750" indent="-285750">
              <a:buFont typeface="Wingdings" pitchFamily="2" charset="2"/>
              <a:buChar char="ü"/>
            </a:pPr>
            <a:r>
              <a:rPr lang="en-CI" sz="2400" dirty="0">
                <a:solidFill>
                  <a:schemeClr val="bg1"/>
                </a:solidFill>
              </a:rPr>
              <a:t>Inclusive Collaboration</a:t>
            </a:r>
          </a:p>
        </p:txBody>
      </p:sp>
      <p:sp>
        <p:nvSpPr>
          <p:cNvPr id="5" name="TextBox 4">
            <a:extLst>
              <a:ext uri="{FF2B5EF4-FFF2-40B4-BE49-F238E27FC236}">
                <a16:creationId xmlns:a16="http://schemas.microsoft.com/office/drawing/2014/main" id="{11B312ED-37B4-25A5-FC08-C92B7DDD6C77}"/>
              </a:ext>
            </a:extLst>
          </p:cNvPr>
          <p:cNvSpPr txBox="1"/>
          <p:nvPr/>
        </p:nvSpPr>
        <p:spPr>
          <a:xfrm>
            <a:off x="5797596" y="5026748"/>
            <a:ext cx="5894541" cy="1569660"/>
          </a:xfrm>
          <a:prstGeom prst="rect">
            <a:avLst/>
          </a:prstGeom>
          <a:solidFill>
            <a:srgbClr val="00E9F7"/>
          </a:solidFill>
        </p:spPr>
        <p:txBody>
          <a:bodyPr wrap="square">
            <a:spAutoFit/>
          </a:bodyPr>
          <a:lstStyle/>
          <a:p>
            <a:r>
              <a:rPr lang="en-CI" sz="2400" b="1" dirty="0">
                <a:solidFill>
                  <a:schemeClr val="accent6"/>
                </a:solidFill>
              </a:rPr>
              <a:t>Foundational Leadership Training:</a:t>
            </a:r>
          </a:p>
          <a:p>
            <a:pPr marL="285750" indent="-285750">
              <a:buFont typeface="Wingdings" pitchFamily="2" charset="2"/>
              <a:buChar char="ü"/>
            </a:pPr>
            <a:r>
              <a:rPr lang="en-US" sz="2400" dirty="0"/>
              <a:t>L</a:t>
            </a:r>
            <a:r>
              <a:rPr lang="en-CI" sz="2400" dirty="0"/>
              <a:t>ocal &amp; Worldwide Identity</a:t>
            </a:r>
          </a:p>
          <a:p>
            <a:pPr marL="285750" indent="-285750">
              <a:buFont typeface="Wingdings" pitchFamily="2" charset="2"/>
              <a:buChar char="ü"/>
            </a:pPr>
            <a:r>
              <a:rPr lang="en-US" sz="2400" dirty="0"/>
              <a:t>G</a:t>
            </a:r>
            <a:r>
              <a:rPr lang="en-CI" sz="2400" dirty="0"/>
              <a:t>eneral Professional Training</a:t>
            </a:r>
          </a:p>
          <a:p>
            <a:pPr marL="285750" indent="-285750">
              <a:buFont typeface="Wingdings" pitchFamily="2" charset="2"/>
              <a:buChar char="ü"/>
            </a:pPr>
            <a:r>
              <a:rPr lang="en-CI" sz="2400" dirty="0"/>
              <a:t>Mission-Driven Strategy</a:t>
            </a:r>
          </a:p>
        </p:txBody>
      </p:sp>
    </p:spTree>
    <p:extLst>
      <p:ext uri="{BB962C8B-B14F-4D97-AF65-F5344CB8AC3E}">
        <p14:creationId xmlns:p14="http://schemas.microsoft.com/office/powerpoint/2010/main" val="109580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DC4524-185A-78DE-5DD4-129D7C71047B}"/>
              </a:ext>
            </a:extLst>
          </p:cNvPr>
          <p:cNvSpPr txBox="1"/>
          <p:nvPr/>
        </p:nvSpPr>
        <p:spPr>
          <a:xfrm>
            <a:off x="1818861" y="799307"/>
            <a:ext cx="2733261" cy="369332"/>
          </a:xfrm>
          <a:prstGeom prst="rect">
            <a:avLst/>
          </a:prstGeom>
          <a:noFill/>
        </p:spPr>
        <p:txBody>
          <a:bodyPr wrap="square">
            <a:spAutoFit/>
          </a:bodyPr>
          <a:lstStyle/>
          <a:p>
            <a:r>
              <a:rPr lang="en-CI" b="1" dirty="0"/>
              <a:t>SECTION II: GC LDP</a:t>
            </a:r>
          </a:p>
        </p:txBody>
      </p:sp>
      <p:sp>
        <p:nvSpPr>
          <p:cNvPr id="2" name="TextBox 1">
            <a:extLst>
              <a:ext uri="{FF2B5EF4-FFF2-40B4-BE49-F238E27FC236}">
                <a16:creationId xmlns:a16="http://schemas.microsoft.com/office/drawing/2014/main" id="{53F6BDEB-33FA-3451-4CFD-F3E86F8E3629}"/>
              </a:ext>
            </a:extLst>
          </p:cNvPr>
          <p:cNvSpPr txBox="1"/>
          <p:nvPr/>
        </p:nvSpPr>
        <p:spPr>
          <a:xfrm>
            <a:off x="1106905" y="1322958"/>
            <a:ext cx="5400087" cy="1754326"/>
          </a:xfrm>
          <a:prstGeom prst="rect">
            <a:avLst/>
          </a:prstGeom>
          <a:solidFill>
            <a:srgbClr val="00E9F7"/>
          </a:solidFill>
        </p:spPr>
        <p:txBody>
          <a:bodyPr wrap="square">
            <a:spAutoFit/>
          </a:bodyPr>
          <a:lstStyle/>
          <a:p>
            <a:r>
              <a:rPr lang="en-US" b="1" dirty="0"/>
              <a:t>D</a:t>
            </a:r>
            <a:r>
              <a:rPr lang="en-CI" b="1" dirty="0"/>
              <a:t>ivision-based Administrator Training:</a:t>
            </a:r>
          </a:p>
          <a:p>
            <a:r>
              <a:rPr lang="en-CI" sz="1800" dirty="0">
                <a:effectLst/>
                <a:latin typeface="Cambria" panose="02040503050406030204" pitchFamily="18" charset="0"/>
                <a:ea typeface="Cambria" panose="02040503050406030204" pitchFamily="18" charset="0"/>
                <a:cs typeface="Cambria" panose="02040503050406030204" pitchFamily="18" charset="0"/>
              </a:rPr>
              <a:t>GC-LDP will support division leadership development programs by working with the divisions to identify appropriate general leadership best practices and offer annual conferences on general leadership topics</a:t>
            </a:r>
            <a:r>
              <a:rPr lang="en-CI" dirty="0">
                <a:effectLst/>
              </a:rPr>
              <a:t> </a:t>
            </a:r>
          </a:p>
        </p:txBody>
      </p:sp>
      <p:sp>
        <p:nvSpPr>
          <p:cNvPr id="4" name="TextBox 3">
            <a:extLst>
              <a:ext uri="{FF2B5EF4-FFF2-40B4-BE49-F238E27FC236}">
                <a16:creationId xmlns:a16="http://schemas.microsoft.com/office/drawing/2014/main" id="{3763AFF9-6621-852E-511A-F7744BE3EE66}"/>
              </a:ext>
            </a:extLst>
          </p:cNvPr>
          <p:cNvSpPr txBox="1"/>
          <p:nvPr/>
        </p:nvSpPr>
        <p:spPr>
          <a:xfrm>
            <a:off x="6506992" y="3077284"/>
            <a:ext cx="5400087" cy="3527632"/>
          </a:xfrm>
          <a:prstGeom prst="rect">
            <a:avLst/>
          </a:prstGeom>
          <a:solidFill>
            <a:srgbClr val="0089FF"/>
          </a:solidFill>
        </p:spPr>
        <p:txBody>
          <a:bodyPr wrap="square">
            <a:spAutoFit/>
          </a:bodyPr>
          <a:lstStyle/>
          <a:p>
            <a:r>
              <a:rPr lang="en-CI" b="1" dirty="0">
                <a:solidFill>
                  <a:srgbClr val="FFFF00"/>
                </a:solidFill>
              </a:rPr>
              <a:t>Global Leadership Institute (GLI) &amp; LeadLab:</a:t>
            </a:r>
          </a:p>
          <a:p>
            <a:pPr>
              <a:lnSpc>
                <a:spcPct val="115000"/>
              </a:lnSpc>
            </a:pPr>
            <a:r>
              <a:rPr lang="en-CI" sz="18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The Global Leadership Institute (GLI) at Andrews University has been commissioned by the GC-LDP to support divisions through a variety of LeadLab events and training that support transformational growth in Adventist leadership. Additionally, a selection of activities will initiate and support growth in leadership development processes to provide divisions with specially trained leaders with the experience and training to initiate leadership development within their divisions.</a:t>
            </a:r>
          </a:p>
        </p:txBody>
      </p:sp>
      <p:sp>
        <p:nvSpPr>
          <p:cNvPr id="5" name="TextBox 4">
            <a:extLst>
              <a:ext uri="{FF2B5EF4-FFF2-40B4-BE49-F238E27FC236}">
                <a16:creationId xmlns:a16="http://schemas.microsoft.com/office/drawing/2014/main" id="{8D88F415-B772-5CD0-9799-900A48509615}"/>
              </a:ext>
            </a:extLst>
          </p:cNvPr>
          <p:cNvSpPr txBox="1"/>
          <p:nvPr/>
        </p:nvSpPr>
        <p:spPr>
          <a:xfrm>
            <a:off x="1802818" y="3825437"/>
            <a:ext cx="4704174" cy="2031325"/>
          </a:xfrm>
          <a:prstGeom prst="rect">
            <a:avLst/>
          </a:prstGeom>
          <a:solidFill>
            <a:srgbClr val="FD91FA"/>
          </a:solidFill>
        </p:spPr>
        <p:txBody>
          <a:bodyPr wrap="square">
            <a:spAutoFit/>
          </a:bodyPr>
          <a:lstStyle/>
          <a:p>
            <a:r>
              <a:rPr lang="en-CI" b="1" dirty="0"/>
              <a:t>New Leader Curriculum:</a:t>
            </a:r>
          </a:p>
          <a:p>
            <a:pPr marL="285750" indent="-285750">
              <a:buFont typeface="Wingdings" pitchFamily="2" charset="2"/>
              <a:buChar char="ü"/>
            </a:pPr>
            <a:r>
              <a:rPr lang="en-US" dirty="0"/>
              <a:t>G</a:t>
            </a:r>
            <a:r>
              <a:rPr lang="en-CI" dirty="0"/>
              <a:t>eneral for all leaders</a:t>
            </a:r>
          </a:p>
          <a:p>
            <a:pPr marL="285750" indent="-285750">
              <a:buFont typeface="Wingdings" pitchFamily="2" charset="2"/>
              <a:buChar char="ü"/>
            </a:pPr>
            <a:r>
              <a:rPr lang="en-US" dirty="0"/>
              <a:t>Specific for Presidents</a:t>
            </a:r>
          </a:p>
          <a:p>
            <a:pPr marL="285750" indent="-285750">
              <a:buFont typeface="Wingdings" pitchFamily="2" charset="2"/>
              <a:buChar char="ü"/>
            </a:pPr>
            <a:r>
              <a:rPr lang="en-US" dirty="0"/>
              <a:t>Specific for Secretaries</a:t>
            </a:r>
          </a:p>
          <a:p>
            <a:pPr marL="285750" indent="-285750">
              <a:buFont typeface="Wingdings" pitchFamily="2" charset="2"/>
              <a:buChar char="ü"/>
            </a:pPr>
            <a:r>
              <a:rPr lang="en-US" dirty="0"/>
              <a:t>Specific for Treasurers</a:t>
            </a:r>
          </a:p>
          <a:p>
            <a:pPr marL="285750" indent="-285750">
              <a:buFont typeface="Wingdings" pitchFamily="2" charset="2"/>
              <a:buChar char="ü"/>
            </a:pPr>
            <a:r>
              <a:rPr lang="en-US" dirty="0"/>
              <a:t>Specific for Institutional Leaders</a:t>
            </a:r>
          </a:p>
          <a:p>
            <a:pPr marL="285750" indent="-285750">
              <a:buFont typeface="Wingdings" pitchFamily="2" charset="2"/>
              <a:buChar char="ü"/>
            </a:pPr>
            <a:r>
              <a:rPr lang="en-US" dirty="0"/>
              <a:t>Specific for Departmental Directors</a:t>
            </a:r>
            <a:endParaRPr lang="en-CI" dirty="0"/>
          </a:p>
        </p:txBody>
      </p:sp>
    </p:spTree>
    <p:extLst>
      <p:ext uri="{BB962C8B-B14F-4D97-AF65-F5344CB8AC3E}">
        <p14:creationId xmlns:p14="http://schemas.microsoft.com/office/powerpoint/2010/main" val="120390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DC4524-185A-78DE-5DD4-129D7C71047B}"/>
              </a:ext>
            </a:extLst>
          </p:cNvPr>
          <p:cNvSpPr txBox="1"/>
          <p:nvPr/>
        </p:nvSpPr>
        <p:spPr>
          <a:xfrm>
            <a:off x="808768" y="2181539"/>
            <a:ext cx="4277139" cy="2123658"/>
          </a:xfrm>
          <a:prstGeom prst="rect">
            <a:avLst/>
          </a:prstGeom>
          <a:noFill/>
        </p:spPr>
        <p:txBody>
          <a:bodyPr wrap="square">
            <a:spAutoFit/>
          </a:bodyPr>
          <a:lstStyle/>
          <a:p>
            <a:r>
              <a:rPr lang="en-CI" sz="4400" b="1" dirty="0"/>
              <a:t>SECTION III: </a:t>
            </a:r>
          </a:p>
          <a:p>
            <a:r>
              <a:rPr lang="en-CI" sz="4400" b="1" dirty="0"/>
              <a:t>THE ROLE OF THE GLI</a:t>
            </a:r>
          </a:p>
        </p:txBody>
      </p:sp>
      <p:sp>
        <p:nvSpPr>
          <p:cNvPr id="2" name="TextBox 1">
            <a:extLst>
              <a:ext uri="{FF2B5EF4-FFF2-40B4-BE49-F238E27FC236}">
                <a16:creationId xmlns:a16="http://schemas.microsoft.com/office/drawing/2014/main" id="{53F6BDEB-33FA-3451-4CFD-F3E86F8E3629}"/>
              </a:ext>
            </a:extLst>
          </p:cNvPr>
          <p:cNvSpPr txBox="1"/>
          <p:nvPr/>
        </p:nvSpPr>
        <p:spPr>
          <a:xfrm>
            <a:off x="5358502" y="1008975"/>
            <a:ext cx="5400087" cy="5324535"/>
          </a:xfrm>
          <a:prstGeom prst="rect">
            <a:avLst/>
          </a:prstGeom>
          <a:solidFill>
            <a:srgbClr val="00E9F7"/>
          </a:solidFill>
          <a:ln w="57150" cmpd="thinThick">
            <a:solidFill>
              <a:schemeClr val="accent1"/>
            </a:solidFill>
          </a:ln>
        </p:spPr>
        <p:txBody>
          <a:bodyPr wrap="square">
            <a:spAutoFit/>
          </a:bodyPr>
          <a:lstStyle/>
          <a:p>
            <a:pPr marL="342900" indent="-342900">
              <a:buFont typeface="+mj-lt"/>
              <a:buAutoNum type="arabicPeriod"/>
            </a:pPr>
            <a:r>
              <a:rPr lang="en-US" sz="2000" b="1" dirty="0"/>
              <a:t>Consultation with Divisions and attached fields on their leadership development plans and efforts</a:t>
            </a:r>
          </a:p>
          <a:p>
            <a:pPr marL="342900" indent="-342900">
              <a:buFont typeface="+mj-lt"/>
              <a:buAutoNum type="arabicPeriod"/>
            </a:pPr>
            <a:r>
              <a:rPr lang="en-US" sz="2000" b="1" dirty="0">
                <a:effectLst/>
                <a:latin typeface="Cambria" panose="02040503050406030204" pitchFamily="18" charset="0"/>
                <a:ea typeface="Cambria" panose="02040503050406030204" pitchFamily="18" charset="0"/>
                <a:cs typeface="Cambria" panose="02040503050406030204" pitchFamily="18" charset="0"/>
              </a:rPr>
              <a:t>Provision of a </a:t>
            </a:r>
            <a:r>
              <a:rPr lang="en-US" sz="2000" b="1" dirty="0" err="1">
                <a:effectLst/>
                <a:latin typeface="Cambria" panose="02040503050406030204" pitchFamily="18" charset="0"/>
                <a:ea typeface="Cambria" panose="02040503050406030204" pitchFamily="18" charset="0"/>
                <a:cs typeface="Cambria" panose="02040503050406030204" pitchFamily="18" charset="0"/>
              </a:rPr>
              <a:t>LeadLab</a:t>
            </a:r>
            <a:r>
              <a:rPr lang="en-US" sz="2000" b="1" dirty="0">
                <a:effectLst/>
                <a:latin typeface="Cambria" panose="02040503050406030204" pitchFamily="18" charset="0"/>
                <a:ea typeface="Cambria" panose="02040503050406030204" pitchFamily="18" charset="0"/>
                <a:cs typeface="Cambria" panose="02040503050406030204" pitchFamily="18" charset="0"/>
              </a:rPr>
              <a:t> event for each Division/Attached field by June 2025</a:t>
            </a:r>
          </a:p>
          <a:p>
            <a:pPr marL="342900" indent="-342900">
              <a:buFont typeface="+mj-lt"/>
              <a:buAutoNum type="arabicPeriod"/>
            </a:pPr>
            <a:r>
              <a:rPr lang="en-US" sz="2000" b="1" dirty="0">
                <a:latin typeface="Cambria" panose="02040503050406030204" pitchFamily="18" charset="0"/>
                <a:ea typeface="Cambria" panose="02040503050406030204" pitchFamily="18" charset="0"/>
                <a:cs typeface="Cambria" panose="02040503050406030204" pitchFamily="18" charset="0"/>
              </a:rPr>
              <a:t>Provision of the full </a:t>
            </a:r>
            <a:r>
              <a:rPr lang="en-US" sz="2000" b="1" dirty="0" err="1">
                <a:latin typeface="Cambria" panose="02040503050406030204" pitchFamily="18" charset="0"/>
                <a:ea typeface="Cambria" panose="02040503050406030204" pitchFamily="18" charset="0"/>
                <a:cs typeface="Cambria" panose="02040503050406030204" pitchFamily="18" charset="0"/>
              </a:rPr>
              <a:t>LeadLab</a:t>
            </a:r>
            <a:r>
              <a:rPr lang="en-US" sz="2000" b="1" dirty="0">
                <a:latin typeface="Cambria" panose="02040503050406030204" pitchFamily="18" charset="0"/>
                <a:ea typeface="Cambria" panose="02040503050406030204" pitchFamily="18" charset="0"/>
                <a:cs typeface="Cambria" panose="02040503050406030204" pitchFamily="18" charset="0"/>
              </a:rPr>
              <a:t> curriculum to partnering fields and institutions</a:t>
            </a:r>
          </a:p>
          <a:p>
            <a:pPr marL="342900" indent="-342900">
              <a:buFont typeface="+mj-lt"/>
              <a:buAutoNum type="arabicPeriod"/>
            </a:pPr>
            <a:r>
              <a:rPr lang="en-US" sz="2000" b="1" dirty="0">
                <a:effectLst/>
                <a:latin typeface="Cambria" panose="02040503050406030204" pitchFamily="18" charset="0"/>
                <a:ea typeface="Cambria" panose="02040503050406030204" pitchFamily="18" charset="0"/>
                <a:cs typeface="Cambria" panose="02040503050406030204" pitchFamily="18" charset="0"/>
              </a:rPr>
              <a:t>Providing  </a:t>
            </a:r>
            <a:r>
              <a:rPr lang="en-CI" sz="2000" b="1" dirty="0">
                <a:effectLst/>
                <a:latin typeface="Cambria" panose="02040503050406030204" pitchFamily="18" charset="0"/>
                <a:ea typeface="Cambria" panose="02040503050406030204" pitchFamily="18" charset="0"/>
                <a:cs typeface="Cambria" panose="02040503050406030204" pitchFamily="18" charset="0"/>
              </a:rPr>
              <a:t>additional training to LeadLab curriculum graduates identified by each division as potential LeadLab Associates</a:t>
            </a:r>
            <a:r>
              <a:rPr lang="en-CI" sz="2000" b="1" dirty="0">
                <a:effectLst/>
              </a:rPr>
              <a:t> </a:t>
            </a:r>
          </a:p>
          <a:p>
            <a:pPr marL="342900" indent="-342900">
              <a:buFont typeface="+mj-lt"/>
              <a:buAutoNum type="arabicPeriod"/>
            </a:pPr>
            <a:r>
              <a:rPr lang="en-US" sz="2000" b="1" dirty="0"/>
              <a:t>A</a:t>
            </a:r>
            <a:r>
              <a:rPr lang="en-CI" sz="2000" b="1" dirty="0"/>
              <a:t>ttending fields/Institutional events as and when invited and available</a:t>
            </a:r>
          </a:p>
          <a:p>
            <a:pPr marL="342900" indent="-342900">
              <a:buFont typeface="+mj-lt"/>
              <a:buAutoNum type="arabicPeriod"/>
            </a:pPr>
            <a:r>
              <a:rPr lang="en-CI" sz="2000" b="1" dirty="0"/>
              <a:t>Development and maintenance of </a:t>
            </a:r>
            <a:r>
              <a:rPr lang="en-CI" sz="2000" b="1" u="none" strike="noStrike" dirty="0">
                <a:effectLst/>
                <a:latin typeface="Cambria" panose="02040503050406030204" pitchFamily="18" charset="0"/>
                <a:ea typeface="Cambria" panose="02040503050406030204" pitchFamily="18" charset="0"/>
                <a:cs typeface="Cambria" panose="02040503050406030204" pitchFamily="18" charset="0"/>
              </a:rPr>
              <a:t> a website to provide resource support in connection with the LeadLab events.</a:t>
            </a:r>
          </a:p>
          <a:p>
            <a:pPr marL="342900" indent="-342900">
              <a:buFont typeface="+mj-lt"/>
              <a:buAutoNum type="arabicPeriod"/>
            </a:pPr>
            <a:r>
              <a:rPr lang="en-US" sz="2000" b="1" dirty="0">
                <a:latin typeface="Cambria" panose="02040503050406030204" pitchFamily="18" charset="0"/>
                <a:ea typeface="Cambria" panose="02040503050406030204" pitchFamily="18" charset="0"/>
                <a:cs typeface="Cambria" panose="02040503050406030204" pitchFamily="18" charset="0"/>
              </a:rPr>
              <a:t>C</a:t>
            </a:r>
            <a:r>
              <a:rPr lang="en-CI" sz="2000" b="1" dirty="0">
                <a:latin typeface="Cambria" panose="02040503050406030204" pitchFamily="18" charset="0"/>
                <a:ea typeface="Cambria" panose="02040503050406030204" pitchFamily="18" charset="0"/>
                <a:cs typeface="Cambria" panose="02040503050406030204" pitchFamily="18" charset="0"/>
              </a:rPr>
              <a:t>ultivaiting and supporting </a:t>
            </a:r>
            <a:r>
              <a:rPr lang="en-CI" sz="2000" b="1" dirty="0">
                <a:effectLst/>
                <a:latin typeface="Cambria" panose="02040503050406030204" pitchFamily="18" charset="0"/>
                <a:ea typeface="Cambria" panose="02040503050406030204" pitchFamily="18" charset="0"/>
                <a:cs typeface="Cambria" panose="02040503050406030204" pitchFamily="18" charset="0"/>
              </a:rPr>
              <a:t> a growing online community of Adventist leaders.</a:t>
            </a:r>
            <a:r>
              <a:rPr lang="en-CI" sz="2000" b="1" dirty="0">
                <a:effectLst/>
              </a:rPr>
              <a:t> </a:t>
            </a:r>
            <a:endParaRPr lang="en-CI" sz="2000" b="1" dirty="0"/>
          </a:p>
        </p:txBody>
      </p:sp>
    </p:spTree>
    <p:extLst>
      <p:ext uri="{BB962C8B-B14F-4D97-AF65-F5344CB8AC3E}">
        <p14:creationId xmlns:p14="http://schemas.microsoft.com/office/powerpoint/2010/main" val="3454793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DC4524-185A-78DE-5DD4-129D7C71047B}"/>
              </a:ext>
            </a:extLst>
          </p:cNvPr>
          <p:cNvSpPr txBox="1"/>
          <p:nvPr/>
        </p:nvSpPr>
        <p:spPr>
          <a:xfrm>
            <a:off x="1818861" y="799307"/>
            <a:ext cx="6073855" cy="1077218"/>
          </a:xfrm>
          <a:prstGeom prst="rect">
            <a:avLst/>
          </a:prstGeom>
          <a:solidFill>
            <a:schemeClr val="accent6">
              <a:lumMod val="40000"/>
              <a:lumOff val="60000"/>
            </a:schemeClr>
          </a:solidFill>
        </p:spPr>
        <p:txBody>
          <a:bodyPr wrap="square">
            <a:spAutoFit/>
          </a:bodyPr>
          <a:lstStyle/>
          <a:p>
            <a:r>
              <a:rPr lang="en-US" sz="3200" b="1" dirty="0"/>
              <a:t>GLI’s A</a:t>
            </a:r>
            <a:r>
              <a:rPr lang="en-CI" sz="3200" b="1" dirty="0"/>
              <a:t>dditional Leadership Development Services</a:t>
            </a:r>
          </a:p>
        </p:txBody>
      </p:sp>
      <p:sp>
        <p:nvSpPr>
          <p:cNvPr id="2" name="TextBox 1">
            <a:extLst>
              <a:ext uri="{FF2B5EF4-FFF2-40B4-BE49-F238E27FC236}">
                <a16:creationId xmlns:a16="http://schemas.microsoft.com/office/drawing/2014/main" id="{53F6BDEB-33FA-3451-4CFD-F3E86F8E3629}"/>
              </a:ext>
            </a:extLst>
          </p:cNvPr>
          <p:cNvSpPr txBox="1"/>
          <p:nvPr/>
        </p:nvSpPr>
        <p:spPr>
          <a:xfrm>
            <a:off x="2382253" y="2380686"/>
            <a:ext cx="9047747" cy="4031873"/>
          </a:xfrm>
          <a:prstGeom prst="rect">
            <a:avLst/>
          </a:prstGeom>
          <a:noFill/>
        </p:spPr>
        <p:txBody>
          <a:bodyPr wrap="square">
            <a:spAutoFit/>
          </a:bodyPr>
          <a:lstStyle/>
          <a:p>
            <a:pPr marL="342900" indent="-342900">
              <a:buFont typeface="+mj-lt"/>
              <a:buAutoNum type="arabicPeriod"/>
            </a:pPr>
            <a:r>
              <a:rPr lang="en-US" sz="3200" b="1" dirty="0" err="1"/>
              <a:t>LeadLab</a:t>
            </a:r>
            <a:r>
              <a:rPr lang="en-US" sz="3200" b="1" dirty="0"/>
              <a:t> Advanced</a:t>
            </a:r>
            <a:r>
              <a:rPr lang="en-US" sz="3200" dirty="0"/>
              <a:t>—training trainers and experts</a:t>
            </a:r>
          </a:p>
          <a:p>
            <a:pPr marL="342900" indent="-342900">
              <a:buFont typeface="+mj-lt"/>
              <a:buAutoNum type="arabicPeriod"/>
            </a:pPr>
            <a:r>
              <a:rPr lang="en-US" sz="3200" b="1" dirty="0"/>
              <a:t>Networking</a:t>
            </a:r>
            <a:r>
              <a:rPr lang="en-US" sz="3200" dirty="0"/>
              <a:t>—avenues for understanding the nature and scope of  Seventh-day Adventist leadership at all levels</a:t>
            </a:r>
          </a:p>
          <a:p>
            <a:pPr marL="342900" indent="-342900">
              <a:buFont typeface="+mj-lt"/>
              <a:buAutoNum type="arabicPeriod"/>
            </a:pPr>
            <a:r>
              <a:rPr lang="en-US" sz="3200" b="1" dirty="0"/>
              <a:t>Development of Lead Mentors</a:t>
            </a:r>
          </a:p>
          <a:p>
            <a:pPr marL="342900" indent="-342900">
              <a:buFont typeface="+mj-lt"/>
              <a:buAutoNum type="arabicPeriod"/>
            </a:pPr>
            <a:r>
              <a:rPr lang="en-US" sz="3200" b="1" dirty="0"/>
              <a:t>Continuing field-based and global Research in Leadership</a:t>
            </a:r>
            <a:endParaRPr lang="en-CI" sz="3200" b="1" dirty="0"/>
          </a:p>
        </p:txBody>
      </p:sp>
    </p:spTree>
    <p:extLst>
      <p:ext uri="{BB962C8B-B14F-4D97-AF65-F5344CB8AC3E}">
        <p14:creationId xmlns:p14="http://schemas.microsoft.com/office/powerpoint/2010/main" val="41318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DC4524-185A-78DE-5DD4-129D7C71047B}"/>
              </a:ext>
            </a:extLst>
          </p:cNvPr>
          <p:cNvSpPr txBox="1"/>
          <p:nvPr/>
        </p:nvSpPr>
        <p:spPr>
          <a:xfrm>
            <a:off x="1217282" y="1042739"/>
            <a:ext cx="6824782" cy="1447769"/>
          </a:xfrm>
          <a:prstGeom prst="rect">
            <a:avLst/>
          </a:prstGeom>
          <a:solidFill>
            <a:schemeClr val="accent6">
              <a:lumMod val="40000"/>
              <a:lumOff val="60000"/>
            </a:schemeClr>
          </a:solidFill>
        </p:spPr>
        <p:txBody>
          <a:bodyPr wrap="square">
            <a:spAutoFit/>
          </a:bodyPr>
          <a:lstStyle/>
          <a:p>
            <a:pPr>
              <a:lnSpc>
                <a:spcPct val="115000"/>
              </a:lnSpc>
              <a:spcBef>
                <a:spcPts val="1800"/>
              </a:spcBef>
              <a:spcAft>
                <a:spcPts val="600"/>
              </a:spcAft>
            </a:pPr>
            <a:r>
              <a:rPr lang="en-CI" sz="4000" b="1" dirty="0">
                <a:latin typeface="Cambria" panose="02040503050406030204" pitchFamily="18" charset="0"/>
              </a:rPr>
              <a:t>C</a:t>
            </a:r>
            <a:r>
              <a:rPr lang="en-CI" sz="4000" b="1" dirty="0">
                <a:effectLst/>
                <a:latin typeface="Cambria" panose="02040503050406030204" pitchFamily="18" charset="0"/>
              </a:rPr>
              <a:t>ollaboration with our </a:t>
            </a:r>
            <a:br>
              <a:rPr lang="en-CI" sz="4000" b="1" dirty="0">
                <a:latin typeface="Cambria" panose="02040503050406030204" pitchFamily="18" charset="0"/>
              </a:rPr>
            </a:br>
            <a:r>
              <a:rPr lang="en-CI" sz="4000" b="1" dirty="0">
                <a:latin typeface="Cambria" panose="02040503050406030204" pitchFamily="18" charset="0"/>
              </a:rPr>
              <a:t>Educational Institutions:</a:t>
            </a:r>
            <a:endParaRPr lang="en-CI" sz="4000" b="1" dirty="0">
              <a:effectLst/>
              <a:latin typeface="Cambria" panose="02040503050406030204" pitchFamily="18" charset="0"/>
            </a:endParaRPr>
          </a:p>
        </p:txBody>
      </p:sp>
      <p:sp>
        <p:nvSpPr>
          <p:cNvPr id="2" name="TextBox 1">
            <a:extLst>
              <a:ext uri="{FF2B5EF4-FFF2-40B4-BE49-F238E27FC236}">
                <a16:creationId xmlns:a16="http://schemas.microsoft.com/office/drawing/2014/main" id="{53F6BDEB-33FA-3451-4CFD-F3E86F8E3629}"/>
              </a:ext>
            </a:extLst>
          </p:cNvPr>
          <p:cNvSpPr txBox="1"/>
          <p:nvPr/>
        </p:nvSpPr>
        <p:spPr>
          <a:xfrm>
            <a:off x="3994484" y="2735180"/>
            <a:ext cx="6824782" cy="2585323"/>
          </a:xfrm>
          <a:prstGeom prst="rect">
            <a:avLst/>
          </a:prstGeom>
          <a:noFill/>
        </p:spPr>
        <p:txBody>
          <a:bodyPr wrap="square">
            <a:spAutoFit/>
          </a:bodyPr>
          <a:lstStyle/>
          <a:p>
            <a:pPr marL="342900" indent="-342900">
              <a:buFont typeface="+mj-lt"/>
              <a:buAutoNum type="arabicPeriod"/>
            </a:pPr>
            <a:r>
              <a:rPr lang="en-US" sz="3600" b="1" dirty="0">
                <a:solidFill>
                  <a:schemeClr val="accent1">
                    <a:lumMod val="50000"/>
                  </a:schemeClr>
                </a:solidFill>
                <a:effectLst/>
                <a:latin typeface="Cambria" panose="02040503050406030204" pitchFamily="18" charset="0"/>
                <a:ea typeface="Cambria" panose="02040503050406030204" pitchFamily="18" charset="0"/>
                <a:cs typeface="Cambria" panose="02040503050406030204" pitchFamily="18" charset="0"/>
              </a:rPr>
              <a:t>A</a:t>
            </a:r>
            <a:r>
              <a:rPr lang="en-CI" sz="3600" b="1" dirty="0">
                <a:solidFill>
                  <a:schemeClr val="accent1">
                    <a:lumMod val="50000"/>
                  </a:schemeClr>
                </a:solidFill>
                <a:effectLst/>
                <a:latin typeface="Cambria" panose="02040503050406030204" pitchFamily="18" charset="0"/>
                <a:ea typeface="Cambria" panose="02040503050406030204" pitchFamily="18" charset="0"/>
                <a:cs typeface="Cambria" panose="02040503050406030204" pitchFamily="18" charset="0"/>
              </a:rPr>
              <a:t>ndrews University</a:t>
            </a:r>
          </a:p>
          <a:p>
            <a:pPr marL="342900" indent="-342900">
              <a:buFont typeface="+mj-lt"/>
              <a:buAutoNum type="arabicPeriod"/>
            </a:pPr>
            <a:r>
              <a:rPr lang="en-CI" sz="3600" b="1" dirty="0">
                <a:solidFill>
                  <a:srgbClr val="0070C0"/>
                </a:solidFill>
                <a:latin typeface="Cambria" panose="02040503050406030204" pitchFamily="18" charset="0"/>
                <a:ea typeface="Cambria" panose="02040503050406030204" pitchFamily="18" charset="0"/>
                <a:cs typeface="Cambria" panose="02040503050406030204" pitchFamily="18" charset="0"/>
              </a:rPr>
              <a:t>Adventist university of  Africa</a:t>
            </a:r>
          </a:p>
          <a:p>
            <a:pPr marL="342900" indent="-342900">
              <a:buFont typeface="+mj-lt"/>
              <a:buAutoNum type="arabicPeriod"/>
            </a:pPr>
            <a:r>
              <a:rPr lang="en-CI" sz="3600" b="1" dirty="0">
                <a:solidFill>
                  <a:schemeClr val="accent4">
                    <a:lumMod val="75000"/>
                  </a:schemeClr>
                </a:solidFill>
                <a:effectLst/>
                <a:latin typeface="Cambria" panose="02040503050406030204" pitchFamily="18" charset="0"/>
                <a:ea typeface="Cambria" panose="02040503050406030204" pitchFamily="18" charset="0"/>
                <a:cs typeface="Cambria" panose="02040503050406030204" pitchFamily="18" charset="0"/>
              </a:rPr>
              <a:t>Babcock University</a:t>
            </a:r>
          </a:p>
          <a:p>
            <a:pPr marL="342900" indent="-342900">
              <a:buFont typeface="+mj-lt"/>
              <a:buAutoNum type="arabicPeriod"/>
            </a:pPr>
            <a:r>
              <a:rPr lang="en-CI" sz="3600" b="1" dirty="0">
                <a:solidFill>
                  <a:schemeClr val="accent6">
                    <a:lumMod val="75000"/>
                  </a:schemeClr>
                </a:solidFill>
                <a:latin typeface="Cambria" panose="02040503050406030204" pitchFamily="18" charset="0"/>
                <a:ea typeface="Cambria" panose="02040503050406030204" pitchFamily="18" charset="0"/>
                <a:cs typeface="Cambria" panose="02040503050406030204" pitchFamily="18" charset="0"/>
              </a:rPr>
              <a:t>Valley View University</a:t>
            </a:r>
            <a:endParaRPr lang="en-CI" sz="3600" dirty="0">
              <a:solidFill>
                <a:schemeClr val="accent6">
                  <a:lumMod val="75000"/>
                </a:schemeClr>
              </a:solidFill>
              <a:effectLst/>
              <a:latin typeface="Cambria" panose="02040503050406030204" pitchFamily="18" charset="0"/>
              <a:ea typeface="Cambria" panose="02040503050406030204" pitchFamily="18" charset="0"/>
              <a:cs typeface="Cambria" panose="02040503050406030204" pitchFamily="18" charset="0"/>
            </a:endParaRPr>
          </a:p>
          <a:p>
            <a:pPr marL="342900" indent="-342900">
              <a:buFont typeface="+mj-lt"/>
              <a:buAutoNum type="arabicPeriod"/>
            </a:pPr>
            <a:endParaRPr lang="en-CI" dirty="0"/>
          </a:p>
        </p:txBody>
      </p:sp>
    </p:spTree>
    <p:extLst>
      <p:ext uri="{BB962C8B-B14F-4D97-AF65-F5344CB8AC3E}">
        <p14:creationId xmlns:p14="http://schemas.microsoft.com/office/powerpoint/2010/main" val="2248996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5" name="Group 2054">
            <a:extLst>
              <a:ext uri="{FF2B5EF4-FFF2-40B4-BE49-F238E27FC236}">
                <a16:creationId xmlns:a16="http://schemas.microsoft.com/office/drawing/2014/main" id="{AE19E2D2-078B-459F-A431-2037B063FD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2056" name="Freeform 5">
              <a:extLst>
                <a:ext uri="{FF2B5EF4-FFF2-40B4-BE49-F238E27FC236}">
                  <a16:creationId xmlns:a16="http://schemas.microsoft.com/office/drawing/2014/main" id="{14035B44-9204-427C-98D0-75678B980C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57" name="Freeform 6">
              <a:extLst>
                <a:ext uri="{FF2B5EF4-FFF2-40B4-BE49-F238E27FC236}">
                  <a16:creationId xmlns:a16="http://schemas.microsoft.com/office/drawing/2014/main" id="{755FDC7E-5938-4B4B-8877-06EE01FCDB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58" name="Freeform 7">
              <a:extLst>
                <a:ext uri="{FF2B5EF4-FFF2-40B4-BE49-F238E27FC236}">
                  <a16:creationId xmlns:a16="http://schemas.microsoft.com/office/drawing/2014/main" id="{F0437E65-E6AA-41CB-8690-97980FE0D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59" name="Freeform 8">
              <a:extLst>
                <a:ext uri="{FF2B5EF4-FFF2-40B4-BE49-F238E27FC236}">
                  <a16:creationId xmlns:a16="http://schemas.microsoft.com/office/drawing/2014/main" id="{3F0EF991-E8E2-4486-80F2-A9E03DA18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60" name="Freeform 9">
              <a:extLst>
                <a:ext uri="{FF2B5EF4-FFF2-40B4-BE49-F238E27FC236}">
                  <a16:creationId xmlns:a16="http://schemas.microsoft.com/office/drawing/2014/main" id="{FB081D04-EE00-42EF-BBFB-684673613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61" name="Freeform 10">
              <a:extLst>
                <a:ext uri="{FF2B5EF4-FFF2-40B4-BE49-F238E27FC236}">
                  <a16:creationId xmlns:a16="http://schemas.microsoft.com/office/drawing/2014/main" id="{12B7F571-868C-421B-8A57-6196C8124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62" name="Freeform 11">
              <a:extLst>
                <a:ext uri="{FF2B5EF4-FFF2-40B4-BE49-F238E27FC236}">
                  <a16:creationId xmlns:a16="http://schemas.microsoft.com/office/drawing/2014/main" id="{7E4953C7-80FE-46D4-A354-20321F421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63" name="Freeform 12">
              <a:extLst>
                <a:ext uri="{FF2B5EF4-FFF2-40B4-BE49-F238E27FC236}">
                  <a16:creationId xmlns:a16="http://schemas.microsoft.com/office/drawing/2014/main" id="{C60293D3-71F6-45CD-890F-E68F81CDD9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64" name="Freeform 13">
              <a:extLst>
                <a:ext uri="{FF2B5EF4-FFF2-40B4-BE49-F238E27FC236}">
                  <a16:creationId xmlns:a16="http://schemas.microsoft.com/office/drawing/2014/main" id="{940865AC-2494-4A34-80AC-0D78FE9C50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65" name="Freeform 14">
              <a:extLst>
                <a:ext uri="{FF2B5EF4-FFF2-40B4-BE49-F238E27FC236}">
                  <a16:creationId xmlns:a16="http://schemas.microsoft.com/office/drawing/2014/main" id="{E8206DC4-8F5A-4192-BB5B-39A4A2CDDD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66" name="Freeform 15">
              <a:extLst>
                <a:ext uri="{FF2B5EF4-FFF2-40B4-BE49-F238E27FC236}">
                  <a16:creationId xmlns:a16="http://schemas.microsoft.com/office/drawing/2014/main" id="{1851F69F-8755-4226-9A81-C27799E32B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67" name="Freeform 16">
              <a:extLst>
                <a:ext uri="{FF2B5EF4-FFF2-40B4-BE49-F238E27FC236}">
                  <a16:creationId xmlns:a16="http://schemas.microsoft.com/office/drawing/2014/main" id="{D85B97EF-28BC-441A-9EBB-81EF34094A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68" name="Freeform 17">
              <a:extLst>
                <a:ext uri="{FF2B5EF4-FFF2-40B4-BE49-F238E27FC236}">
                  <a16:creationId xmlns:a16="http://schemas.microsoft.com/office/drawing/2014/main" id="{7C68D975-1EC2-4BFA-811D-0454109E3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69" name="Freeform 18">
              <a:extLst>
                <a:ext uri="{FF2B5EF4-FFF2-40B4-BE49-F238E27FC236}">
                  <a16:creationId xmlns:a16="http://schemas.microsoft.com/office/drawing/2014/main" id="{251959DD-2AB4-4342-8A28-A252939263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70" name="Freeform 19">
              <a:extLst>
                <a:ext uri="{FF2B5EF4-FFF2-40B4-BE49-F238E27FC236}">
                  <a16:creationId xmlns:a16="http://schemas.microsoft.com/office/drawing/2014/main" id="{785D37AB-3782-4D04-A998-0C126E1BDF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71" name="Freeform 20">
              <a:extLst>
                <a:ext uri="{FF2B5EF4-FFF2-40B4-BE49-F238E27FC236}">
                  <a16:creationId xmlns:a16="http://schemas.microsoft.com/office/drawing/2014/main" id="{9313ACA4-E3EA-43A3-822B-DD5DF119D1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072" name="Freeform 21">
              <a:extLst>
                <a:ext uri="{FF2B5EF4-FFF2-40B4-BE49-F238E27FC236}">
                  <a16:creationId xmlns:a16="http://schemas.microsoft.com/office/drawing/2014/main" id="{5A98D1AB-DF34-414B-9696-4B671EC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073" name="Freeform 22">
              <a:extLst>
                <a:ext uri="{FF2B5EF4-FFF2-40B4-BE49-F238E27FC236}">
                  <a16:creationId xmlns:a16="http://schemas.microsoft.com/office/drawing/2014/main" id="{8153A7D0-F980-48CC-B318-806C679F4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74" name="Freeform 23">
              <a:extLst>
                <a:ext uri="{FF2B5EF4-FFF2-40B4-BE49-F238E27FC236}">
                  <a16:creationId xmlns:a16="http://schemas.microsoft.com/office/drawing/2014/main" id="{96E44097-7726-43F7-9E27-8BD5BCF89A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75" name="Freeform 24">
              <a:extLst>
                <a:ext uri="{FF2B5EF4-FFF2-40B4-BE49-F238E27FC236}">
                  <a16:creationId xmlns:a16="http://schemas.microsoft.com/office/drawing/2014/main" id="{65B28630-DA3C-4E4C-94ED-0ED8F353C0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76" name="Freeform 25">
              <a:extLst>
                <a:ext uri="{FF2B5EF4-FFF2-40B4-BE49-F238E27FC236}">
                  <a16:creationId xmlns:a16="http://schemas.microsoft.com/office/drawing/2014/main" id="{1686151F-4919-4A15-9EC3-0329453ED6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078" name="Group 2077">
            <a:extLst>
              <a:ext uri="{FF2B5EF4-FFF2-40B4-BE49-F238E27FC236}">
                <a16:creationId xmlns:a16="http://schemas.microsoft.com/office/drawing/2014/main" id="{E10C7CFA-FC7F-479C-9026-39109C0B596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2079" name="Rectangle 2078">
              <a:extLst>
                <a:ext uri="{FF2B5EF4-FFF2-40B4-BE49-F238E27FC236}">
                  <a16:creationId xmlns:a16="http://schemas.microsoft.com/office/drawing/2014/main" id="{9971A5E3-BBAD-4023-B07C-7FBC4202D8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80" name="Isosceles Triangle 22">
              <a:extLst>
                <a:ext uri="{FF2B5EF4-FFF2-40B4-BE49-F238E27FC236}">
                  <a16:creationId xmlns:a16="http://schemas.microsoft.com/office/drawing/2014/main" id="{FC05BA5F-5BBE-4BFA-A313-1554762332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81" name="Rectangle 2080">
              <a:extLst>
                <a:ext uri="{FF2B5EF4-FFF2-40B4-BE49-F238E27FC236}">
                  <a16:creationId xmlns:a16="http://schemas.microsoft.com/office/drawing/2014/main" id="{5275B948-0170-4286-84CE-04CA461F27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2083" name="Rectangle 2082">
            <a:extLst>
              <a:ext uri="{FF2B5EF4-FFF2-40B4-BE49-F238E27FC236}">
                <a16:creationId xmlns:a16="http://schemas.microsoft.com/office/drawing/2014/main" id="{EDFF257A-042C-46B5-80D1-3E8CFD334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85" name="Group 2084">
            <a:extLst>
              <a:ext uri="{FF2B5EF4-FFF2-40B4-BE49-F238E27FC236}">
                <a16:creationId xmlns:a16="http://schemas.microsoft.com/office/drawing/2014/main" id="{E2836BD6-A1CD-4253-813F-3EDA642A7A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2086" name="Freeform 5">
              <a:extLst>
                <a:ext uri="{FF2B5EF4-FFF2-40B4-BE49-F238E27FC236}">
                  <a16:creationId xmlns:a16="http://schemas.microsoft.com/office/drawing/2014/main" id="{63EE4AB3-C905-497E-988B-4D7394894B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7" name="Freeform 6">
              <a:extLst>
                <a:ext uri="{FF2B5EF4-FFF2-40B4-BE49-F238E27FC236}">
                  <a16:creationId xmlns:a16="http://schemas.microsoft.com/office/drawing/2014/main" id="{774DC5FF-D912-4C9F-811A-337208A3B4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8" name="Freeform 7">
              <a:extLst>
                <a:ext uri="{FF2B5EF4-FFF2-40B4-BE49-F238E27FC236}">
                  <a16:creationId xmlns:a16="http://schemas.microsoft.com/office/drawing/2014/main" id="{E04E6A71-624A-4806-A53E-87BC73A85B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9" name="Freeform 8">
              <a:extLst>
                <a:ext uri="{FF2B5EF4-FFF2-40B4-BE49-F238E27FC236}">
                  <a16:creationId xmlns:a16="http://schemas.microsoft.com/office/drawing/2014/main" id="{E1871C83-254F-49CD-8EA7-8CB7089B80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0" name="Freeform 9">
              <a:extLst>
                <a:ext uri="{FF2B5EF4-FFF2-40B4-BE49-F238E27FC236}">
                  <a16:creationId xmlns:a16="http://schemas.microsoft.com/office/drawing/2014/main" id="{427141DF-5457-4673-B816-C6C5C72AE9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1" name="Freeform 10">
              <a:extLst>
                <a:ext uri="{FF2B5EF4-FFF2-40B4-BE49-F238E27FC236}">
                  <a16:creationId xmlns:a16="http://schemas.microsoft.com/office/drawing/2014/main" id="{BC9A176E-C84F-4816-97D4-426B396FC0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2" name="Freeform 11">
              <a:extLst>
                <a:ext uri="{FF2B5EF4-FFF2-40B4-BE49-F238E27FC236}">
                  <a16:creationId xmlns:a16="http://schemas.microsoft.com/office/drawing/2014/main" id="{981B905A-332A-49BC-9456-7D0337D9BD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3" name="Freeform 12">
              <a:extLst>
                <a:ext uri="{FF2B5EF4-FFF2-40B4-BE49-F238E27FC236}">
                  <a16:creationId xmlns:a16="http://schemas.microsoft.com/office/drawing/2014/main" id="{2EBD9769-DFB9-4970-91FF-137E685AF6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4" name="Freeform 13">
              <a:extLst>
                <a:ext uri="{FF2B5EF4-FFF2-40B4-BE49-F238E27FC236}">
                  <a16:creationId xmlns:a16="http://schemas.microsoft.com/office/drawing/2014/main" id="{21DCB916-2D3C-46BC-9A95-EFC166D96C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5" name="Freeform 14">
              <a:extLst>
                <a:ext uri="{FF2B5EF4-FFF2-40B4-BE49-F238E27FC236}">
                  <a16:creationId xmlns:a16="http://schemas.microsoft.com/office/drawing/2014/main" id="{189DAD37-FFF7-49FA-8FBB-D20A992D48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6" name="Freeform 15">
              <a:extLst>
                <a:ext uri="{FF2B5EF4-FFF2-40B4-BE49-F238E27FC236}">
                  <a16:creationId xmlns:a16="http://schemas.microsoft.com/office/drawing/2014/main" id="{D148A64A-D598-4309-BCA9-F67ADE72CB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7" name="Freeform 16">
              <a:extLst>
                <a:ext uri="{FF2B5EF4-FFF2-40B4-BE49-F238E27FC236}">
                  <a16:creationId xmlns:a16="http://schemas.microsoft.com/office/drawing/2014/main" id="{38A95D77-7745-4551-BBD5-3515A074D3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8" name="Freeform 17">
              <a:extLst>
                <a:ext uri="{FF2B5EF4-FFF2-40B4-BE49-F238E27FC236}">
                  <a16:creationId xmlns:a16="http://schemas.microsoft.com/office/drawing/2014/main" id="{A2C20B7F-80D6-4D48-BB2A-9AEC8549489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9" name="Freeform 18">
              <a:extLst>
                <a:ext uri="{FF2B5EF4-FFF2-40B4-BE49-F238E27FC236}">
                  <a16:creationId xmlns:a16="http://schemas.microsoft.com/office/drawing/2014/main" id="{55589882-0BB8-42B0-B42F-32A75B1918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0" name="Freeform 19">
              <a:extLst>
                <a:ext uri="{FF2B5EF4-FFF2-40B4-BE49-F238E27FC236}">
                  <a16:creationId xmlns:a16="http://schemas.microsoft.com/office/drawing/2014/main" id="{53673B9F-5864-445E-82E7-0A8324FA8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1" name="Freeform 20">
              <a:extLst>
                <a:ext uri="{FF2B5EF4-FFF2-40B4-BE49-F238E27FC236}">
                  <a16:creationId xmlns:a16="http://schemas.microsoft.com/office/drawing/2014/main" id="{16FF3B3D-59FE-4AE1-AA54-14A691D6BF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2" name="Freeform 21">
              <a:extLst>
                <a:ext uri="{FF2B5EF4-FFF2-40B4-BE49-F238E27FC236}">
                  <a16:creationId xmlns:a16="http://schemas.microsoft.com/office/drawing/2014/main" id="{901CA0F0-4962-4EC5-BA5B-3F0A967FC8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3" name="Freeform 22">
              <a:extLst>
                <a:ext uri="{FF2B5EF4-FFF2-40B4-BE49-F238E27FC236}">
                  <a16:creationId xmlns:a16="http://schemas.microsoft.com/office/drawing/2014/main" id="{3DD02E26-C2AD-4062-85BD-28D172C9E7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4" name="Freeform 23">
              <a:extLst>
                <a:ext uri="{FF2B5EF4-FFF2-40B4-BE49-F238E27FC236}">
                  <a16:creationId xmlns:a16="http://schemas.microsoft.com/office/drawing/2014/main" id="{D7B60BD4-07C1-461F-B38E-B39EBACA3A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5" name="Freeform 24">
              <a:extLst>
                <a:ext uri="{FF2B5EF4-FFF2-40B4-BE49-F238E27FC236}">
                  <a16:creationId xmlns:a16="http://schemas.microsoft.com/office/drawing/2014/main" id="{D81BB3F7-E4A5-4BD9-A70D-FDA6C9127F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6" name="Freeform 25">
              <a:extLst>
                <a:ext uri="{FF2B5EF4-FFF2-40B4-BE49-F238E27FC236}">
                  <a16:creationId xmlns:a16="http://schemas.microsoft.com/office/drawing/2014/main" id="{B93A80B5-32BA-48BB-941A-4FC64AC62E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108" name="Rectangle 2107">
            <a:extLst>
              <a:ext uri="{FF2B5EF4-FFF2-40B4-BE49-F238E27FC236}">
                <a16:creationId xmlns:a16="http://schemas.microsoft.com/office/drawing/2014/main" id="{9C057A66-6E97-4BA5-B4B3-2690ACE3CE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0" name="Isosceles Triangle 22">
            <a:extLst>
              <a:ext uri="{FF2B5EF4-FFF2-40B4-BE49-F238E27FC236}">
                <a16:creationId xmlns:a16="http://schemas.microsoft.com/office/drawing/2014/main" id="{764884A8-16DD-467F-A648-70B32E20BA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2" name="Rectangle 2111">
            <a:extLst>
              <a:ext uri="{FF2B5EF4-FFF2-40B4-BE49-F238E27FC236}">
                <a16:creationId xmlns:a16="http://schemas.microsoft.com/office/drawing/2014/main" id="{276681CD-6924-4550-926C-667FC2C6A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38D3A94-D363-E5B3-6D48-67E05A6A2E10}"/>
              </a:ext>
            </a:extLst>
          </p:cNvPr>
          <p:cNvSpPr txBox="1"/>
          <p:nvPr/>
        </p:nvSpPr>
        <p:spPr>
          <a:xfrm>
            <a:off x="955861" y="1873679"/>
            <a:ext cx="5768442" cy="2683606"/>
          </a:xfrm>
          <a:prstGeom prst="rect">
            <a:avLst/>
          </a:prstGeom>
        </p:spPr>
        <p:txBody>
          <a:bodyPr vert="horz" lIns="91440" tIns="45720" rIns="91440" bIns="45720" rtlCol="0" anchor="ctr">
            <a:norm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en-US" sz="4400" dirty="0">
                <a:solidFill>
                  <a:srgbClr val="FFFFFE"/>
                </a:solidFill>
              </a:rPr>
              <a:t>WAD LDP ROADMAP FOR 2022-2025 PERIOD</a:t>
            </a:r>
          </a:p>
        </p:txBody>
      </p:sp>
      <p:pic>
        <p:nvPicPr>
          <p:cNvPr id="2050" name="Picture 2" descr="Road rolling up hill to heaven. - Parker Colorado Real Estate Homes For  Sale - Realtor Steven Beam">
            <a:extLst>
              <a:ext uri="{FF2B5EF4-FFF2-40B4-BE49-F238E27FC236}">
                <a16:creationId xmlns:a16="http://schemas.microsoft.com/office/drawing/2014/main" id="{2F5E3612-0D16-8AB9-C022-60E99432E16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4174" r="39631"/>
          <a:stretch/>
        </p:blipFill>
        <p:spPr bwMode="auto">
          <a:xfrm>
            <a:off x="6735940" y="227"/>
            <a:ext cx="545575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7675724"/>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{65710FE3-ADA0-D24E-8E5C-6E8A9907E36F}tf16401369</Template>
  <TotalTime>463</TotalTime>
  <Words>991</Words>
  <Application>Microsoft Macintosh PowerPoint</Application>
  <PresentationFormat>Widescreen</PresentationFormat>
  <Paragraphs>118</Paragraphs>
  <Slides>14</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Cambria</vt:lpstr>
      <vt:lpstr>Rockwell</vt:lpstr>
      <vt:lpstr>system-ui</vt:lpstr>
      <vt:lpstr>Wingdings</vt:lpstr>
      <vt:lpstr>Atlas</vt:lpstr>
      <vt:lpstr>GC-WAD LEAD ROADMAP FOR 2022-2025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GC-WAD LEAD ROADMAP</dc:title>
  <dc:creator>Juvenal Balisasa</dc:creator>
  <cp:lastModifiedBy>Juvenal Balisasa</cp:lastModifiedBy>
  <cp:revision>3</cp:revision>
  <dcterms:created xsi:type="dcterms:W3CDTF">2022-10-21T05:32:53Z</dcterms:created>
  <dcterms:modified xsi:type="dcterms:W3CDTF">2022-10-31T08:41:01Z</dcterms:modified>
</cp:coreProperties>
</file>