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9" r:id="rId10"/>
    <p:sldId id="270" r:id="rId11"/>
    <p:sldId id="27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Sheet1!$A$10:$B$10</c:f>
              <c:strCache>
                <c:ptCount val="2"/>
                <c:pt idx="0">
                  <c:v>Accounts Receivable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3.8788645860884981E-3"/>
                  <c:y val="7.3032927115630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859097240589985E-3"/>
                  <c:y val="0.10752069825356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9.331985131441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718194481179969E-3"/>
                  <c:y val="8.1147696795145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6.6946849855994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Sheet1!$C$9:$H$9</c:f>
              <c:numCache>
                <c:formatCode>General</c:formatCode>
                <c:ptCount val="6"/>
                <c:pt idx="0" formatCode="mmm\-yy">
                  <c:v>43282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 formatCode="mmm\-yy">
                  <c:v>44805</c:v>
                </c:pt>
              </c:numCache>
            </c:numRef>
          </c:cat>
          <c:val>
            <c:numRef>
              <c:f>Sheet1!$C$10:$H$10</c:f>
              <c:numCache>
                <c:formatCode>_(* #,##0_);_(* \(#,##0\);_(* "-"??_);_(@_)</c:formatCode>
                <c:ptCount val="6"/>
                <c:pt idx="0">
                  <c:v>4242054072</c:v>
                </c:pt>
                <c:pt idx="1">
                  <c:v>2536195238.2567797</c:v>
                </c:pt>
                <c:pt idx="2">
                  <c:v>2931510899</c:v>
                </c:pt>
                <c:pt idx="3">
                  <c:v>2138034906</c:v>
                </c:pt>
                <c:pt idx="4">
                  <c:v>1504082115</c:v>
                </c:pt>
              </c:numCache>
            </c:numRef>
          </c:val>
        </c:ser>
        <c:ser>
          <c:idx val="1"/>
          <c:order val="1"/>
          <c:tx>
            <c:strRef>
              <c:f>Sheet1!$A$11:$B$11</c:f>
              <c:strCache>
                <c:ptCount val="2"/>
                <c:pt idx="0">
                  <c:v> Percentage Inc/(Dec)</c:v>
                </c:pt>
              </c:strCache>
            </c:strRef>
          </c:tx>
          <c:spPr>
            <a:solidFill>
              <a:schemeClr val="accent2"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Sheet1!$C$9:$H$9</c:f>
              <c:numCache>
                <c:formatCode>General</c:formatCode>
                <c:ptCount val="6"/>
                <c:pt idx="0" formatCode="mmm\-yy">
                  <c:v>43282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 formatCode="mmm\-yy">
                  <c:v>44805</c:v>
                </c:pt>
              </c:numCache>
            </c:numRef>
          </c:cat>
          <c:val>
            <c:numRef>
              <c:f>Sheet1!$C$11:$H$11</c:f>
              <c:numCache>
                <c:formatCode>0.0%</c:formatCode>
                <c:ptCount val="6"/>
                <c:pt idx="1">
                  <c:v>-0.40213038419356112</c:v>
                </c:pt>
                <c:pt idx="2">
                  <c:v>0.15586956981077504</c:v>
                </c:pt>
                <c:pt idx="3">
                  <c:v>-0.27067134332356441</c:v>
                </c:pt>
                <c:pt idx="4">
                  <c:v>-0.2965118994179789</c:v>
                </c:pt>
                <c:pt idx="5" formatCode="0.00%">
                  <c:v>-1.8203606902140446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337673568"/>
        <c:axId val="343771152"/>
        <c:axId val="0"/>
      </c:bar3DChart>
      <c:catAx>
        <c:axId val="33767356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771152"/>
        <c:crosses val="autoZero"/>
        <c:auto val="1"/>
        <c:lblAlgn val="ctr"/>
        <c:lblOffset val="100"/>
        <c:noMultiLvlLbl val="0"/>
      </c:catAx>
      <c:valAx>
        <c:axId val="343771152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33767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01-Nov-22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8581" y="750497"/>
            <a:ext cx="9486031" cy="1440611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Britannic Bold" panose="020B0903060703020204" pitchFamily="34" charset="0"/>
              </a:rPr>
              <a:t>WEST-CENTRAL AFRICA DIVISION</a:t>
            </a:r>
            <a:endParaRPr lang="en-US" sz="4800" b="1" dirty="0"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226279"/>
            <a:ext cx="8915399" cy="267738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lgerian" panose="04020705040A02060702" pitchFamily="82" charset="0"/>
              </a:rPr>
              <a:t>ENTITIES ACCOUNTS RECEIVABLE REPORT </a:t>
            </a:r>
          </a:p>
          <a:p>
            <a:pPr algn="ctr"/>
            <a:endParaRPr lang="en-US" sz="3200" b="1" dirty="0" smtClean="0">
              <a:latin typeface="Algerian" panose="04020705040A02060702" pitchFamily="82" charset="0"/>
            </a:endParaRPr>
          </a:p>
          <a:p>
            <a:pPr algn="ctr"/>
            <a:r>
              <a:rPr lang="en-US" sz="3200" b="1" dirty="0" smtClean="0">
                <a:latin typeface="Algerian" panose="04020705040A02060702" pitchFamily="82" charset="0"/>
              </a:rPr>
              <a:t>YEAR-END MEETING - 2022</a:t>
            </a:r>
            <a:endParaRPr lang="en-US" sz="32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19178"/>
            <a:ext cx="8911687" cy="82813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Entities continuously owing the Division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042" y="1035169"/>
            <a:ext cx="9816860" cy="5382883"/>
          </a:xfrm>
        </p:spPr>
        <p:txBody>
          <a:bodyPr>
            <a:normAutofit/>
          </a:bodyPr>
          <a:lstStyle/>
          <a:p>
            <a:r>
              <a:rPr lang="en-US" sz="2400" b="1" dirty="0"/>
              <a:t>ENTITY	 BAL ($)-DEC ’21   </a:t>
            </a:r>
            <a:r>
              <a:rPr lang="en-US" sz="2400" b="1" dirty="0" smtClean="0"/>
              <a:t>(PAID)/ADD-SEPT ’22    EXCH LOSS($)</a:t>
            </a:r>
          </a:p>
          <a:p>
            <a:endParaRPr lang="en-US" sz="2400" b="1" dirty="0"/>
          </a:p>
          <a:p>
            <a:r>
              <a:rPr lang="en-US" sz="2800" b="1" dirty="0" smtClean="0"/>
              <a:t>ENUC	  </a:t>
            </a:r>
            <a:r>
              <a:rPr lang="en-US" sz="2800" dirty="0" smtClean="0"/>
              <a:t>887,205.32		(231,611.73)			162,385.49	</a:t>
            </a:r>
          </a:p>
          <a:p>
            <a:endParaRPr lang="en-US" sz="2800" dirty="0"/>
          </a:p>
          <a:p>
            <a:r>
              <a:rPr lang="en-US" sz="2800" b="1" dirty="0" smtClean="0"/>
              <a:t>WNUC</a:t>
            </a:r>
            <a:r>
              <a:rPr lang="en-US" sz="2800" dirty="0" smtClean="0"/>
              <a:t>	192,680.07	</a:t>
            </a:r>
            <a:r>
              <a:rPr lang="en-US" sz="2800" dirty="0"/>
              <a:t> </a:t>
            </a:r>
            <a:r>
              <a:rPr lang="en-US" sz="2800" dirty="0" smtClean="0"/>
              <a:t>     (16,273.12)			  43,694.64		</a:t>
            </a:r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NNUC </a:t>
            </a:r>
            <a:r>
              <a:rPr lang="en-US" sz="2800" dirty="0" smtClean="0"/>
              <a:t>	 215,653.15	  132,166.99			  86,152.36</a:t>
            </a:r>
          </a:p>
          <a:p>
            <a:endParaRPr lang="en-US" sz="2400" b="1" dirty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6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19178"/>
            <a:ext cx="8911687" cy="82813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Entities continuously owing the Division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9019" y="1035169"/>
            <a:ext cx="9865593" cy="5382883"/>
          </a:xfrm>
        </p:spPr>
        <p:txBody>
          <a:bodyPr>
            <a:normAutofit/>
          </a:bodyPr>
          <a:lstStyle/>
          <a:p>
            <a:r>
              <a:rPr lang="en-US" sz="2400" b="1" dirty="0"/>
              <a:t>ENTITY	 BAL ($)-DEC ’21   </a:t>
            </a:r>
            <a:r>
              <a:rPr lang="en-US" sz="2400" b="1" dirty="0" smtClean="0"/>
              <a:t>(PAID)/ADD-SEPT ’22   EXCH LOSS($)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VVU </a:t>
            </a:r>
            <a:r>
              <a:rPr lang="en-US" sz="2400" dirty="0" smtClean="0"/>
              <a:t>	</a:t>
            </a:r>
            <a:r>
              <a:rPr lang="en-US" sz="2800" dirty="0" smtClean="0"/>
              <a:t>1,037,711.03		 (63,747.40)	         324,654.54</a:t>
            </a:r>
          </a:p>
          <a:p>
            <a:endParaRPr lang="en-US" sz="2400" b="1" dirty="0"/>
          </a:p>
          <a:p>
            <a:r>
              <a:rPr lang="en-US" sz="2400" b="1" dirty="0" smtClean="0"/>
              <a:t>CAU  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not paying since 2019 and the college no more under the Division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8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86773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THANK YOU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6358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1" y="276045"/>
            <a:ext cx="9606801" cy="6236898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316956"/>
              </p:ext>
            </p:extLst>
          </p:nvPr>
        </p:nvGraphicFramePr>
        <p:xfrm>
          <a:off x="1897812" y="276045"/>
          <a:ext cx="9606800" cy="6236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3" imgW="4198527" imgH="3893848" progId="Excel.Sheet.12">
                  <p:embed/>
                </p:oleObj>
              </mc:Choice>
              <mc:Fallback>
                <p:oleObj name="Worksheet" r:id="rId3" imgW="4198527" imgH="38938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7812" y="276045"/>
                        <a:ext cx="9606800" cy="6236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7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123190"/>
              </p:ext>
            </p:extLst>
          </p:nvPr>
        </p:nvGraphicFramePr>
        <p:xfrm>
          <a:off x="1966823" y="200993"/>
          <a:ext cx="9537789" cy="6096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4533931" imgH="3893848" progId="Excel.Sheet.12">
                  <p:embed/>
                </p:oleObj>
              </mc:Choice>
              <mc:Fallback>
                <p:oleObj name="Worksheet" r:id="rId3" imgW="4533931" imgH="38938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6823" y="200993"/>
                        <a:ext cx="9537789" cy="6096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90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58792"/>
            <a:ext cx="8911687" cy="1009291"/>
          </a:xfrm>
        </p:spPr>
        <p:txBody>
          <a:bodyPr/>
          <a:lstStyle/>
          <a:p>
            <a:r>
              <a:rPr lang="en-US" dirty="0" smtClean="0"/>
              <a:t>Exchange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8083"/>
            <a:ext cx="8915400" cy="4643139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30463"/>
              </p:ext>
            </p:extLst>
          </p:nvPr>
        </p:nvGraphicFramePr>
        <p:xfrm>
          <a:off x="2589212" y="1268083"/>
          <a:ext cx="8915400" cy="471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Worksheet" r:id="rId3" imgW="2102996" imgH="2171617" progId="Excel.Sheet.12">
                  <p:embed/>
                </p:oleObj>
              </mc:Choice>
              <mc:Fallback>
                <p:oleObj name="Worksheet" r:id="rId3" imgW="2102996" imgH="217161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9212" y="1268083"/>
                        <a:ext cx="8915400" cy="471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71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1" y="276045"/>
            <a:ext cx="9606801" cy="6236898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303767"/>
              </p:ext>
            </p:extLst>
          </p:nvPr>
        </p:nvGraphicFramePr>
        <p:xfrm>
          <a:off x="1897811" y="276046"/>
          <a:ext cx="9606801" cy="6236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Worksheet" r:id="rId3" imgW="4892227" imgH="3909309" progId="Excel.Sheet.12">
                  <p:embed/>
                </p:oleObj>
              </mc:Choice>
              <mc:Fallback>
                <p:oleObj name="Worksheet" r:id="rId3" imgW="4892227" imgH="39093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7811" y="276046"/>
                        <a:ext cx="9606801" cy="6236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27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1" y="276045"/>
            <a:ext cx="9606801" cy="6236898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871831"/>
              </p:ext>
            </p:extLst>
          </p:nvPr>
        </p:nvGraphicFramePr>
        <p:xfrm>
          <a:off x="2380892" y="370936"/>
          <a:ext cx="8540150" cy="5848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Worksheet" r:id="rId3" imgW="5090284" imgH="3909309" progId="Excel.Sheet.12">
                  <p:embed/>
                </p:oleObj>
              </mc:Choice>
              <mc:Fallback>
                <p:oleObj name="Worksheet" r:id="rId3" imgW="5090284" imgH="39093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0892" y="370936"/>
                        <a:ext cx="8540150" cy="5848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419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099785"/>
              </p:ext>
            </p:extLst>
          </p:nvPr>
        </p:nvGraphicFramePr>
        <p:xfrm>
          <a:off x="1682151" y="200995"/>
          <a:ext cx="9822462" cy="626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940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5275"/>
            <a:ext cx="8911687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1" y="200994"/>
            <a:ext cx="9606801" cy="6311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Entities 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 have kept clean sheet with the Division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endParaRPr lang="en-US" sz="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3628"/>
              </p:ext>
            </p:extLst>
          </p:nvPr>
        </p:nvGraphicFramePr>
        <p:xfrm>
          <a:off x="2096219" y="923027"/>
          <a:ext cx="8859328" cy="5141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9328"/>
              </a:tblGrid>
              <a:tr h="690113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Advent Press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75912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Northern Ghana Union Mission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724619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Southern Ghana Union Conference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71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Babcock University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71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West Africa Union Mission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71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Central Africa Union Mission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81062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Western Sahel Union Mission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98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946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Entities that performed very well during the year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196" y="1233577"/>
            <a:ext cx="9546416" cy="4677645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ENTITY	 BAL ($)-DEC ’21</a:t>
            </a:r>
            <a:r>
              <a:rPr lang="en-US" sz="2800" b="1" dirty="0"/>
              <a:t> </a:t>
            </a:r>
            <a:r>
              <a:rPr lang="en-US" sz="2800" b="1" dirty="0" smtClean="0"/>
              <a:t>  BAL ($)-SEPT ’22	 EXCH GAIN($)</a:t>
            </a:r>
          </a:p>
          <a:p>
            <a:endParaRPr lang="en-US" sz="2800" dirty="0"/>
          </a:p>
          <a:p>
            <a:r>
              <a:rPr lang="en-US" sz="2800" dirty="0" smtClean="0"/>
              <a:t>NGUC	 	 198,583.50		  (108,512.31)		(54,256.16)	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CMUM	   13,985.85		    (56,921.42)		(7,762.55)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ESUM		  313,817.71		(64,839.40)		(8,842.36) 		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038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833</TotalTime>
  <Words>74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Algerian</vt:lpstr>
      <vt:lpstr>Arial</vt:lpstr>
      <vt:lpstr>Britannic Bold</vt:lpstr>
      <vt:lpstr>Calibri</vt:lpstr>
      <vt:lpstr>Century Gothic</vt:lpstr>
      <vt:lpstr>Wingdings 3</vt:lpstr>
      <vt:lpstr>Wisp</vt:lpstr>
      <vt:lpstr>Worksheet</vt:lpstr>
      <vt:lpstr>Microsoft Excel Worksheet</vt:lpstr>
      <vt:lpstr>WEST-CENTRAL AFRICA DIVISION</vt:lpstr>
      <vt:lpstr>PowerPoint Presentation</vt:lpstr>
      <vt:lpstr>PowerPoint Presentation</vt:lpstr>
      <vt:lpstr>Exchange Loss</vt:lpstr>
      <vt:lpstr>PowerPoint Presentation</vt:lpstr>
      <vt:lpstr>PowerPoint Presentation</vt:lpstr>
      <vt:lpstr>PowerPoint Presentation</vt:lpstr>
      <vt:lpstr>PowerPoint Presentation</vt:lpstr>
      <vt:lpstr>Entities that performed very well during the year</vt:lpstr>
      <vt:lpstr>Entities continuously owing the Division </vt:lpstr>
      <vt:lpstr>Entities continuously owing the Division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Annoh</dc:creator>
  <cp:lastModifiedBy>Matthew Annoh</cp:lastModifiedBy>
  <cp:revision>40</cp:revision>
  <dcterms:created xsi:type="dcterms:W3CDTF">2022-10-29T18:38:43Z</dcterms:created>
  <dcterms:modified xsi:type="dcterms:W3CDTF">2022-11-01T13:22:06Z</dcterms:modified>
</cp:coreProperties>
</file>