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sldIdLst>
    <p:sldId id="257" r:id="rId2"/>
    <p:sldId id="3401" r:id="rId3"/>
    <p:sldId id="3415" r:id="rId4"/>
    <p:sldId id="3407" r:id="rId5"/>
    <p:sldId id="3408" r:id="rId6"/>
    <p:sldId id="3409" r:id="rId7"/>
    <p:sldId id="3410" r:id="rId8"/>
    <p:sldId id="3372" r:id="rId9"/>
    <p:sldId id="3434" r:id="rId10"/>
    <p:sldId id="3437" r:id="rId11"/>
    <p:sldId id="307" r:id="rId12"/>
    <p:sldId id="308" r:id="rId13"/>
    <p:sldId id="310" r:id="rId14"/>
    <p:sldId id="311" r:id="rId15"/>
    <p:sldId id="313" r:id="rId16"/>
    <p:sldId id="312" r:id="rId17"/>
    <p:sldId id="315" r:id="rId18"/>
    <p:sldId id="314" r:id="rId19"/>
    <p:sldId id="316" r:id="rId20"/>
    <p:sldId id="3427" r:id="rId21"/>
    <p:sldId id="3439" r:id="rId22"/>
    <p:sldId id="3428" r:id="rId23"/>
    <p:sldId id="318" r:id="rId24"/>
    <p:sldId id="3404" r:id="rId25"/>
    <p:sldId id="320" r:id="rId26"/>
    <p:sldId id="3435" r:id="rId27"/>
    <p:sldId id="3380" r:id="rId28"/>
    <p:sldId id="3381" r:id="rId29"/>
    <p:sldId id="3382" r:id="rId30"/>
    <p:sldId id="321" r:id="rId31"/>
    <p:sldId id="323" r:id="rId32"/>
    <p:sldId id="324" r:id="rId33"/>
    <p:sldId id="3362" r:id="rId34"/>
    <p:sldId id="3363" r:id="rId35"/>
    <p:sldId id="3373" r:id="rId36"/>
    <p:sldId id="3383" r:id="rId37"/>
    <p:sldId id="3430" r:id="rId38"/>
    <p:sldId id="3432" r:id="rId39"/>
    <p:sldId id="3431" r:id="rId40"/>
    <p:sldId id="3366" r:id="rId41"/>
    <p:sldId id="3436" r:id="rId42"/>
  </p:sldIdLst>
  <p:sldSz cx="12192000" cy="6858000"/>
  <p:notesSz cx="6858000" cy="9144000"/>
  <p:embeddedFontLst>
    <p:embeddedFont>
      <p:font typeface="Gotham" panose="02000504050000020004" pitchFamily="2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9BB8"/>
    <a:srgbClr val="1B356E"/>
    <a:srgbClr val="475471"/>
    <a:srgbClr val="E8AF30"/>
    <a:srgbClr val="4472C4"/>
    <a:srgbClr val="FF7C80"/>
    <a:srgbClr val="E96286"/>
    <a:srgbClr val="586E7B"/>
    <a:srgbClr val="FF4F8A"/>
    <a:srgbClr val="BEC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74" autoAdjust="0"/>
    <p:restoredTop sz="94632" autoAdjust="0"/>
  </p:normalViewPr>
  <p:slideViewPr>
    <p:cSldViewPr snapToGrid="0" showGuides="1">
      <p:cViewPr varScale="1">
        <p:scale>
          <a:sx n="63" d="100"/>
          <a:sy n="63" d="100"/>
        </p:scale>
        <p:origin x="64" y="3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Enrolment School-wise</c:v>
                </c:pt>
              </c:strCache>
            </c:strRef>
          </c:tx>
          <c:dPt>
            <c:idx val="0"/>
            <c:bubble3D val="0"/>
            <c:spPr>
              <a:solidFill>
                <a:srgbClr val="E8AF3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5E6-4ACC-B0ED-5FA51CE7B678}"/>
              </c:ext>
            </c:extLst>
          </c:dPt>
          <c:dPt>
            <c:idx val="1"/>
            <c:bubble3D val="0"/>
            <c:spPr>
              <a:solidFill>
                <a:srgbClr val="4472C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5E6-4ACC-B0ED-5FA51CE7B678}"/>
              </c:ext>
            </c:extLst>
          </c:dPt>
          <c:dLbls>
            <c:dLbl>
              <c:idx val="0"/>
              <c:layout>
                <c:manualLayout>
                  <c:x val="-0.19910788670873264"/>
                  <c:y val="6.45066052172863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E6-4ACC-B0ED-5FA51CE7B678}"/>
                </c:ext>
              </c:extLst>
            </c:dLbl>
            <c:dLbl>
              <c:idx val="1"/>
              <c:layout>
                <c:manualLayout>
                  <c:x val="0.25134747761833209"/>
                  <c:y val="-0.1731578546192641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E6-4ACC-B0ED-5FA51CE7B6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Gotham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SPS</c:v>
                </c:pt>
                <c:pt idx="1">
                  <c:v>Seminary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0.31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E6-4ACC-B0ED-5FA51CE7B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AF30"/>
            </a:solidFill>
          </c:spPr>
          <c:dPt>
            <c:idx val="0"/>
            <c:bubble3D val="0"/>
            <c:spPr>
              <a:solidFill>
                <a:srgbClr val="E8AF3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22B-460D-AF03-5257BB2E1268}"/>
              </c:ext>
            </c:extLst>
          </c:dPt>
          <c:dPt>
            <c:idx val="1"/>
            <c:bubble3D val="0"/>
            <c:spPr>
              <a:solidFill>
                <a:srgbClr val="4472C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0-522B-460D-AF03-5257BB2E1268}"/>
              </c:ext>
            </c:extLst>
          </c:dPt>
          <c:dLbls>
            <c:dLbl>
              <c:idx val="0"/>
              <c:layout>
                <c:manualLayout>
                  <c:x val="-6.6577820622783737E-2"/>
                  <c:y val="-0.388876518956538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Gotham" panose="02000504050000020004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2B-460D-AF03-5257BB2E1268}"/>
                </c:ext>
              </c:extLst>
            </c:dLbl>
            <c:dLbl>
              <c:idx val="1"/>
              <c:layout>
                <c:manualLayout>
                  <c:x val="4.4660445500680421E-2"/>
                  <c:y val="0.115383408779288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Gotham" panose="02000504050000020004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2B-460D-AF03-5257BB2E12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Gotham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Adventist</c:v>
                </c:pt>
                <c:pt idx="1">
                  <c:v>Non-Adventist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0.96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D5-4095-B1BE-AD586AD0D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4472C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D09-4DF7-B6EF-C41B41BD9011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D09-4DF7-B6EF-C41B41BD9011}"/>
              </c:ext>
            </c:extLst>
          </c:dPt>
          <c:dLbls>
            <c:dLbl>
              <c:idx val="0"/>
              <c:layout>
                <c:manualLayout>
                  <c:x val="-0.17437527877699496"/>
                  <c:y val="-0.3027303332559208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09-4DF7-B6EF-C41B41BD9011}"/>
                </c:ext>
              </c:extLst>
            </c:dLbl>
            <c:dLbl>
              <c:idx val="1"/>
              <c:layout>
                <c:manualLayout>
                  <c:x val="0.13585092693218867"/>
                  <c:y val="0.109851015928200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09-4DF7-B6EF-C41B41BD90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Gotham" panose="0200050405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09-4DF7-B6EF-C41B41BD901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17608-64AC-40F2-AF23-1C0190CC9F08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4A085-58C0-4CDB-8AC4-12FA0AACFC0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3780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4A085-58C0-4CDB-8AC4-12FA0AACFC0B}" type="slidenum">
              <a:rPr lang="en-PH" smtClean="0"/>
              <a:t>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3985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4A085-58C0-4CDB-8AC4-12FA0AACFC0B}" type="slidenum">
              <a:rPr lang="en-PH" smtClean="0"/>
              <a:t>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9122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4A085-58C0-4CDB-8AC4-12FA0AACFC0B}" type="slidenum">
              <a:rPr lang="en-PH" smtClean="0"/>
              <a:t>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84866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smtClean="0"/>
              <a:t>Christs Method alone will give us true</a:t>
            </a:r>
            <a:r>
              <a:rPr lang="en-PH" baseline="0" dirty="0" smtClean="0"/>
              <a:t> success in reaching the people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4A085-58C0-4CDB-8AC4-12FA0AACFC0B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51223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4A085-58C0-4CDB-8AC4-12FA0AACFC0B}" type="slidenum">
              <a:rPr lang="en-PH" smtClean="0"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74887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pleased to inform Sister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Adeola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Sessou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first woman (WAD) to graduate with a PhD in Leadership program at AUA.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4A085-58C0-4CDB-8AC4-12FA0AACFC0B}" type="slidenum">
              <a:rPr lang="en-PH" smtClean="0"/>
              <a:t>19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2244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3FE73-D54D-CF53-9E3B-4CC5B1B6E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39710-594A-3116-65AC-1FCB73FD0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CB6A9-1ADE-8612-BBD1-39A648E8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29F08-0635-7BB0-19E2-F1621BAAE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66202-AD59-8966-25BB-79A3B3BD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5171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069EE-2F02-1DA5-44CB-1F0870EE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0DE6A-66FC-F65B-718C-A0CD1BF4F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CA235-79EE-CDC0-AE9D-81A9E182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5CD8C-44AA-9E2A-9964-1F535EF44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42C20-CDC1-1699-F5C9-0BD1DDE0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8521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1E1A-2256-8C48-EEA8-66C6C816F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D82CD-9ED9-008C-10C1-1BDA0578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401E8-7260-9C95-44F5-E130E941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C6C3-18EA-BEC2-2C6F-87085AC9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B485-9C22-DBD2-1E90-C0D370D6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5279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EE44-0B10-8F9D-C43B-43261793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958A-D9AE-EB8F-AE45-8F01BFD82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ADFD-C1ED-1120-DBA9-0BC0368BE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2E561-65F3-9DD3-CA46-76AD3381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56DE3-1DF8-B987-37DB-F253CD3B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0476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E31F9-FC88-9FD0-2E35-B6CDA83E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A820C-14C0-F8E8-7C42-C685850A1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28151-35DB-4D5C-3EC6-A56FC5B7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AE44-FADE-B3F2-7348-5743FC72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7BC5D-4D11-19AB-3DA3-480B3A4F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3070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229D6-A5B9-BF80-C6A7-D880D4BE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B488-F81B-296D-6C8E-EAAE30822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97D87-C878-73B5-593C-475D0228B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7A766-856B-A671-5B77-69FB9022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79479-E53B-2EB4-BDC3-8C66780A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31A89-E9A4-C7E9-2107-2B4063D2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2800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1244-CC5A-5ECA-9845-0F8CA725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4AC73-F50D-4958-D4EC-63D0D21C0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F5A04-3105-AF8B-29E6-04A4758E6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12DF46-75E8-2E93-F2BD-380EBFDD8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B11FB-C303-0A0A-CB61-E5D7FD50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4AF6CE-57CA-7F5C-8A8A-715E2878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71AE09-4B28-194F-B9A6-78F8E7BB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05FCAD-0D04-A566-4E5F-FE624855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7788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0C45-EBD5-4EBF-DED4-2465BF8E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A17F9-7F2E-F427-D9BC-46672B50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678B02-A6D3-6E04-6317-34241A2C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3E5EB-4D6A-3AEB-C758-828D6D5A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3334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E178A-A3B8-8486-83E5-442414F9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D332D-8552-3F3F-68D0-BF922421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95C0F-A97D-1FF3-BD90-57DBAF5D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6271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499C-3A26-9DDE-ECD2-C099F1EE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11A5C-AE3C-0EDF-BF7F-71DAF7921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671B7-E717-1F8F-3D2E-A7DD37A2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F004D-E0B6-8D24-8E48-5D191D5C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0ABC3-B8DC-F70B-FB50-69DB1FE3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88828-5722-3505-0E88-01DD6680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3746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80A22-F0BC-B20D-2582-8DF6147A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8DA3E-92A6-4F8C-CCCC-7AEE765F2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89858-FAFE-5D0F-3CF8-7A3D0CBE2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9BAD5-CF28-4E3D-94F3-30552F83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D6D2A-0898-B5BF-D322-5FDD3CEE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91C32-FF0B-85DF-C26C-B15A889E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0504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66F39-AF4C-F398-E578-DA72EBABE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026DD-4DE2-E4DC-D296-87D6E8D5F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E6306-23FB-4E15-3C1F-08DC1DB1E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D15E-29E0-4E99-9FDF-203F267FF5C2}" type="datetimeFigureOut">
              <a:rPr lang="en-PH" smtClean="0"/>
              <a:t>01/11/2022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9E540-3112-525B-8447-D7C51D48D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CA2BC-7C63-44D7-7672-75D6FB25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D66D1-B63F-49DF-B3BF-959B7CD34C1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8276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chart" Target="../charts/chart1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journals.aua.ke/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journals.aua.ke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hyperlink" Target="https://journals.aua.ke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8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1323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11C8849-B08B-36C3-6A91-E1D8319417D1}"/>
              </a:ext>
            </a:extLst>
          </p:cNvPr>
          <p:cNvGrpSpPr/>
          <p:nvPr/>
        </p:nvGrpSpPr>
        <p:grpSpPr>
          <a:xfrm>
            <a:off x="0" y="3119119"/>
            <a:ext cx="9094839" cy="1745493"/>
            <a:chOff x="0" y="3134384"/>
            <a:chExt cx="9094839" cy="72931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59488F-C7C7-2596-E51C-151A601E9F55}"/>
                </a:ext>
              </a:extLst>
            </p:cNvPr>
            <p:cNvSpPr/>
            <p:nvPr/>
          </p:nvSpPr>
          <p:spPr>
            <a:xfrm>
              <a:off x="0" y="3134384"/>
              <a:ext cx="9094839" cy="729312"/>
            </a:xfrm>
            <a:prstGeom prst="rect">
              <a:avLst/>
            </a:prstGeom>
            <a:gradFill>
              <a:gsLst>
                <a:gs pos="45000">
                  <a:srgbClr val="153069"/>
                </a:gs>
                <a:gs pos="90000">
                  <a:srgbClr val="153069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8F272B-5FD7-5EF7-A9FB-9C95FC87954B}"/>
                </a:ext>
              </a:extLst>
            </p:cNvPr>
            <p:cNvSpPr txBox="1"/>
            <p:nvPr/>
          </p:nvSpPr>
          <p:spPr>
            <a:xfrm>
              <a:off x="1691147" y="3212309"/>
              <a:ext cx="5873223" cy="398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F6F7FB"/>
                  </a:solidFill>
                  <a:latin typeface="Gotham" panose="02000504050000020004" pitchFamily="2" charset="0"/>
                  <a:cs typeface="Times New Roman" panose="02020603050405020304" pitchFamily="18" charset="0"/>
                </a:rPr>
                <a:t>             By Vincent R Injety</a:t>
              </a:r>
            </a:p>
            <a:p>
              <a:r>
                <a:rPr lang="en-GB" sz="2800" b="1" dirty="0" smtClean="0">
                  <a:solidFill>
                    <a:srgbClr val="F6F7FB"/>
                  </a:solidFill>
                  <a:latin typeface="Gotham" panose="02000504050000020004" pitchFamily="2" charset="0"/>
                  <a:cs typeface="Times New Roman" panose="02020603050405020304" pitchFamily="18" charset="0"/>
                </a:rPr>
                <a:t>	        </a:t>
              </a:r>
              <a:r>
                <a:rPr lang="en-GB" sz="2400" b="1" dirty="0" smtClean="0">
                  <a:solidFill>
                    <a:srgbClr val="F6F7FB"/>
                  </a:solidFill>
                  <a:latin typeface="Gotham" panose="02000504050000020004" pitchFamily="2" charset="0"/>
                  <a:cs typeface="Times New Roman" panose="02020603050405020304" pitchFamily="18" charset="0"/>
                </a:rPr>
                <a:t>1 November, 2022</a:t>
              </a:r>
              <a:endParaRPr lang="en-PH" sz="2400" b="1" dirty="0">
                <a:solidFill>
                  <a:srgbClr val="F6F7FB"/>
                </a:solidFill>
                <a:latin typeface="Gotham" panose="02000504050000020004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ADC389C-D8ED-5DE9-72A8-CD79B019A630}"/>
              </a:ext>
            </a:extLst>
          </p:cNvPr>
          <p:cNvSpPr txBox="1"/>
          <p:nvPr/>
        </p:nvSpPr>
        <p:spPr>
          <a:xfrm>
            <a:off x="1351280" y="1337398"/>
            <a:ext cx="6939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rgbClr val="153069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AUA Report to</a:t>
            </a:r>
          </a:p>
          <a:p>
            <a:pPr algn="ctr"/>
            <a:r>
              <a:rPr lang="en-GB" sz="4800" b="1" dirty="0" smtClean="0">
                <a:solidFill>
                  <a:srgbClr val="153069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WAD EXCOM</a:t>
            </a:r>
            <a:endParaRPr lang="en-PH" sz="4800" b="1" dirty="0">
              <a:solidFill>
                <a:srgbClr val="153069"/>
              </a:solidFill>
              <a:latin typeface="Gotham" panose="02000504050000020004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A0BC77-A39F-DB67-B36C-37AA18C3B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63" y="1129084"/>
            <a:ext cx="2606445" cy="260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ZA" b="1" dirty="0" smtClean="0">
                <a:solidFill>
                  <a:srgbClr val="0070C0"/>
                </a:solidFill>
              </a:rPr>
              <a:t>ENROLMENT DIVISION-WISE</a:t>
            </a:r>
            <a:endParaRPr lang="en-ZA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248359"/>
              </p:ext>
            </p:extLst>
          </p:nvPr>
        </p:nvGraphicFramePr>
        <p:xfrm>
          <a:off x="1" y="1036318"/>
          <a:ext cx="12191998" cy="5703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8975">
                  <a:extLst>
                    <a:ext uri="{9D8B030D-6E8A-4147-A177-3AD203B41FA5}">
                      <a16:colId xmlns:a16="http://schemas.microsoft.com/office/drawing/2014/main" val="407470068"/>
                    </a:ext>
                  </a:extLst>
                </a:gridCol>
                <a:gridCol w="957027">
                  <a:extLst>
                    <a:ext uri="{9D8B030D-6E8A-4147-A177-3AD203B41FA5}">
                      <a16:colId xmlns:a16="http://schemas.microsoft.com/office/drawing/2014/main" val="1364602456"/>
                    </a:ext>
                  </a:extLst>
                </a:gridCol>
                <a:gridCol w="1062241">
                  <a:extLst>
                    <a:ext uri="{9D8B030D-6E8A-4147-A177-3AD203B41FA5}">
                      <a16:colId xmlns:a16="http://schemas.microsoft.com/office/drawing/2014/main" val="4064670341"/>
                    </a:ext>
                  </a:extLst>
                </a:gridCol>
                <a:gridCol w="1233755">
                  <a:extLst>
                    <a:ext uri="{9D8B030D-6E8A-4147-A177-3AD203B41FA5}">
                      <a16:colId xmlns:a16="http://schemas.microsoft.com/office/drawing/2014/main" val="1941088925"/>
                    </a:ext>
                  </a:extLst>
                </a:gridCol>
              </a:tblGrid>
              <a:tr h="1784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</a:rPr>
                        <a:t> 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206634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</a:rPr>
                        <a:t>Program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Title</a:t>
                      </a:r>
                      <a:endParaRPr lang="en-ZA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ECD</a:t>
                      </a:r>
                      <a:endParaRPr lang="en-ZA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SID</a:t>
                      </a:r>
                      <a:endParaRPr lang="en-ZA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WAD</a:t>
                      </a:r>
                      <a:endParaRPr lang="en-ZA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0741064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Doctor of Ministry 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7399302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Doctor of Philosophy (PhD) in Biblical and </a:t>
                      </a:r>
                      <a:r>
                        <a:rPr lang="en-US" sz="2400" dirty="0" smtClean="0">
                          <a:effectLst/>
                        </a:rPr>
                        <a:t>Theological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374660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Doctor of Philosophy (PhD) in Leadership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636752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Master of Arts in Biblical and Theological Studies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47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303129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Master of Arts in Leadership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5634545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</a:rPr>
                        <a:t>Master of Arts in Missiology</a:t>
                      </a:r>
                      <a:endParaRPr lang="en-ZA" sz="24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4235133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Master of Business Administration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5134294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Master of Chaplaincy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48892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Master of Divinity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28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25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9693441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Master of Arts in Pastoral Theology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1138188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Master of Public Health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00752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Master of Science in Applied Computer Science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2947777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 by Division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120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128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63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1969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0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65613-2771-658A-D44C-B06196F01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93A77B-CDF2-A265-D61F-6D78E2358C81}"/>
              </a:ext>
            </a:extLst>
          </p:cNvPr>
          <p:cNvSpPr txBox="1"/>
          <p:nvPr/>
        </p:nvSpPr>
        <p:spPr>
          <a:xfrm>
            <a:off x="2477785" y="2434256"/>
            <a:ext cx="367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Enrolment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CE304F-8726-AF13-0644-BA52F19FD9EB}"/>
              </a:ext>
            </a:extLst>
          </p:cNvPr>
          <p:cNvSpPr/>
          <p:nvPr/>
        </p:nvSpPr>
        <p:spPr>
          <a:xfrm>
            <a:off x="6153602" y="1604695"/>
            <a:ext cx="1822543" cy="2823940"/>
          </a:xfrm>
          <a:prstGeom prst="roundRect">
            <a:avLst>
              <a:gd name="adj" fmla="val 610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otham" panose="02000504050000020004" pitchFamily="2" charset="0"/>
              </a:rPr>
              <a:t>Master’s program</a:t>
            </a:r>
          </a:p>
          <a:p>
            <a:pPr algn="ctr"/>
            <a:r>
              <a:rPr lang="en-US" sz="4800" b="1" dirty="0">
                <a:latin typeface="Gotham" panose="02000504050000020004" pitchFamily="2" charset="0"/>
              </a:rPr>
              <a:t>258</a:t>
            </a:r>
          </a:p>
          <a:p>
            <a:pPr algn="ctr"/>
            <a:r>
              <a:rPr lang="en-US" dirty="0">
                <a:latin typeface="Gotham" panose="02000504050000020004" pitchFamily="2" charset="0"/>
              </a:rPr>
              <a:t>students</a:t>
            </a:r>
            <a:endParaRPr lang="en-US" b="1" dirty="0">
              <a:latin typeface="Gotham" panose="02000504050000020004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73E789-58E1-BB5C-42F5-5240BF94AEF0}"/>
              </a:ext>
            </a:extLst>
          </p:cNvPr>
          <p:cNvSpPr/>
          <p:nvPr/>
        </p:nvSpPr>
        <p:spPr>
          <a:xfrm>
            <a:off x="8165141" y="1604695"/>
            <a:ext cx="1822543" cy="2823940"/>
          </a:xfrm>
          <a:prstGeom prst="roundRect">
            <a:avLst>
              <a:gd name="adj" fmla="val 6105"/>
            </a:avLst>
          </a:prstGeom>
          <a:solidFill>
            <a:srgbClr val="E8AF30"/>
          </a:solidFill>
          <a:ln>
            <a:solidFill>
              <a:srgbClr val="E8A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otham" panose="02000504050000020004" pitchFamily="2" charset="0"/>
              </a:rPr>
              <a:t>Doctoral program</a:t>
            </a:r>
          </a:p>
          <a:p>
            <a:pPr algn="ctr"/>
            <a:r>
              <a:rPr lang="en-US" sz="4800" b="1" dirty="0">
                <a:latin typeface="Gotham" panose="02000504050000020004" pitchFamily="2" charset="0"/>
              </a:rPr>
              <a:t>52</a:t>
            </a:r>
          </a:p>
          <a:p>
            <a:pPr algn="ctr"/>
            <a:r>
              <a:rPr lang="en-US" dirty="0">
                <a:latin typeface="Gotham" panose="02000504050000020004" pitchFamily="2" charset="0"/>
              </a:rPr>
              <a:t>students</a:t>
            </a:r>
            <a:endParaRPr lang="en-US" b="1" dirty="0">
              <a:latin typeface="Gotham" panose="02000504050000020004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43B67D-73A8-8939-1F75-3816ADA20A17}"/>
              </a:ext>
            </a:extLst>
          </p:cNvPr>
          <p:cNvSpPr/>
          <p:nvPr/>
        </p:nvSpPr>
        <p:spPr>
          <a:xfrm rot="10800000">
            <a:off x="1966758" y="3179370"/>
            <a:ext cx="3657600" cy="48654"/>
          </a:xfrm>
          <a:prstGeom prst="rect">
            <a:avLst/>
          </a:prstGeom>
          <a:gradFill>
            <a:gsLst>
              <a:gs pos="51000">
                <a:srgbClr val="C0C0C0"/>
              </a:gs>
              <a:gs pos="2000">
                <a:schemeClr val="bg1">
                  <a:lumMod val="65000"/>
                  <a:alpha val="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51F713-D4FA-796C-1697-2F22E32E2AA8}"/>
              </a:ext>
            </a:extLst>
          </p:cNvPr>
          <p:cNvGrpSpPr/>
          <p:nvPr/>
        </p:nvGrpSpPr>
        <p:grpSpPr>
          <a:xfrm>
            <a:off x="1345624" y="2327164"/>
            <a:ext cx="1056208" cy="1056208"/>
            <a:chOff x="1148108" y="1486019"/>
            <a:chExt cx="1693718" cy="169371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BFE751-1CE8-1D1D-B990-1061A459D5C1}"/>
                </a:ext>
              </a:extLst>
            </p:cNvPr>
            <p:cNvSpPr/>
            <p:nvPr/>
          </p:nvSpPr>
          <p:spPr>
            <a:xfrm>
              <a:off x="1148108" y="1486019"/>
              <a:ext cx="1693718" cy="1693718"/>
            </a:xfrm>
            <a:prstGeom prst="ellipse">
              <a:avLst/>
            </a:prstGeom>
            <a:solidFill>
              <a:srgbClr val="475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4276CA-07C1-629F-02C3-79FA2519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1166" y="1673353"/>
              <a:ext cx="1231398" cy="1231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9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614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2847A-1C4A-DFBC-D88E-8B0010C6D75D}"/>
              </a:ext>
            </a:extLst>
          </p:cNvPr>
          <p:cNvSpPr txBox="1"/>
          <p:nvPr/>
        </p:nvSpPr>
        <p:spPr>
          <a:xfrm>
            <a:off x="1678681" y="808391"/>
            <a:ext cx="731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Enrolment School-wise</a:t>
            </a:r>
            <a:endParaRPr lang="en-PH" sz="32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4D230-9DA1-A3EF-7CF8-BC8713405434}"/>
              </a:ext>
            </a:extLst>
          </p:cNvPr>
          <p:cNvSpPr/>
          <p:nvPr/>
        </p:nvSpPr>
        <p:spPr>
          <a:xfrm>
            <a:off x="978072" y="1418188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3D6D117-21D4-D630-7F95-79D5371B8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459589"/>
              </p:ext>
            </p:extLst>
          </p:nvPr>
        </p:nvGraphicFramePr>
        <p:xfrm>
          <a:off x="6794448" y="714479"/>
          <a:ext cx="4915295" cy="3214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269F1F-4BFE-4AF1-5A2C-3C373F511AFF}"/>
              </a:ext>
            </a:extLst>
          </p:cNvPr>
          <p:cNvSpPr/>
          <p:nvPr/>
        </p:nvSpPr>
        <p:spPr>
          <a:xfrm>
            <a:off x="1150578" y="2120403"/>
            <a:ext cx="2252334" cy="625255"/>
          </a:xfrm>
          <a:prstGeom prst="roundRect">
            <a:avLst>
              <a:gd name="adj" fmla="val 6105"/>
            </a:avLst>
          </a:prstGeom>
          <a:solidFill>
            <a:srgbClr val="E8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Gotham" panose="02000504050000020004" pitchFamily="2" charset="0"/>
              </a:rPr>
              <a:t>SPS = 31%</a:t>
            </a:r>
            <a:endParaRPr lang="en-PH" sz="2800" b="1" dirty="0">
              <a:latin typeface="Gotham" panose="02000504050000020004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C285A1-653E-5416-5F6C-2A678666520E}"/>
              </a:ext>
            </a:extLst>
          </p:cNvPr>
          <p:cNvSpPr/>
          <p:nvPr/>
        </p:nvSpPr>
        <p:spPr>
          <a:xfrm>
            <a:off x="3502378" y="2120404"/>
            <a:ext cx="3502400" cy="625254"/>
          </a:xfrm>
          <a:prstGeom prst="roundRect">
            <a:avLst>
              <a:gd name="adj" fmla="val 6105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Gotham" panose="02000504050000020004" pitchFamily="2" charset="0"/>
              </a:rPr>
              <a:t>Seminary = 69%</a:t>
            </a:r>
            <a:endParaRPr lang="en-PH" sz="2800" b="1" dirty="0">
              <a:latin typeface="Gotham" panose="0200050405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0CF8C3-3084-0EC9-CC84-5E5D6C669ACD}"/>
              </a:ext>
            </a:extLst>
          </p:cNvPr>
          <p:cNvSpPr txBox="1"/>
          <p:nvPr/>
        </p:nvSpPr>
        <p:spPr>
          <a:xfrm>
            <a:off x="1758941" y="3560483"/>
            <a:ext cx="580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Student-Faculty Ratio</a:t>
            </a:r>
            <a:endParaRPr lang="en-PH" sz="32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708310-552F-5066-1EBA-ACA42E7A7FC0}"/>
              </a:ext>
            </a:extLst>
          </p:cNvPr>
          <p:cNvSpPr txBox="1"/>
          <p:nvPr/>
        </p:nvSpPr>
        <p:spPr>
          <a:xfrm>
            <a:off x="1150578" y="4480773"/>
            <a:ext cx="79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SPS = 8:1</a:t>
            </a:r>
            <a:endParaRPr lang="en-PH" sz="2400" dirty="0">
              <a:solidFill>
                <a:schemeClr val="bg2">
                  <a:lumMod val="25000"/>
                </a:schemeClr>
              </a:solidFill>
              <a:latin typeface="Gotham" panose="0200050405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8FEB27-BEA2-38D6-B16B-1ACF4C7F886A}"/>
              </a:ext>
            </a:extLst>
          </p:cNvPr>
          <p:cNvSpPr txBox="1"/>
          <p:nvPr/>
        </p:nvSpPr>
        <p:spPr>
          <a:xfrm>
            <a:off x="3402912" y="4461098"/>
            <a:ext cx="79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Seminary = 21:1</a:t>
            </a:r>
            <a:endParaRPr lang="en-PH" sz="2400" dirty="0">
              <a:solidFill>
                <a:schemeClr val="bg2">
                  <a:lumMod val="25000"/>
                </a:schemeClr>
              </a:solidFill>
              <a:latin typeface="Gotham" panose="0200050405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C1DF58-EBE3-1792-3E88-981472A933FA}"/>
              </a:ext>
            </a:extLst>
          </p:cNvPr>
          <p:cNvSpPr txBox="1"/>
          <p:nvPr/>
        </p:nvSpPr>
        <p:spPr>
          <a:xfrm>
            <a:off x="6793323" y="4461098"/>
            <a:ext cx="79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Overall = 15:1</a:t>
            </a:r>
            <a:endParaRPr lang="en-PH" sz="2400" dirty="0">
              <a:solidFill>
                <a:schemeClr val="bg2">
                  <a:lumMod val="25000"/>
                </a:schemeClr>
              </a:solidFill>
              <a:latin typeface="Gotham" panose="0200050405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29D9BB-7D9B-611B-E480-5D7212903F07}"/>
              </a:ext>
            </a:extLst>
          </p:cNvPr>
          <p:cNvSpPr/>
          <p:nvPr/>
        </p:nvSpPr>
        <p:spPr>
          <a:xfrm>
            <a:off x="978072" y="4148249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C15419-36DB-924F-D199-FC55C5D3C500}"/>
              </a:ext>
            </a:extLst>
          </p:cNvPr>
          <p:cNvGrpSpPr/>
          <p:nvPr/>
        </p:nvGrpSpPr>
        <p:grpSpPr>
          <a:xfrm>
            <a:off x="622473" y="3329915"/>
            <a:ext cx="1069987" cy="1091768"/>
            <a:chOff x="3967259" y="469974"/>
            <a:chExt cx="1069987" cy="109176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52AE728-055E-0F74-358D-7B9783B8BFC8}"/>
                </a:ext>
              </a:extLst>
            </p:cNvPr>
            <p:cNvSpPr/>
            <p:nvPr/>
          </p:nvSpPr>
          <p:spPr>
            <a:xfrm>
              <a:off x="3967259" y="505534"/>
              <a:ext cx="1056208" cy="1056208"/>
            </a:xfrm>
            <a:prstGeom prst="ellipse">
              <a:avLst/>
            </a:prstGeom>
            <a:solidFill>
              <a:srgbClr val="475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C0CCFB-6891-0804-899F-AFFFF84EF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630" y="469974"/>
              <a:ext cx="1017616" cy="101761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DCED65-300D-68C1-071C-C41F8E87AA40}"/>
              </a:ext>
            </a:extLst>
          </p:cNvPr>
          <p:cNvGrpSpPr/>
          <p:nvPr/>
        </p:nvGrpSpPr>
        <p:grpSpPr>
          <a:xfrm>
            <a:off x="590989" y="728816"/>
            <a:ext cx="1056208" cy="1056208"/>
            <a:chOff x="1148108" y="1486019"/>
            <a:chExt cx="1693718" cy="169371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6C609A-CA21-1462-0890-D13BDBA2F66A}"/>
                </a:ext>
              </a:extLst>
            </p:cNvPr>
            <p:cNvSpPr/>
            <p:nvPr/>
          </p:nvSpPr>
          <p:spPr>
            <a:xfrm>
              <a:off x="1148108" y="1486019"/>
              <a:ext cx="1693718" cy="1693718"/>
            </a:xfrm>
            <a:prstGeom prst="ellipse">
              <a:avLst/>
            </a:prstGeom>
            <a:solidFill>
              <a:srgbClr val="475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8E9F1A-1E7B-E3D9-8C73-39B25DDA3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1166" y="1673353"/>
              <a:ext cx="1231398" cy="1231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82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flipV="1">
            <a:off x="0" y="3429000"/>
            <a:ext cx="12192000" cy="3429000"/>
          </a:xfrm>
          <a:prstGeom prst="rect">
            <a:avLst/>
          </a:prstGeom>
          <a:gradFill>
            <a:gsLst>
              <a:gs pos="67000">
                <a:schemeClr val="tx1">
                  <a:lumMod val="95000"/>
                  <a:lumOff val="5000"/>
                  <a:alpha val="24000"/>
                </a:schemeClr>
              </a:gs>
              <a:gs pos="2000">
                <a:schemeClr val="tx1">
                  <a:lumMod val="95000"/>
                  <a:lumOff val="5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D8FFC-CF42-7CB3-7161-690B442269E9}"/>
              </a:ext>
            </a:extLst>
          </p:cNvPr>
          <p:cNvSpPr txBox="1"/>
          <p:nvPr/>
        </p:nvSpPr>
        <p:spPr>
          <a:xfrm>
            <a:off x="0" y="445704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MA Leadership students on Campus</a:t>
            </a:r>
            <a:endParaRPr lang="en-PH" sz="3600" b="1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 b="-43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flipV="1">
            <a:off x="0" y="3429000"/>
            <a:ext cx="12192000" cy="3429000"/>
          </a:xfrm>
          <a:prstGeom prst="rect">
            <a:avLst/>
          </a:prstGeom>
          <a:gradFill>
            <a:gsLst>
              <a:gs pos="67000">
                <a:schemeClr val="tx1">
                  <a:lumMod val="95000"/>
                  <a:lumOff val="5000"/>
                  <a:alpha val="24000"/>
                </a:schemeClr>
              </a:gs>
              <a:gs pos="2000">
                <a:schemeClr val="tx1">
                  <a:lumMod val="95000"/>
                  <a:lumOff val="5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D8FFC-CF42-7CB3-7161-690B442269E9}"/>
              </a:ext>
            </a:extLst>
          </p:cNvPr>
          <p:cNvSpPr txBox="1"/>
          <p:nvPr/>
        </p:nvSpPr>
        <p:spPr>
          <a:xfrm>
            <a:off x="0" y="45959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PhD BTS students on Campus</a:t>
            </a:r>
            <a:endParaRPr lang="en-PH" sz="3600" b="1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46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2847A-1C4A-DFBC-D88E-8B0010C6D75D}"/>
              </a:ext>
            </a:extLst>
          </p:cNvPr>
          <p:cNvSpPr txBox="1"/>
          <p:nvPr/>
        </p:nvSpPr>
        <p:spPr>
          <a:xfrm>
            <a:off x="2005156" y="1265275"/>
            <a:ext cx="865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Demography of students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4D230-9DA1-A3EF-7CF8-BC8713405434}"/>
              </a:ext>
            </a:extLst>
          </p:cNvPr>
          <p:cNvSpPr/>
          <p:nvPr/>
        </p:nvSpPr>
        <p:spPr>
          <a:xfrm>
            <a:off x="1534076" y="2058813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4FD86D0-347B-5DCC-D53D-3A798EF20509}"/>
              </a:ext>
            </a:extLst>
          </p:cNvPr>
          <p:cNvGraphicFramePr/>
          <p:nvPr/>
        </p:nvGraphicFramePr>
        <p:xfrm>
          <a:off x="7323399" y="1472184"/>
          <a:ext cx="4238849" cy="2584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FB671A-2138-E62D-ADF0-A3309AD63763}"/>
              </a:ext>
            </a:extLst>
          </p:cNvPr>
          <p:cNvSpPr/>
          <p:nvPr/>
        </p:nvSpPr>
        <p:spPr>
          <a:xfrm>
            <a:off x="1588575" y="2896737"/>
            <a:ext cx="4539271" cy="625255"/>
          </a:xfrm>
          <a:prstGeom prst="roundRect">
            <a:avLst>
              <a:gd name="adj" fmla="val 6105"/>
            </a:avLst>
          </a:prstGeom>
          <a:solidFill>
            <a:srgbClr val="E8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Gotham" panose="02000504050000020004" pitchFamily="2" charset="0"/>
              </a:rPr>
              <a:t>96% are Adventists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342072-E39C-822E-33F0-21271C90227E}"/>
              </a:ext>
            </a:extLst>
          </p:cNvPr>
          <p:cNvSpPr/>
          <p:nvPr/>
        </p:nvSpPr>
        <p:spPr>
          <a:xfrm>
            <a:off x="1588575" y="3585737"/>
            <a:ext cx="4539272" cy="625255"/>
          </a:xfrm>
          <a:prstGeom prst="roundRect">
            <a:avLst>
              <a:gd name="adj" fmla="val 6105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Gotham" panose="02000504050000020004" pitchFamily="2" charset="0"/>
              </a:rPr>
              <a:t>4% are non-Adventists</a:t>
            </a:r>
            <a:endParaRPr lang="en-PH" sz="2800" b="1" dirty="0">
              <a:latin typeface="Gotham" panose="02000504050000020004" pitchFamily="2" charset="0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9462469-52E1-70BB-0F3F-3845100933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087515"/>
              </p:ext>
            </p:extLst>
          </p:nvPr>
        </p:nvGraphicFramePr>
        <p:xfrm>
          <a:off x="5866186" y="1939608"/>
          <a:ext cx="5966180" cy="3765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D9489087-E8EC-4E89-E0B5-0FDC7C70C10E}"/>
              </a:ext>
            </a:extLst>
          </p:cNvPr>
          <p:cNvGrpSpPr/>
          <p:nvPr/>
        </p:nvGrpSpPr>
        <p:grpSpPr>
          <a:xfrm>
            <a:off x="846104" y="1259106"/>
            <a:ext cx="1056208" cy="1056208"/>
            <a:chOff x="622473" y="3365475"/>
            <a:chExt cx="1056208" cy="10562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A1FE7DE-B687-48AF-309D-06B597267543}"/>
                </a:ext>
              </a:extLst>
            </p:cNvPr>
            <p:cNvSpPr/>
            <p:nvPr/>
          </p:nvSpPr>
          <p:spPr>
            <a:xfrm>
              <a:off x="622473" y="3365475"/>
              <a:ext cx="1056208" cy="1056208"/>
            </a:xfrm>
            <a:prstGeom prst="ellipse">
              <a:avLst/>
            </a:prstGeom>
            <a:solidFill>
              <a:srgbClr val="475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2F646C-43AE-7689-D737-B2F161F2D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691" y="3418615"/>
              <a:ext cx="949928" cy="94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6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269F1F-4BFE-4AF1-5A2C-3C373F511AFF}"/>
              </a:ext>
            </a:extLst>
          </p:cNvPr>
          <p:cNvSpPr/>
          <p:nvPr/>
        </p:nvSpPr>
        <p:spPr>
          <a:xfrm>
            <a:off x="1902312" y="2913504"/>
            <a:ext cx="3907559" cy="625255"/>
          </a:xfrm>
          <a:prstGeom prst="roundRect">
            <a:avLst>
              <a:gd name="adj" fmla="val 6105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Gotham" panose="02000504050000020004" pitchFamily="2" charset="0"/>
              </a:rPr>
              <a:t> 81% are male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C285A1-653E-5416-5F6C-2A678666520E}"/>
              </a:ext>
            </a:extLst>
          </p:cNvPr>
          <p:cNvSpPr/>
          <p:nvPr/>
        </p:nvSpPr>
        <p:spPr>
          <a:xfrm>
            <a:off x="1902312" y="3624069"/>
            <a:ext cx="3907559" cy="625255"/>
          </a:xfrm>
          <a:prstGeom prst="roundRect">
            <a:avLst>
              <a:gd name="adj" fmla="val 6105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Gotham" panose="02000504050000020004" pitchFamily="2" charset="0"/>
              </a:rPr>
              <a:t>19% are female</a:t>
            </a:r>
            <a:endParaRPr lang="en-PH" sz="2800" b="1" dirty="0">
              <a:latin typeface="Gotham" panose="02000504050000020004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4FD86D0-347B-5DCC-D53D-3A798EF20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4548087"/>
              </p:ext>
            </p:extLst>
          </p:nvPr>
        </p:nvGraphicFramePr>
        <p:xfrm>
          <a:off x="5775767" y="2107467"/>
          <a:ext cx="5497975" cy="327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D4D8791-1BAE-47CB-E03D-415B200714AE}"/>
              </a:ext>
            </a:extLst>
          </p:cNvPr>
          <p:cNvSpPr txBox="1"/>
          <p:nvPr/>
        </p:nvSpPr>
        <p:spPr>
          <a:xfrm>
            <a:off x="2005156" y="1265275"/>
            <a:ext cx="865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Demography of students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B169D2-5823-FE7E-3208-2A992C29EBCF}"/>
              </a:ext>
            </a:extLst>
          </p:cNvPr>
          <p:cNvSpPr/>
          <p:nvPr/>
        </p:nvSpPr>
        <p:spPr>
          <a:xfrm>
            <a:off x="1534076" y="2058813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7C35FC-3137-1034-EAC9-AFAE37C5F340}"/>
              </a:ext>
            </a:extLst>
          </p:cNvPr>
          <p:cNvGrpSpPr/>
          <p:nvPr/>
        </p:nvGrpSpPr>
        <p:grpSpPr>
          <a:xfrm>
            <a:off x="846104" y="1259106"/>
            <a:ext cx="1056208" cy="1056208"/>
            <a:chOff x="622473" y="3365475"/>
            <a:chExt cx="1056208" cy="105620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4B1804F-6D60-3DFE-BA6B-4F3117382532}"/>
                </a:ext>
              </a:extLst>
            </p:cNvPr>
            <p:cNvSpPr/>
            <p:nvPr/>
          </p:nvSpPr>
          <p:spPr>
            <a:xfrm>
              <a:off x="622473" y="3365475"/>
              <a:ext cx="1056208" cy="1056208"/>
            </a:xfrm>
            <a:prstGeom prst="ellipse">
              <a:avLst/>
            </a:prstGeom>
            <a:solidFill>
              <a:srgbClr val="475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548700-822B-E8F0-96F6-BE518F8D2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691" y="3418615"/>
              <a:ext cx="949928" cy="94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72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flipV="1">
            <a:off x="0" y="4340506"/>
            <a:ext cx="12192000" cy="2517494"/>
          </a:xfrm>
          <a:prstGeom prst="rect">
            <a:avLst/>
          </a:prstGeom>
          <a:gradFill>
            <a:gsLst>
              <a:gs pos="67000">
                <a:schemeClr val="tx1">
                  <a:lumMod val="95000"/>
                  <a:lumOff val="5000"/>
                  <a:alpha val="24000"/>
                </a:schemeClr>
              </a:gs>
              <a:gs pos="2000">
                <a:schemeClr val="tx1">
                  <a:lumMod val="95000"/>
                  <a:lumOff val="5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3286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F7FB28-793A-BEB1-ED48-39EFB5A0ED7E}"/>
              </a:ext>
            </a:extLst>
          </p:cNvPr>
          <p:cNvSpPr txBox="1"/>
          <p:nvPr/>
        </p:nvSpPr>
        <p:spPr>
          <a:xfrm>
            <a:off x="1038300" y="691857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Graduation Ceremony 2022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04A4E2-AB59-FE61-4BC4-346731C5B86F}"/>
              </a:ext>
            </a:extLst>
          </p:cNvPr>
          <p:cNvSpPr/>
          <p:nvPr/>
        </p:nvSpPr>
        <p:spPr>
          <a:xfrm>
            <a:off x="0" y="1572905"/>
            <a:ext cx="91440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6536DE-75D8-5A7E-2C9F-56EA819843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16" t="31729" r="18754" b="21688"/>
          <a:stretch/>
        </p:blipFill>
        <p:spPr>
          <a:xfrm>
            <a:off x="7572150" y="1597361"/>
            <a:ext cx="3427659" cy="3463622"/>
          </a:xfrm>
          <a:prstGeom prst="ellipse">
            <a:avLst/>
          </a:prstGeom>
          <a:ln w="76200">
            <a:solidFill>
              <a:schemeClr val="bg1">
                <a:lumMod val="95000"/>
              </a:schemeClr>
            </a:solidFill>
          </a:ln>
          <a:effectLst>
            <a:outerShdw blurRad="63500" algn="ctr" rotWithShape="0">
              <a:prstClr val="black">
                <a:alpha val="23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13F24-D12C-9DD9-A7CD-265EA2571680}"/>
              </a:ext>
            </a:extLst>
          </p:cNvPr>
          <p:cNvSpPr txBox="1"/>
          <p:nvPr/>
        </p:nvSpPr>
        <p:spPr>
          <a:xfrm>
            <a:off x="1192191" y="1861175"/>
            <a:ext cx="6516547" cy="318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55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students graduates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8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graduated with D Min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4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graduated with PhD Leadership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43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with Master’s programs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PH" sz="3000" dirty="0">
              <a:solidFill>
                <a:schemeClr val="bg2">
                  <a:lumMod val="25000"/>
                </a:schemeClr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flipV="1">
            <a:off x="0" y="4340506"/>
            <a:ext cx="12192000" cy="2517494"/>
          </a:xfrm>
          <a:prstGeom prst="rect">
            <a:avLst/>
          </a:prstGeom>
          <a:gradFill>
            <a:gsLst>
              <a:gs pos="67000">
                <a:schemeClr val="tx1">
                  <a:lumMod val="95000"/>
                  <a:lumOff val="5000"/>
                  <a:alpha val="24000"/>
                </a:schemeClr>
              </a:gs>
              <a:gs pos="2000">
                <a:schemeClr val="tx1">
                  <a:lumMod val="95000"/>
                  <a:lumOff val="5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7B98B983-4362-5547-E651-14BB40648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21794"/>
          <a:stretch/>
        </p:blipFill>
        <p:spPr>
          <a:xfrm>
            <a:off x="1356166" y="1213507"/>
            <a:ext cx="3632523" cy="3598887"/>
          </a:xfrm>
          <a:prstGeom prst="ellipse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9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F715C-B53F-7BCF-D0F2-6A2151A0793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5005"/>
          <a:stretch/>
        </p:blipFill>
        <p:spPr>
          <a:xfrm>
            <a:off x="-4354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76372-4AA1-71F4-DD88-27D67B2581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-4354" y="5529294"/>
            <a:ext cx="12192000" cy="1328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5B7334-EE1B-2655-A503-70F0CDDB109D}"/>
              </a:ext>
            </a:extLst>
          </p:cNvPr>
          <p:cNvSpPr/>
          <p:nvPr/>
        </p:nvSpPr>
        <p:spPr>
          <a:xfrm rot="10800000" flipV="1">
            <a:off x="-20320" y="0"/>
            <a:ext cx="12192000" cy="4741818"/>
          </a:xfrm>
          <a:prstGeom prst="rect">
            <a:avLst/>
          </a:prstGeom>
          <a:gradFill>
            <a:gsLst>
              <a:gs pos="50000">
                <a:schemeClr val="tx1">
                  <a:lumMod val="95000"/>
                  <a:lumOff val="5000"/>
                  <a:alpha val="75000"/>
                </a:schemeClr>
              </a:gs>
              <a:gs pos="2000">
                <a:schemeClr val="tx1">
                  <a:lumMod val="95000"/>
                  <a:lumOff val="5000"/>
                  <a:alpha val="76000"/>
                </a:schemeClr>
              </a:gs>
              <a:gs pos="9400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46E3A0-9C5F-E7F1-7764-1D821E2D1C10}"/>
              </a:ext>
            </a:extLst>
          </p:cNvPr>
          <p:cNvGrpSpPr/>
          <p:nvPr/>
        </p:nvGrpSpPr>
        <p:grpSpPr>
          <a:xfrm>
            <a:off x="1460862" y="1869438"/>
            <a:ext cx="9261567" cy="897412"/>
            <a:chOff x="4081708" y="3811346"/>
            <a:chExt cx="9010492" cy="8556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C68226-0DE1-2E44-38F8-5C3529A5553B}"/>
                </a:ext>
              </a:extLst>
            </p:cNvPr>
            <p:cNvSpPr/>
            <p:nvPr/>
          </p:nvSpPr>
          <p:spPr>
            <a:xfrm flipH="1">
              <a:off x="4081708" y="3811346"/>
              <a:ext cx="9010492" cy="729312"/>
            </a:xfrm>
            <a:prstGeom prst="rect">
              <a:avLst/>
            </a:prstGeom>
            <a:gradFill>
              <a:gsLst>
                <a:gs pos="33000">
                  <a:srgbClr val="EBAD37"/>
                </a:gs>
                <a:gs pos="69000">
                  <a:srgbClr val="EBAD37"/>
                </a:gs>
                <a:gs pos="51000">
                  <a:srgbClr val="EBAD37"/>
                </a:gs>
                <a:gs pos="11000">
                  <a:srgbClr val="EBAD37">
                    <a:alpha val="0"/>
                  </a:srgbClr>
                </a:gs>
                <a:gs pos="90000">
                  <a:srgbClr val="EBAD3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69D815-B16D-6F31-1323-FA4FD7BEBAF9}"/>
                </a:ext>
              </a:extLst>
            </p:cNvPr>
            <p:cNvSpPr txBox="1"/>
            <p:nvPr/>
          </p:nvSpPr>
          <p:spPr>
            <a:xfrm>
              <a:off x="6096000" y="3874669"/>
              <a:ext cx="5157903" cy="79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2400" b="1" dirty="0" smtClean="0">
                  <a:solidFill>
                    <a:srgbClr val="153069"/>
                  </a:solidFill>
                  <a:latin typeface="Gotham" panose="02000504050000020004" pitchFamily="2" charset="0"/>
                </a:rPr>
                <a:t>AUA - PREPARING GRADUATES FOR MISSION</a:t>
              </a:r>
              <a:endParaRPr lang="en-PH" sz="2400" b="1" dirty="0">
                <a:solidFill>
                  <a:srgbClr val="153069"/>
                </a:solidFill>
                <a:latin typeface="Gotham" panose="02000504050000020004" pitchFamily="2" charset="0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6CE811-42BF-B420-E5C3-792076525F3A}"/>
              </a:ext>
            </a:extLst>
          </p:cNvPr>
          <p:cNvSpPr txBox="1">
            <a:spLocks/>
          </p:cNvSpPr>
          <p:nvPr/>
        </p:nvSpPr>
        <p:spPr>
          <a:xfrm>
            <a:off x="1676401" y="928044"/>
            <a:ext cx="8839200" cy="132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b="1" i="1" dirty="0" smtClean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“Our Mission is to Support Your Mission”</a:t>
            </a:r>
            <a:endParaRPr lang="en-ZA" sz="3200" b="1" i="1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241777"/>
              </p:ext>
            </p:extLst>
          </p:nvPr>
        </p:nvGraphicFramePr>
        <p:xfrm>
          <a:off x="1524003" y="254000"/>
          <a:ext cx="9143999" cy="676152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824497">
                  <a:extLst>
                    <a:ext uri="{9D8B030D-6E8A-4147-A177-3AD203B41FA5}">
                      <a16:colId xmlns:a16="http://schemas.microsoft.com/office/drawing/2014/main" val="1359399145"/>
                    </a:ext>
                  </a:extLst>
                </a:gridCol>
                <a:gridCol w="1068232">
                  <a:extLst>
                    <a:ext uri="{9D8B030D-6E8A-4147-A177-3AD203B41FA5}">
                      <a16:colId xmlns:a16="http://schemas.microsoft.com/office/drawing/2014/main" val="1344890280"/>
                    </a:ext>
                  </a:extLst>
                </a:gridCol>
                <a:gridCol w="2287076">
                  <a:extLst>
                    <a:ext uri="{9D8B030D-6E8A-4147-A177-3AD203B41FA5}">
                      <a16:colId xmlns:a16="http://schemas.microsoft.com/office/drawing/2014/main" val="2154588522"/>
                    </a:ext>
                  </a:extLst>
                </a:gridCol>
                <a:gridCol w="762718">
                  <a:extLst>
                    <a:ext uri="{9D8B030D-6E8A-4147-A177-3AD203B41FA5}">
                      <a16:colId xmlns:a16="http://schemas.microsoft.com/office/drawing/2014/main" val="2195651144"/>
                    </a:ext>
                  </a:extLst>
                </a:gridCol>
                <a:gridCol w="2287076">
                  <a:extLst>
                    <a:ext uri="{9D8B030D-6E8A-4147-A177-3AD203B41FA5}">
                      <a16:colId xmlns:a16="http://schemas.microsoft.com/office/drawing/2014/main" val="199277767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4222090"/>
                    </a:ext>
                  </a:extLst>
                </a:gridCol>
              </a:tblGrid>
              <a:tr h="24845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7030A0"/>
                          </a:solidFill>
                          <a:effectLst/>
                        </a:rPr>
                        <a:t>ECD Graduates</a:t>
                      </a:r>
                      <a:endParaRPr lang="en-ZA" sz="18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7030A0"/>
                          </a:solidFill>
                          <a:effectLst/>
                        </a:rPr>
                        <a:t>SID Graduates</a:t>
                      </a:r>
                      <a:endParaRPr lang="en-ZA" sz="18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ZA" sz="1800" dirty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7030A0"/>
                          </a:solidFill>
                          <a:effectLst/>
                        </a:rPr>
                        <a:t>WAD Graduates</a:t>
                      </a:r>
                      <a:endParaRPr lang="en-ZA" sz="18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363129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Country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Country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Country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2998764035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South Sudan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Mauritius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Benin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762255060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Burundi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Sao Tome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Cape Verde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3393769625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Ethiopia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Seychelles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Chad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3696111067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Uganda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Mozambique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Senegal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1003329330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Rwanda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31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Botswana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Gabon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73625365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Tanzania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39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Angola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Guinea Bissau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3736293256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D R Congo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45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South Africa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Ivory Coast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1668974939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Kenya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122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Madagascar</a:t>
                      </a:r>
                      <a:endParaRPr lang="en-ZA" b="1" dirty="0">
                        <a:solidFill>
                          <a:schemeClr val="tx1"/>
                        </a:solidFill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ZA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Sierra Leone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extLst>
                  <a:ext uri="{0D108BD9-81ED-4DB2-BD59-A6C34878D82A}">
                    <a16:rowId xmlns:a16="http://schemas.microsoft.com/office/drawing/2014/main" val="2849243535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Djibouti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Malawi</a:t>
                      </a:r>
                      <a:endParaRPr lang="en-ZA" b="1" dirty="0">
                        <a:solidFill>
                          <a:schemeClr val="tx1"/>
                        </a:solidFill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</a:t>
                      </a:r>
                      <a:endParaRPr lang="en-ZA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Togo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2122663894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Eritrea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Zambia</a:t>
                      </a:r>
                      <a:endParaRPr lang="en-ZA" b="1" dirty="0">
                        <a:solidFill>
                          <a:schemeClr val="tx1"/>
                        </a:solidFill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49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Liberia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211072238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Somalia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Zimbabwe</a:t>
                      </a:r>
                      <a:endParaRPr lang="en-ZA" b="1" dirty="0">
                        <a:solidFill>
                          <a:schemeClr val="tx1"/>
                        </a:solidFill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Cameroon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41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1450512206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Comoros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Ghana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86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1861052934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Eswatini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Nigeria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98</a:t>
                      </a:r>
                      <a:endParaRPr lang="en-ZA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1323343146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Lesotho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Burkino</a:t>
                      </a:r>
                      <a:r>
                        <a:rPr lang="en-US" sz="1800" dirty="0">
                          <a:effectLst/>
                        </a:rPr>
                        <a:t> Faso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937797361"/>
                  </a:ext>
                </a:extLst>
              </a:tr>
              <a:tr h="415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Mayotte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C. Africa Republic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707589530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Namibia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Congo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3309303357"/>
                  </a:ext>
                </a:extLst>
              </a:tr>
              <a:tr h="415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St. Helena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Equatorial Guinea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3715347103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Gambia</a:t>
                      </a:r>
                      <a:endParaRPr lang="en-Z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Z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4251823062"/>
                  </a:ext>
                </a:extLst>
              </a:tr>
              <a:tr h="28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294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203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ZA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262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/>
                </a:tc>
                <a:extLst>
                  <a:ext uri="{0D108BD9-81ED-4DB2-BD59-A6C34878D82A}">
                    <a16:rowId xmlns:a16="http://schemas.microsoft.com/office/drawing/2014/main" val="970365528"/>
                  </a:ext>
                </a:extLst>
              </a:tr>
              <a:tr h="283297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Grand Total:  759</a:t>
                      </a:r>
                      <a:endParaRPr lang="en-ZA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1" marR="63001" marT="0" marB="0" anchor="b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375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23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 smtClean="0">
                <a:solidFill>
                  <a:srgbClr val="FF0000"/>
                </a:solidFill>
              </a:rPr>
              <a:t>STUDENTS WRITING THESIS 2016 -2022</a:t>
            </a:r>
            <a:endParaRPr lang="en-ZA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081295"/>
              </p:ext>
            </p:extLst>
          </p:nvPr>
        </p:nvGraphicFramePr>
        <p:xfrm>
          <a:off x="650241" y="1513845"/>
          <a:ext cx="10703559" cy="5250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57388">
                  <a:extLst>
                    <a:ext uri="{9D8B030D-6E8A-4147-A177-3AD203B41FA5}">
                      <a16:colId xmlns:a16="http://schemas.microsoft.com/office/drawing/2014/main" val="1723009052"/>
                    </a:ext>
                  </a:extLst>
                </a:gridCol>
                <a:gridCol w="1498318">
                  <a:extLst>
                    <a:ext uri="{9D8B030D-6E8A-4147-A177-3AD203B41FA5}">
                      <a16:colId xmlns:a16="http://schemas.microsoft.com/office/drawing/2014/main" val="1074722436"/>
                    </a:ext>
                  </a:extLst>
                </a:gridCol>
                <a:gridCol w="1605982">
                  <a:extLst>
                    <a:ext uri="{9D8B030D-6E8A-4147-A177-3AD203B41FA5}">
                      <a16:colId xmlns:a16="http://schemas.microsoft.com/office/drawing/2014/main" val="1514626158"/>
                    </a:ext>
                  </a:extLst>
                </a:gridCol>
                <a:gridCol w="1641871">
                  <a:extLst>
                    <a:ext uri="{9D8B030D-6E8A-4147-A177-3AD203B41FA5}">
                      <a16:colId xmlns:a16="http://schemas.microsoft.com/office/drawing/2014/main" val="3258004581"/>
                    </a:ext>
                  </a:extLst>
                </a:gridCol>
              </a:tblGrid>
              <a:tr h="185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100">
                          <a:effectLst/>
                        </a:rPr>
                        <a:t> 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495712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Program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ECD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SID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WAD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2594994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Doctor of Ministry 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13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18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14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9606447"/>
                  </a:ext>
                </a:extLst>
              </a:tr>
              <a:tr h="675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Doctor of Philosophy (PhD) in Biblical and Theological Stu.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11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3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10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560658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Doctor of Philosophy (PhD) in Leadership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13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9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14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8655877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Arts in Biblical and Theological Studies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23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21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3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637163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Arts in Leadership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10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8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561325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Arts in Missiology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13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7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927500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Business Administration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15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12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5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0354719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Chaplaincy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10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0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7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4699193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Divinity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19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16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21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3090349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Arts in Pastoral Theology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35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13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7989529"/>
                  </a:ext>
                </a:extLst>
              </a:tr>
              <a:tr h="339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Public Health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11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21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4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5459843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Master of Science in Applied Computer Science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6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0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813055"/>
                  </a:ext>
                </a:extLst>
              </a:tr>
              <a:tr h="337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Total by Division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137</a:t>
                      </a:r>
                      <a:endParaRPr lang="en-ZA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152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102</a:t>
                      </a:r>
                      <a:endParaRPr lang="en-Z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248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01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17" y="350983"/>
            <a:ext cx="6617368" cy="59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98B442-E69B-DE41-6BD9-ED7C1061055E}"/>
              </a:ext>
            </a:extLst>
          </p:cNvPr>
          <p:cNvSpPr txBox="1">
            <a:spLocks/>
          </p:cNvSpPr>
          <p:nvPr/>
        </p:nvSpPr>
        <p:spPr>
          <a:xfrm>
            <a:off x="6261154" y="1627899"/>
            <a:ext cx="5382977" cy="21665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 algn="l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rgbClr val="153069"/>
                </a:solidFill>
                <a:latin typeface="Gotham" panose="02000504050000020004" pitchFamily="2" charset="0"/>
              </a:rPr>
              <a:t>AAA visit April 2022</a:t>
            </a:r>
          </a:p>
          <a:p>
            <a:pPr marL="288925" indent="-288925" algn="l">
              <a:buFont typeface="Arial" panose="020B0604020202020204" pitchFamily="34" charset="0"/>
              <a:buChar char="•"/>
            </a:pPr>
            <a:r>
              <a:rPr lang="en-ZA" sz="2800" dirty="0" smtClean="0">
                <a:solidFill>
                  <a:srgbClr val="153069"/>
                </a:solidFill>
                <a:latin typeface="Gotham" panose="02000504050000020004" pitchFamily="2" charset="0"/>
              </a:rPr>
              <a:t>Commission of University Education</a:t>
            </a:r>
            <a:endParaRPr lang="en-ZA" sz="2800" dirty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288925" indent="-288925" algn="l">
              <a:buFont typeface="Arial" panose="020B0604020202020204" pitchFamily="34" charset="0"/>
              <a:buChar char="•"/>
            </a:pPr>
            <a:r>
              <a:rPr lang="en-ZA" sz="2800" dirty="0" smtClean="0">
                <a:solidFill>
                  <a:srgbClr val="153069"/>
                </a:solidFill>
                <a:latin typeface="Gotham" panose="02000504050000020004" pitchFamily="2" charset="0"/>
              </a:rPr>
              <a:t>Revisions in the charter, gazetted soon</a:t>
            </a:r>
            <a:endParaRPr lang="en-ZA" sz="2800" dirty="0">
              <a:solidFill>
                <a:srgbClr val="153069"/>
              </a:solidFill>
              <a:latin typeface="Gotham" panose="0200050405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C4A9E-B3B6-7D04-2EE1-3453E659BC3D}"/>
              </a:ext>
            </a:extLst>
          </p:cNvPr>
          <p:cNvSpPr txBox="1"/>
          <p:nvPr/>
        </p:nvSpPr>
        <p:spPr>
          <a:xfrm>
            <a:off x="1553363" y="1618389"/>
            <a:ext cx="41599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Accreditation </a:t>
            </a:r>
          </a:p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&amp; Charter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CBB286-DAD0-1047-6646-41DAD327B5F8}"/>
              </a:ext>
            </a:extLst>
          </p:cNvPr>
          <p:cNvSpPr/>
          <p:nvPr/>
        </p:nvSpPr>
        <p:spPr>
          <a:xfrm rot="5400000">
            <a:off x="4242873" y="2740320"/>
            <a:ext cx="3657600" cy="48654"/>
          </a:xfrm>
          <a:prstGeom prst="rect">
            <a:avLst/>
          </a:prstGeom>
          <a:gradFill>
            <a:gsLst>
              <a:gs pos="51000">
                <a:srgbClr val="C0C0C0"/>
              </a:gs>
              <a:gs pos="2000">
                <a:schemeClr val="bg1">
                  <a:lumMod val="65000"/>
                  <a:alpha val="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23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F715C-B53F-7BCF-D0F2-6A2151A079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C263B0-6B70-5C72-B198-84014805819A}"/>
              </a:ext>
            </a:extLst>
          </p:cNvPr>
          <p:cNvSpPr/>
          <p:nvPr/>
        </p:nvSpPr>
        <p:spPr>
          <a:xfrm rot="10800000">
            <a:off x="0" y="-428263"/>
            <a:ext cx="12192000" cy="7286263"/>
          </a:xfrm>
          <a:prstGeom prst="rect">
            <a:avLst/>
          </a:prstGeom>
          <a:gradFill>
            <a:gsLst>
              <a:gs pos="50000">
                <a:schemeClr val="tx1">
                  <a:lumMod val="95000"/>
                  <a:lumOff val="5000"/>
                  <a:alpha val="44000"/>
                </a:schemeClr>
              </a:gs>
              <a:gs pos="2000">
                <a:schemeClr val="tx1">
                  <a:lumMod val="95000"/>
                  <a:lumOff val="5000"/>
                  <a:alpha val="76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3A7A8-4594-F87E-0D52-DF09BEC3F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1C4602-9E4A-4EAE-F730-9A07DD01CFFE}"/>
              </a:ext>
            </a:extLst>
          </p:cNvPr>
          <p:cNvGrpSpPr/>
          <p:nvPr/>
        </p:nvGrpSpPr>
        <p:grpSpPr>
          <a:xfrm flipH="1">
            <a:off x="-3" y="2744568"/>
            <a:ext cx="10019213" cy="646332"/>
            <a:chOff x="4236333" y="3811346"/>
            <a:chExt cx="7955665" cy="7293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C43D6B-6980-7F92-9CEE-361EA321282A}"/>
                </a:ext>
              </a:extLst>
            </p:cNvPr>
            <p:cNvSpPr/>
            <p:nvPr/>
          </p:nvSpPr>
          <p:spPr>
            <a:xfrm flipH="1">
              <a:off x="4236333" y="3811346"/>
              <a:ext cx="7955665" cy="729312"/>
            </a:xfrm>
            <a:prstGeom prst="rect">
              <a:avLst/>
            </a:prstGeom>
            <a:gradFill>
              <a:gsLst>
                <a:gs pos="45000">
                  <a:srgbClr val="EBAD37"/>
                </a:gs>
                <a:gs pos="90000">
                  <a:srgbClr val="EBAD3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PH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1AABED-B194-9A4A-62F3-F67F0A9C236E}"/>
                </a:ext>
              </a:extLst>
            </p:cNvPr>
            <p:cNvSpPr txBox="1"/>
            <p:nvPr/>
          </p:nvSpPr>
          <p:spPr>
            <a:xfrm>
              <a:off x="6096000" y="3874669"/>
              <a:ext cx="5157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153069"/>
                  </a:solidFill>
                  <a:latin typeface="Gotham" panose="02000504050000020004" pitchFamily="2" charset="0"/>
                  <a:cs typeface="Times New Roman" panose="02020603050405020304" pitchFamily="18" charset="0"/>
                </a:rPr>
                <a:t>April 2022</a:t>
              </a:r>
              <a:endParaRPr lang="en-PH" sz="2400" b="1" dirty="0">
                <a:solidFill>
                  <a:srgbClr val="153069"/>
                </a:solidFill>
                <a:latin typeface="Gotham" panose="02000504050000020004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F956828-5BCA-9DA7-ACB7-DBAD94B50EBD}"/>
              </a:ext>
            </a:extLst>
          </p:cNvPr>
          <p:cNvSpPr txBox="1"/>
          <p:nvPr/>
        </p:nvSpPr>
        <p:spPr>
          <a:xfrm>
            <a:off x="1181416" y="1851329"/>
            <a:ext cx="9375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AAA Team </a:t>
            </a:r>
            <a:endParaRPr lang="en-PH" sz="4400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40CD57-0256-E549-FF0F-57C72A1F94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94" y="847664"/>
            <a:ext cx="5712823" cy="4284617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4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flipV="1">
            <a:off x="0" y="393538"/>
            <a:ext cx="12192000" cy="6464461"/>
          </a:xfrm>
          <a:prstGeom prst="rect">
            <a:avLst/>
          </a:prstGeom>
          <a:gradFill>
            <a:gsLst>
              <a:gs pos="67000">
                <a:schemeClr val="tx1">
                  <a:lumMod val="95000"/>
                  <a:lumOff val="5000"/>
                  <a:alpha val="24000"/>
                </a:schemeClr>
              </a:gs>
              <a:gs pos="2000">
                <a:schemeClr val="tx1">
                  <a:lumMod val="95000"/>
                  <a:lumOff val="5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D8FFC-CF42-7CB3-7161-690B442269E9}"/>
              </a:ext>
            </a:extLst>
          </p:cNvPr>
          <p:cNvSpPr txBox="1"/>
          <p:nvPr/>
        </p:nvSpPr>
        <p:spPr>
          <a:xfrm>
            <a:off x="1563260" y="1949845"/>
            <a:ext cx="3750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Launch 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of research 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Journals</a:t>
            </a:r>
            <a:endParaRPr lang="en-PH" sz="4000" b="1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EA3B63-2B18-D212-9309-EF5F5F90FA55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3450" t="14015" r="-368"/>
          <a:stretch/>
        </p:blipFill>
        <p:spPr bwMode="auto">
          <a:xfrm>
            <a:off x="5553149" y="763929"/>
            <a:ext cx="4925120" cy="4501494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61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flipV="1">
            <a:off x="0" y="393538"/>
            <a:ext cx="12192000" cy="6464461"/>
          </a:xfrm>
          <a:prstGeom prst="rect">
            <a:avLst/>
          </a:prstGeom>
          <a:gradFill>
            <a:gsLst>
              <a:gs pos="67000">
                <a:schemeClr val="tx1">
                  <a:lumMod val="95000"/>
                  <a:lumOff val="5000"/>
                  <a:alpha val="24000"/>
                </a:schemeClr>
              </a:gs>
              <a:gs pos="2000">
                <a:schemeClr val="tx1">
                  <a:lumMod val="95000"/>
                  <a:lumOff val="5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D8FFC-CF42-7CB3-7161-690B442269E9}"/>
              </a:ext>
            </a:extLst>
          </p:cNvPr>
          <p:cNvSpPr txBox="1"/>
          <p:nvPr/>
        </p:nvSpPr>
        <p:spPr>
          <a:xfrm>
            <a:off x="1563260" y="1949845"/>
            <a:ext cx="3750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Launch 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of research </a:t>
            </a:r>
          </a:p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Journals</a:t>
            </a:r>
            <a:endParaRPr lang="en-PH" sz="4000" b="1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9EFFA-940F-D895-99F5-30C747B3B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07" y="1090063"/>
            <a:ext cx="6005946" cy="4003964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60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76605-31D0-91E2-0DA2-6D58BF52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79836-054E-A883-55BF-BA42F7EB43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A2CD3-3B0B-FFC4-8085-10466C47A386}"/>
              </a:ext>
            </a:extLst>
          </p:cNvPr>
          <p:cNvSpPr txBox="1"/>
          <p:nvPr/>
        </p:nvSpPr>
        <p:spPr>
          <a:xfrm>
            <a:off x="1038300" y="616907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Research and Grants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D885C-5D81-64F2-4095-36C26198F0E3}"/>
              </a:ext>
            </a:extLst>
          </p:cNvPr>
          <p:cNvSpPr/>
          <p:nvPr/>
        </p:nvSpPr>
        <p:spPr>
          <a:xfrm>
            <a:off x="0" y="1392650"/>
            <a:ext cx="9144000" cy="491706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FE7CBE-6004-0272-6BF0-33F8EB8D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37" y="623388"/>
            <a:ext cx="3054477" cy="484826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A78065-D5D5-B278-B657-FBC8E8B3FA39}"/>
              </a:ext>
            </a:extLst>
          </p:cNvPr>
          <p:cNvSpPr txBox="1">
            <a:spLocks/>
          </p:cNvSpPr>
          <p:nvPr/>
        </p:nvSpPr>
        <p:spPr>
          <a:xfrm>
            <a:off x="970084" y="1451771"/>
            <a:ext cx="6566267" cy="384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LAUNCHING OF THREE JOURNALS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C84629A-4624-7375-00B0-97C75A71DD00}"/>
              </a:ext>
            </a:extLst>
          </p:cNvPr>
          <p:cNvSpPr txBox="1">
            <a:spLocks/>
          </p:cNvSpPr>
          <p:nvPr/>
        </p:nvSpPr>
        <p:spPr>
          <a:xfrm>
            <a:off x="839912" y="2504531"/>
            <a:ext cx="6438218" cy="1043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algn="l">
              <a:lnSpc>
                <a:spcPct val="114000"/>
              </a:lnSpc>
              <a:spcBef>
                <a:spcPts val="0"/>
              </a:spcBef>
            </a:pPr>
            <a:r>
              <a:rPr lang="en-ZA" sz="2800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Pan-African Journal of Education and Social Sciences (PAJES)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ZA" sz="2800" dirty="0">
              <a:solidFill>
                <a:schemeClr val="bg2">
                  <a:lumMod val="25000"/>
                </a:schemeClr>
              </a:solidFill>
              <a:latin typeface="Gotham" panose="02000504050000020004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719E4E-6094-3F71-67AA-3B71BE81C8E4}"/>
              </a:ext>
            </a:extLst>
          </p:cNvPr>
          <p:cNvSpPr txBox="1">
            <a:spLocks/>
          </p:cNvSpPr>
          <p:nvPr/>
        </p:nvSpPr>
        <p:spPr>
          <a:xfrm>
            <a:off x="1388961" y="4597404"/>
            <a:ext cx="3928801" cy="46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sz="2000" dirty="0">
                <a:latin typeface="Gotham" panose="02000504050000020004" pitchFamily="2" charset="0"/>
              </a:rPr>
              <a:t>Link: </a:t>
            </a:r>
            <a:r>
              <a:rPr lang="en-ZA" sz="2000" dirty="0">
                <a:latin typeface="Gotham" panose="02000504050000020004" pitchFamily="2" charset="0"/>
                <a:hlinkClick r:id="rId6"/>
              </a:rPr>
              <a:t>https://journals.aua.ke/</a:t>
            </a:r>
            <a:endParaRPr lang="en-ZA" sz="2000" dirty="0"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  <p:bldP spid="1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76605-31D0-91E2-0DA2-6D58BF52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79836-054E-A883-55BF-BA42F7EB43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A2CD3-3B0B-FFC4-8085-10466C47A386}"/>
              </a:ext>
            </a:extLst>
          </p:cNvPr>
          <p:cNvSpPr txBox="1"/>
          <p:nvPr/>
        </p:nvSpPr>
        <p:spPr>
          <a:xfrm>
            <a:off x="1038300" y="616907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Research and Grants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D885C-5D81-64F2-4095-36C26198F0E3}"/>
              </a:ext>
            </a:extLst>
          </p:cNvPr>
          <p:cNvSpPr/>
          <p:nvPr/>
        </p:nvSpPr>
        <p:spPr>
          <a:xfrm>
            <a:off x="0" y="1392650"/>
            <a:ext cx="9144000" cy="491706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A78065-D5D5-B278-B657-FBC8E8B3FA39}"/>
              </a:ext>
            </a:extLst>
          </p:cNvPr>
          <p:cNvSpPr txBox="1">
            <a:spLocks/>
          </p:cNvSpPr>
          <p:nvPr/>
        </p:nvSpPr>
        <p:spPr>
          <a:xfrm>
            <a:off x="970084" y="1451771"/>
            <a:ext cx="6566267" cy="384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LAUNCHING OF THREE JOURNALS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C84629A-4624-7375-00B0-97C75A71DD00}"/>
              </a:ext>
            </a:extLst>
          </p:cNvPr>
          <p:cNvSpPr txBox="1">
            <a:spLocks/>
          </p:cNvSpPr>
          <p:nvPr/>
        </p:nvSpPr>
        <p:spPr>
          <a:xfrm>
            <a:off x="605481" y="2504531"/>
            <a:ext cx="6484505" cy="1043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algn="l">
              <a:lnSpc>
                <a:spcPct val="114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Pan-African Journal of Health and Environmental Studies (PAHES)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0124D-FF71-3C3D-D4A2-8D7A20A02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37" y="623388"/>
            <a:ext cx="3054477" cy="48749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61D006-F094-D78F-7BF7-55145D99AA54}"/>
              </a:ext>
            </a:extLst>
          </p:cNvPr>
          <p:cNvSpPr txBox="1">
            <a:spLocks/>
          </p:cNvSpPr>
          <p:nvPr/>
        </p:nvSpPr>
        <p:spPr>
          <a:xfrm>
            <a:off x="1388961" y="4597404"/>
            <a:ext cx="3928801" cy="46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sz="2000" dirty="0">
                <a:latin typeface="Gotham" panose="02000504050000020004" pitchFamily="2" charset="0"/>
              </a:rPr>
              <a:t>Link: </a:t>
            </a:r>
            <a:r>
              <a:rPr lang="en-ZA" sz="2000" dirty="0">
                <a:latin typeface="Gotham" panose="02000504050000020004" pitchFamily="2" charset="0"/>
                <a:hlinkClick r:id="rId6"/>
              </a:rPr>
              <a:t>https://journals.aua.ke/</a:t>
            </a:r>
            <a:endParaRPr lang="en-ZA" sz="2000" dirty="0"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76605-31D0-91E2-0DA2-6D58BF52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79836-054E-A883-55BF-BA42F7EB43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A2CD3-3B0B-FFC4-8085-10466C47A386}"/>
              </a:ext>
            </a:extLst>
          </p:cNvPr>
          <p:cNvSpPr txBox="1"/>
          <p:nvPr/>
        </p:nvSpPr>
        <p:spPr>
          <a:xfrm>
            <a:off x="1038300" y="616907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Research and grants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D885C-5D81-64F2-4095-36C26198F0E3}"/>
              </a:ext>
            </a:extLst>
          </p:cNvPr>
          <p:cNvSpPr/>
          <p:nvPr/>
        </p:nvSpPr>
        <p:spPr>
          <a:xfrm>
            <a:off x="0" y="1392650"/>
            <a:ext cx="9144000" cy="491706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A78065-D5D5-B278-B657-FBC8E8B3FA39}"/>
              </a:ext>
            </a:extLst>
          </p:cNvPr>
          <p:cNvSpPr txBox="1">
            <a:spLocks/>
          </p:cNvSpPr>
          <p:nvPr/>
        </p:nvSpPr>
        <p:spPr>
          <a:xfrm>
            <a:off x="970084" y="1451771"/>
            <a:ext cx="6566267" cy="384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LAUNCHING OF THREE JOURNALS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C84629A-4624-7375-00B0-97C75A71DD00}"/>
              </a:ext>
            </a:extLst>
          </p:cNvPr>
          <p:cNvSpPr txBox="1">
            <a:spLocks/>
          </p:cNvSpPr>
          <p:nvPr/>
        </p:nvSpPr>
        <p:spPr>
          <a:xfrm>
            <a:off x="766119" y="2504531"/>
            <a:ext cx="6323867" cy="1043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algn="l">
              <a:lnSpc>
                <a:spcPct val="114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Pan-African Journal of Theology (PAJOT)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453A79-73AA-6E7F-F33B-0799BEE3DDC1}"/>
              </a:ext>
            </a:extLst>
          </p:cNvPr>
          <p:cNvSpPr txBox="1">
            <a:spLocks/>
          </p:cNvSpPr>
          <p:nvPr/>
        </p:nvSpPr>
        <p:spPr>
          <a:xfrm>
            <a:off x="1388961" y="4597404"/>
            <a:ext cx="3928801" cy="46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sz="2000" dirty="0">
                <a:latin typeface="Gotham" panose="02000504050000020004" pitchFamily="2" charset="0"/>
              </a:rPr>
              <a:t>Link: </a:t>
            </a:r>
            <a:r>
              <a:rPr lang="en-ZA" sz="2000" dirty="0">
                <a:latin typeface="Gotham" panose="02000504050000020004" pitchFamily="2" charset="0"/>
                <a:hlinkClick r:id="rId5"/>
              </a:rPr>
              <a:t>https://journals.aua.ke/</a:t>
            </a:r>
            <a:endParaRPr lang="en-ZA" sz="2000" dirty="0">
              <a:latin typeface="Gotham" panose="0200050405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DFEB7C-3C50-C3A6-1A39-770325165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16" y="623388"/>
            <a:ext cx="3707484" cy="48749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51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F7FB28-793A-BEB1-ED48-39EFB5A0ED7E}"/>
              </a:ext>
            </a:extLst>
          </p:cNvPr>
          <p:cNvSpPr txBox="1"/>
          <p:nvPr/>
        </p:nvSpPr>
        <p:spPr>
          <a:xfrm>
            <a:off x="1848374" y="1795151"/>
            <a:ext cx="8908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Revision </a:t>
            </a:r>
          </a:p>
          <a:p>
            <a:r>
              <a:rPr lang="en-GB" sz="40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of Philosophy </a:t>
            </a:r>
          </a:p>
          <a:p>
            <a:r>
              <a:rPr lang="en-GB" sz="40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Statements</a:t>
            </a:r>
            <a:endParaRPr lang="en-PH" sz="40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04A4E2-AB59-FE61-4BC4-346731C5B86F}"/>
              </a:ext>
            </a:extLst>
          </p:cNvPr>
          <p:cNvSpPr/>
          <p:nvPr/>
        </p:nvSpPr>
        <p:spPr>
          <a:xfrm rot="5400000">
            <a:off x="4276376" y="3106080"/>
            <a:ext cx="3657600" cy="48654"/>
          </a:xfrm>
          <a:prstGeom prst="rect">
            <a:avLst/>
          </a:prstGeom>
          <a:gradFill>
            <a:gsLst>
              <a:gs pos="51000">
                <a:srgbClr val="C0C0C0"/>
              </a:gs>
              <a:gs pos="2000">
                <a:schemeClr val="bg1">
                  <a:lumMod val="65000"/>
                  <a:alpha val="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98B442-E69B-DE41-6BD9-ED7C1061055E}"/>
              </a:ext>
            </a:extLst>
          </p:cNvPr>
          <p:cNvSpPr txBox="1">
            <a:spLocks/>
          </p:cNvSpPr>
          <p:nvPr/>
        </p:nvSpPr>
        <p:spPr>
          <a:xfrm>
            <a:off x="6476113" y="1638869"/>
            <a:ext cx="4849780" cy="2251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53069"/>
                </a:solidFill>
                <a:latin typeface="Gotham" panose="02000504050000020004" pitchFamily="2" charset="0"/>
              </a:rPr>
              <a:t>Motto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53069"/>
                </a:solidFill>
                <a:latin typeface="Gotham" panose="02000504050000020004" pitchFamily="2" charset="0"/>
              </a:rPr>
              <a:t>Mission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53069"/>
                </a:solidFill>
                <a:latin typeface="Gotham" panose="02000504050000020004" pitchFamily="2" charset="0"/>
              </a:rPr>
              <a:t>Vision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53069"/>
                </a:solidFill>
                <a:latin typeface="Gotham" panose="02000504050000020004" pitchFamily="2" charset="0"/>
              </a:rPr>
              <a:t>Values</a:t>
            </a:r>
          </a:p>
          <a:p>
            <a:pPr algn="l"/>
            <a:endParaRPr lang="en-US" sz="3200" dirty="0">
              <a:solidFill>
                <a:srgbClr val="153069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76605-31D0-91E2-0DA2-6D58BF52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A2CD3-3B0B-FFC4-8085-10466C47A386}"/>
              </a:ext>
            </a:extLst>
          </p:cNvPr>
          <p:cNvSpPr txBox="1"/>
          <p:nvPr/>
        </p:nvSpPr>
        <p:spPr>
          <a:xfrm>
            <a:off x="1038300" y="691857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Research papers &amp; funding</a:t>
            </a:r>
            <a:endParaRPr lang="en-PH" sz="4400" b="1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C84629A-4624-7375-00B0-97C75A71DD00}"/>
              </a:ext>
            </a:extLst>
          </p:cNvPr>
          <p:cNvSpPr txBox="1">
            <a:spLocks/>
          </p:cNvSpPr>
          <p:nvPr/>
        </p:nvSpPr>
        <p:spPr>
          <a:xfrm>
            <a:off x="890955" y="1857821"/>
            <a:ext cx="9236893" cy="758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5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Six staff members presented research papers</a:t>
            </a:r>
            <a:endParaRPr lang="en-ZA" sz="2800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72532B-1982-6216-A388-45E629A08FC1}"/>
              </a:ext>
            </a:extLst>
          </p:cNvPr>
          <p:cNvSpPr/>
          <p:nvPr/>
        </p:nvSpPr>
        <p:spPr>
          <a:xfrm>
            <a:off x="0" y="1561747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A04847-A37E-0D83-8C92-00F499CF1104}"/>
              </a:ext>
            </a:extLst>
          </p:cNvPr>
          <p:cNvSpPr txBox="1">
            <a:spLocks/>
          </p:cNvSpPr>
          <p:nvPr/>
        </p:nvSpPr>
        <p:spPr>
          <a:xfrm>
            <a:off x="890955" y="2514679"/>
            <a:ext cx="9236893" cy="758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5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Research grant of $ 72 710 from GRSPI</a:t>
            </a:r>
            <a:endParaRPr lang="en-ZA" sz="2800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3F1B7-7D8B-D183-8A4C-1C0E7ED872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9188AF-9833-4588-4453-51C52FF741DB}"/>
              </a:ext>
            </a:extLst>
          </p:cNvPr>
          <p:cNvSpPr txBox="1">
            <a:spLocks/>
          </p:cNvSpPr>
          <p:nvPr/>
        </p:nvSpPr>
        <p:spPr>
          <a:xfrm>
            <a:off x="890955" y="3171537"/>
            <a:ext cx="9236893" cy="7580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5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Research Project funded by ECD, SID and WAD on:</a:t>
            </a:r>
            <a:endParaRPr lang="en-ZA" sz="2800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21F43A-8579-A918-284C-8AC05AD044BD}"/>
              </a:ext>
            </a:extLst>
          </p:cNvPr>
          <p:cNvSpPr txBox="1">
            <a:spLocks/>
          </p:cNvSpPr>
          <p:nvPr/>
        </p:nvSpPr>
        <p:spPr>
          <a:xfrm>
            <a:off x="1038300" y="3809347"/>
            <a:ext cx="9236893" cy="1328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ZA" sz="2800" i="1" dirty="0">
                <a:solidFill>
                  <a:srgbClr val="E8AF30"/>
                </a:solidFill>
              </a:rPr>
              <a:t>“ Evangelism Strategies, Conversion Patterns and Membership Retention Strategies in the SDA Church in Sub-Saharan Africa</a:t>
            </a:r>
          </a:p>
        </p:txBody>
      </p:sp>
    </p:spTree>
    <p:extLst>
      <p:ext uri="{BB962C8B-B14F-4D97-AF65-F5344CB8AC3E}">
        <p14:creationId xmlns:p14="http://schemas.microsoft.com/office/powerpoint/2010/main" val="5510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flipV="1">
            <a:off x="0" y="-1"/>
            <a:ext cx="12192000" cy="6857999"/>
          </a:xfrm>
          <a:prstGeom prst="rect">
            <a:avLst/>
          </a:prstGeom>
          <a:gradFill>
            <a:gsLst>
              <a:gs pos="67000">
                <a:schemeClr val="tx1">
                  <a:lumMod val="95000"/>
                  <a:lumOff val="5000"/>
                  <a:alpha val="60000"/>
                </a:scheme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5BF6D-63F4-94A7-1683-2EAC828518BF}"/>
              </a:ext>
            </a:extLst>
          </p:cNvPr>
          <p:cNvSpPr txBox="1"/>
          <p:nvPr/>
        </p:nvSpPr>
        <p:spPr>
          <a:xfrm>
            <a:off x="868031" y="1865289"/>
            <a:ext cx="102571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495300" sx="102000" sy="102000" algn="ctr" rotWithShape="0">
                    <a:prstClr val="black">
                      <a:alpha val="40000"/>
                    </a:prstClr>
                  </a:outerShdw>
                </a:effectLst>
                <a:latin typeface="Gotham" panose="02000504050000020004" pitchFamily="2" charset="0"/>
                <a:cs typeface="Times New Roman" panose="02020603050405020304" pitchFamily="18" charset="0"/>
              </a:rPr>
              <a:t>6th International Research Conference </a:t>
            </a:r>
          </a:p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495300" sx="102000" sy="102000" algn="ctr" rotWithShape="0">
                    <a:prstClr val="black">
                      <a:alpha val="40000"/>
                    </a:prstClr>
                  </a:outerShdw>
                </a:effectLst>
                <a:latin typeface="Gotham" panose="02000504050000020004" pitchFamily="2" charset="0"/>
                <a:cs typeface="Times New Roman" panose="02020603050405020304" pitchFamily="18" charset="0"/>
              </a:rPr>
              <a:t>on Social and Applied Sciences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495300" sx="102000" sy="102000" algn="ctr" rotWithShape="0">
                    <a:prstClr val="black">
                      <a:alpha val="40000"/>
                    </a:prstClr>
                  </a:outerShdw>
                </a:effectLst>
                <a:latin typeface="Gotham" panose="02000504050000020004" pitchFamily="2" charset="0"/>
                <a:cs typeface="Times New Roman" panose="02020603050405020304" pitchFamily="18" charset="0"/>
              </a:rPr>
              <a:t>Topic: “The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558800" sx="106000" sy="106000" algn="ctr" rotWithShape="0">
                    <a:prstClr val="black">
                      <a:alpha val="42000"/>
                    </a:prstClr>
                  </a:outerShdw>
                </a:effectLst>
                <a:latin typeface="Gotham" panose="02000504050000020004" pitchFamily="2" charset="0"/>
                <a:cs typeface="Times New Roman" panose="02020603050405020304" pitchFamily="18" charset="0"/>
              </a:rPr>
              <a:t>Designing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495300" sx="102000" sy="102000" algn="ctr" rotWithShape="0">
                    <a:prstClr val="black">
                      <a:alpha val="40000"/>
                    </a:prstClr>
                  </a:outerShdw>
                </a:effectLst>
                <a:latin typeface="Gotham" panose="02000504050000020004" pitchFamily="2" charset="0"/>
                <a:cs typeface="Times New Roman" panose="02020603050405020304" pitchFamily="18" charset="0"/>
              </a:rPr>
              <a:t> the future of the workforce beyond Covid-19”</a:t>
            </a:r>
            <a:endParaRPr lang="en-PH" sz="2800" dirty="0">
              <a:solidFill>
                <a:schemeClr val="bg1">
                  <a:lumMod val="95000"/>
                </a:schemeClr>
              </a:solidFill>
              <a:effectLst>
                <a:outerShdw blurRad="495300" sx="102000" sy="102000" algn="ctr" rotWithShape="0">
                  <a:prstClr val="black">
                    <a:alpha val="40000"/>
                  </a:prstClr>
                </a:outerShdw>
              </a:effectLst>
              <a:latin typeface="Gotham" panose="0200050405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F0FB6C-4C86-BE59-B0BC-844BEACA3A1C}"/>
              </a:ext>
            </a:extLst>
          </p:cNvPr>
          <p:cNvGrpSpPr/>
          <p:nvPr/>
        </p:nvGrpSpPr>
        <p:grpSpPr>
          <a:xfrm flipH="1">
            <a:off x="-1" y="4082011"/>
            <a:ext cx="9062979" cy="646332"/>
            <a:chOff x="4236331" y="4303305"/>
            <a:chExt cx="7955665" cy="7293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4E0F70-F652-417D-EDB8-B0673B4C81C5}"/>
                </a:ext>
              </a:extLst>
            </p:cNvPr>
            <p:cNvSpPr/>
            <p:nvPr/>
          </p:nvSpPr>
          <p:spPr>
            <a:xfrm flipH="1">
              <a:off x="4236331" y="4303305"/>
              <a:ext cx="7955665" cy="729312"/>
            </a:xfrm>
            <a:prstGeom prst="rect">
              <a:avLst/>
            </a:prstGeom>
            <a:gradFill>
              <a:gsLst>
                <a:gs pos="45000">
                  <a:srgbClr val="EBAD37"/>
                </a:gs>
                <a:gs pos="90000">
                  <a:srgbClr val="EBAD3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PH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70B9BA-AA6C-07EF-134F-AE9227013FC4}"/>
                </a:ext>
              </a:extLst>
            </p:cNvPr>
            <p:cNvSpPr txBox="1"/>
            <p:nvPr/>
          </p:nvSpPr>
          <p:spPr>
            <a:xfrm>
              <a:off x="6196020" y="4366627"/>
              <a:ext cx="51579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153069"/>
                  </a:solidFill>
                  <a:latin typeface="Gotham" panose="02000504050000020004" pitchFamily="2" charset="0"/>
                  <a:cs typeface="Times New Roman" panose="02020603050405020304" pitchFamily="18" charset="0"/>
                </a:rPr>
                <a:t>August 18-20, 2022</a:t>
              </a:r>
              <a:endParaRPr lang="en-PH" sz="2400" b="1" dirty="0">
                <a:solidFill>
                  <a:srgbClr val="153069"/>
                </a:solidFill>
                <a:latin typeface="Gotham" panose="0200050405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9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2C2AF-75F2-DB93-D3B7-7FD03E8E88B7}"/>
              </a:ext>
            </a:extLst>
          </p:cNvPr>
          <p:cNvSpPr txBox="1"/>
          <p:nvPr/>
        </p:nvSpPr>
        <p:spPr>
          <a:xfrm>
            <a:off x="1038300" y="865477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Spiritual Program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89F5D-C792-948A-F95F-AA8ECF3F67ED}"/>
              </a:ext>
            </a:extLst>
          </p:cNvPr>
          <p:cNvSpPr/>
          <p:nvPr/>
        </p:nvSpPr>
        <p:spPr>
          <a:xfrm>
            <a:off x="0" y="1746525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21A14-F607-A553-A8DF-A8042B041EF4}"/>
              </a:ext>
            </a:extLst>
          </p:cNvPr>
          <p:cNvSpPr txBox="1"/>
          <p:nvPr/>
        </p:nvSpPr>
        <p:spPr>
          <a:xfrm>
            <a:off x="1076443" y="2034795"/>
            <a:ext cx="7014260" cy="303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Daily morning devotions</a:t>
            </a:r>
          </a:p>
          <a:p>
            <a:pPr marL="231775" indent="-2317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Mid-week prayer meetings</a:t>
            </a:r>
          </a:p>
          <a:p>
            <a:pPr marL="231775" indent="-2317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Sabbath services</a:t>
            </a:r>
          </a:p>
          <a:p>
            <a:pPr marL="231775" indent="-2317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Week of Spiritual Emphasis (WOSE)</a:t>
            </a:r>
          </a:p>
          <a:p>
            <a:pPr marL="231775" indent="-2317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Life Issues as part of WOSE</a:t>
            </a:r>
          </a:p>
          <a:p>
            <a:pPr marL="231775" indent="-2317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 Camp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meetings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6840"/>
          <a:stretch/>
        </p:blipFill>
        <p:spPr>
          <a:xfrm flipH="1">
            <a:off x="-9717" y="0"/>
            <a:ext cx="1220171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rot="10800000" flipV="1">
            <a:off x="0" y="0"/>
            <a:ext cx="12192000" cy="6607860"/>
          </a:xfrm>
          <a:prstGeom prst="rect">
            <a:avLst/>
          </a:prstGeom>
          <a:gradFill>
            <a:gsLst>
              <a:gs pos="50000">
                <a:schemeClr val="tx1">
                  <a:lumMod val="95000"/>
                  <a:lumOff val="5000"/>
                  <a:alpha val="44000"/>
                </a:schemeClr>
              </a:gs>
              <a:gs pos="2000">
                <a:schemeClr val="tx1">
                  <a:lumMod val="95000"/>
                  <a:lumOff val="5000"/>
                  <a:alpha val="76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CDEB53-8516-DCC9-911B-2AC14EB64100}"/>
              </a:ext>
            </a:extLst>
          </p:cNvPr>
          <p:cNvGrpSpPr/>
          <p:nvPr/>
        </p:nvGrpSpPr>
        <p:grpSpPr>
          <a:xfrm flipH="1">
            <a:off x="-2" y="3755430"/>
            <a:ext cx="7361500" cy="646332"/>
            <a:chOff x="4236333" y="3811346"/>
            <a:chExt cx="7955665" cy="7293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218D92-4DEB-09E2-DFE1-8708D84D932F}"/>
                </a:ext>
              </a:extLst>
            </p:cNvPr>
            <p:cNvSpPr/>
            <p:nvPr/>
          </p:nvSpPr>
          <p:spPr>
            <a:xfrm flipH="1">
              <a:off x="4236333" y="3811346"/>
              <a:ext cx="7955665" cy="729312"/>
            </a:xfrm>
            <a:prstGeom prst="rect">
              <a:avLst/>
            </a:prstGeom>
            <a:gradFill>
              <a:gsLst>
                <a:gs pos="45000">
                  <a:srgbClr val="EBAD37"/>
                </a:gs>
                <a:gs pos="90000">
                  <a:srgbClr val="EBAD3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PH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4CB231-C8F3-A4C6-B837-03157797C36A}"/>
                </a:ext>
              </a:extLst>
            </p:cNvPr>
            <p:cNvSpPr txBox="1"/>
            <p:nvPr/>
          </p:nvSpPr>
          <p:spPr>
            <a:xfrm>
              <a:off x="6096000" y="3874669"/>
              <a:ext cx="5157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153069"/>
                  </a:solidFill>
                  <a:latin typeface="Gotham" panose="02000504050000020004" pitchFamily="2" charset="0"/>
                  <a:cs typeface="Times New Roman" panose="02020603050405020304" pitchFamily="18" charset="0"/>
                </a:rPr>
                <a:t>March 26 – April 2, 2022</a:t>
              </a:r>
              <a:endParaRPr lang="en-PH" sz="2400" b="1" dirty="0">
                <a:solidFill>
                  <a:srgbClr val="153069"/>
                </a:solidFill>
                <a:latin typeface="Gotham" panose="02000504050000020004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4BBA5B2-70DA-554F-EA78-459380DFD40B}"/>
              </a:ext>
            </a:extLst>
          </p:cNvPr>
          <p:cNvSpPr txBox="1"/>
          <p:nvPr/>
        </p:nvSpPr>
        <p:spPr>
          <a:xfrm>
            <a:off x="868031" y="2946820"/>
            <a:ext cx="937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Week of Spiritual Emphasis</a:t>
            </a:r>
            <a:endParaRPr lang="en-PH" sz="3600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" b="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A3360-AABF-7F21-C66C-B136058359AF}"/>
              </a:ext>
            </a:extLst>
          </p:cNvPr>
          <p:cNvSpPr/>
          <p:nvPr/>
        </p:nvSpPr>
        <p:spPr>
          <a:xfrm rot="10800000">
            <a:off x="0" y="-428263"/>
            <a:ext cx="12192000" cy="7286263"/>
          </a:xfrm>
          <a:prstGeom prst="rect">
            <a:avLst/>
          </a:prstGeom>
          <a:gradFill>
            <a:gsLst>
              <a:gs pos="50000">
                <a:schemeClr val="tx1">
                  <a:lumMod val="95000"/>
                  <a:lumOff val="5000"/>
                  <a:alpha val="44000"/>
                </a:schemeClr>
              </a:gs>
              <a:gs pos="2000">
                <a:schemeClr val="tx1">
                  <a:lumMod val="95000"/>
                  <a:lumOff val="5000"/>
                  <a:alpha val="76000"/>
                </a:schemeClr>
              </a:gs>
              <a:gs pos="94000">
                <a:schemeClr val="bg1">
                  <a:lumMod val="8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4314D-8CA3-2600-C389-19EC7DD1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F4D8C6E-C00D-2F08-041E-7891120F5F6F}"/>
              </a:ext>
            </a:extLst>
          </p:cNvPr>
          <p:cNvGrpSpPr/>
          <p:nvPr/>
        </p:nvGrpSpPr>
        <p:grpSpPr>
          <a:xfrm flipH="1">
            <a:off x="-2" y="3755430"/>
            <a:ext cx="7361500" cy="646332"/>
            <a:chOff x="4236333" y="3811346"/>
            <a:chExt cx="7955665" cy="7293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EB9EF5-F71B-A90B-C60B-BDF48982E5A6}"/>
                </a:ext>
              </a:extLst>
            </p:cNvPr>
            <p:cNvSpPr/>
            <p:nvPr/>
          </p:nvSpPr>
          <p:spPr>
            <a:xfrm flipH="1">
              <a:off x="4236333" y="3811346"/>
              <a:ext cx="7955665" cy="729312"/>
            </a:xfrm>
            <a:prstGeom prst="rect">
              <a:avLst/>
            </a:prstGeom>
            <a:gradFill>
              <a:gsLst>
                <a:gs pos="45000">
                  <a:srgbClr val="EBAD37"/>
                </a:gs>
                <a:gs pos="90000">
                  <a:srgbClr val="EBAD3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PH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EFF280-23BF-94EF-AB10-0EEC063F806A}"/>
                </a:ext>
              </a:extLst>
            </p:cNvPr>
            <p:cNvSpPr txBox="1"/>
            <p:nvPr/>
          </p:nvSpPr>
          <p:spPr>
            <a:xfrm>
              <a:off x="6096000" y="3874669"/>
              <a:ext cx="5157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153069"/>
                  </a:solidFill>
                  <a:latin typeface="Gotham" panose="02000504050000020004" pitchFamily="2" charset="0"/>
                  <a:cs typeface="Times New Roman" panose="02020603050405020304" pitchFamily="18" charset="0"/>
                </a:rPr>
                <a:t>August 1-6, 2022</a:t>
              </a:r>
              <a:endParaRPr lang="en-PH" sz="2400" b="1" dirty="0">
                <a:solidFill>
                  <a:srgbClr val="153069"/>
                </a:solidFill>
                <a:latin typeface="Gotham" panose="02000504050000020004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4E3644-E5EA-7993-A6F8-E588316CAC78}"/>
              </a:ext>
            </a:extLst>
          </p:cNvPr>
          <p:cNvSpPr txBox="1"/>
          <p:nvPr/>
        </p:nvSpPr>
        <p:spPr>
          <a:xfrm>
            <a:off x="868031" y="2946820"/>
            <a:ext cx="937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Week of Spiritual Emphasis</a:t>
            </a:r>
            <a:endParaRPr lang="en-PH" sz="3600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1" b="3291"/>
          <a:stretch/>
        </p:blipFill>
        <p:spPr>
          <a:xfrm>
            <a:off x="0" y="-1"/>
            <a:ext cx="12192000" cy="64065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B0658-9011-91CE-7518-92E666DB875B}"/>
              </a:ext>
            </a:extLst>
          </p:cNvPr>
          <p:cNvSpPr txBox="1"/>
          <p:nvPr/>
        </p:nvSpPr>
        <p:spPr>
          <a:xfrm>
            <a:off x="1038300" y="486139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Financial Administration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C10504-23A2-C329-C6D6-86C3D501D705}"/>
              </a:ext>
            </a:extLst>
          </p:cNvPr>
          <p:cNvSpPr/>
          <p:nvPr/>
        </p:nvSpPr>
        <p:spPr>
          <a:xfrm>
            <a:off x="0" y="1367187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589BA3-4C1E-2F05-BEF3-598FB7061F53}"/>
              </a:ext>
            </a:extLst>
          </p:cNvPr>
          <p:cNvGrpSpPr/>
          <p:nvPr/>
        </p:nvGrpSpPr>
        <p:grpSpPr>
          <a:xfrm>
            <a:off x="1090396" y="1578411"/>
            <a:ext cx="8557112" cy="634653"/>
            <a:chOff x="1090396" y="1578411"/>
            <a:chExt cx="7369018" cy="634653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C21055B3-3BD9-6CA2-6FE1-890154E49F60}"/>
                </a:ext>
              </a:extLst>
            </p:cNvPr>
            <p:cNvSpPr/>
            <p:nvPr/>
          </p:nvSpPr>
          <p:spPr>
            <a:xfrm>
              <a:off x="1090396" y="1578411"/>
              <a:ext cx="3477588" cy="634653"/>
            </a:xfrm>
            <a:custGeom>
              <a:avLst/>
              <a:gdLst>
                <a:gd name="connsiteX0" fmla="*/ 0 w 4821609"/>
                <a:gd name="connsiteY0" fmla="*/ 0 h 1219448"/>
                <a:gd name="connsiteX1" fmla="*/ 4821609 w 4821609"/>
                <a:gd name="connsiteY1" fmla="*/ 0 h 1219448"/>
                <a:gd name="connsiteX2" fmla="*/ 4821609 w 4821609"/>
                <a:gd name="connsiteY2" fmla="*/ 1219448 h 1219448"/>
                <a:gd name="connsiteX3" fmla="*/ 0 w 4821609"/>
                <a:gd name="connsiteY3" fmla="*/ 1219448 h 1219448"/>
                <a:gd name="connsiteX4" fmla="*/ 633547 w 4821609"/>
                <a:gd name="connsiteY4" fmla="*/ 609725 h 1219448"/>
                <a:gd name="connsiteX5" fmla="*/ 0 w 4821609"/>
                <a:gd name="connsiteY5" fmla="*/ 1 h 12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609" h="1219448">
                  <a:moveTo>
                    <a:pt x="0" y="0"/>
                  </a:moveTo>
                  <a:lnTo>
                    <a:pt x="4821609" y="0"/>
                  </a:lnTo>
                  <a:lnTo>
                    <a:pt x="4821609" y="1219448"/>
                  </a:lnTo>
                  <a:lnTo>
                    <a:pt x="0" y="1219448"/>
                  </a:lnTo>
                  <a:lnTo>
                    <a:pt x="633547" y="6097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E9BB8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92D050"/>
                </a:solidFill>
                <a:latin typeface="Gotham" panose="02000504050000020004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E99FC0-C9D4-BD2C-7459-0D6744ABCF57}"/>
                </a:ext>
              </a:extLst>
            </p:cNvPr>
            <p:cNvSpPr txBox="1"/>
            <p:nvPr/>
          </p:nvSpPr>
          <p:spPr>
            <a:xfrm>
              <a:off x="1417409" y="1665766"/>
              <a:ext cx="2358008" cy="45994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Gotham" panose="02000504050000020004" pitchFamily="2" charset="0"/>
                  <a:ea typeface="League Spartan" charset="0"/>
                  <a:cs typeface="Poppins" pitchFamily="2" charset="77"/>
                </a:rPr>
                <a:t>Income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B14589-5C51-AA6B-C4FF-0899A801C44D}"/>
                </a:ext>
              </a:extLst>
            </p:cNvPr>
            <p:cNvSpPr/>
            <p:nvPr/>
          </p:nvSpPr>
          <p:spPr>
            <a:xfrm>
              <a:off x="4677711" y="1578411"/>
              <a:ext cx="3781703" cy="634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2"/>
                </a:solidFill>
                <a:latin typeface="Gotham" panose="02000504050000020004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77A4EC-76E1-76E1-39DE-80B4C7C3B4F8}"/>
                </a:ext>
              </a:extLst>
            </p:cNvPr>
            <p:cNvSpPr txBox="1"/>
            <p:nvPr/>
          </p:nvSpPr>
          <p:spPr>
            <a:xfrm>
              <a:off x="4567984" y="1665765"/>
              <a:ext cx="3503046" cy="459944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en-ZA" sz="2400" b="1" dirty="0">
                  <a:solidFill>
                    <a:schemeClr val="bg2">
                      <a:lumMod val="25000"/>
                    </a:schemeClr>
                  </a:solidFill>
                  <a:latin typeface="Gotham" panose="02000504050000020004" pitchFamily="2" charset="0"/>
                </a:rPr>
                <a:t>Kes 60 493 566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B28562-A9D4-FB18-8F44-1DFEBBBC5F88}"/>
              </a:ext>
            </a:extLst>
          </p:cNvPr>
          <p:cNvGrpSpPr/>
          <p:nvPr/>
        </p:nvGrpSpPr>
        <p:grpSpPr>
          <a:xfrm>
            <a:off x="1090396" y="2369413"/>
            <a:ext cx="8557112" cy="634812"/>
            <a:chOff x="1090396" y="2369413"/>
            <a:chExt cx="7369018" cy="634812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66FA59D-6ED7-9073-64B6-62084302A697}"/>
                </a:ext>
              </a:extLst>
            </p:cNvPr>
            <p:cNvSpPr/>
            <p:nvPr/>
          </p:nvSpPr>
          <p:spPr>
            <a:xfrm>
              <a:off x="1090396" y="2369572"/>
              <a:ext cx="3477588" cy="634653"/>
            </a:xfrm>
            <a:custGeom>
              <a:avLst/>
              <a:gdLst>
                <a:gd name="connsiteX0" fmla="*/ 0 w 4821609"/>
                <a:gd name="connsiteY0" fmla="*/ 0 h 1219448"/>
                <a:gd name="connsiteX1" fmla="*/ 4821609 w 4821609"/>
                <a:gd name="connsiteY1" fmla="*/ 0 h 1219448"/>
                <a:gd name="connsiteX2" fmla="*/ 4821609 w 4821609"/>
                <a:gd name="connsiteY2" fmla="*/ 1219448 h 1219448"/>
                <a:gd name="connsiteX3" fmla="*/ 0 w 4821609"/>
                <a:gd name="connsiteY3" fmla="*/ 1219448 h 1219448"/>
                <a:gd name="connsiteX4" fmla="*/ 633547 w 4821609"/>
                <a:gd name="connsiteY4" fmla="*/ 609725 h 1219448"/>
                <a:gd name="connsiteX5" fmla="*/ 0 w 4821609"/>
                <a:gd name="connsiteY5" fmla="*/ 1 h 12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609" h="1219448">
                  <a:moveTo>
                    <a:pt x="0" y="0"/>
                  </a:moveTo>
                  <a:lnTo>
                    <a:pt x="4821609" y="0"/>
                  </a:lnTo>
                  <a:lnTo>
                    <a:pt x="4821609" y="1219448"/>
                  </a:lnTo>
                  <a:lnTo>
                    <a:pt x="0" y="1219448"/>
                  </a:lnTo>
                  <a:lnTo>
                    <a:pt x="633547" y="6097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472C4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Gotham" panose="02000504050000020004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A95971-15EC-14B3-F1C0-0BC516DB898A}"/>
                </a:ext>
              </a:extLst>
            </p:cNvPr>
            <p:cNvSpPr txBox="1"/>
            <p:nvPr/>
          </p:nvSpPr>
          <p:spPr>
            <a:xfrm>
              <a:off x="1323954" y="2456927"/>
              <a:ext cx="2451465" cy="45994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r"/>
              <a:r>
                <a:rPr lang="en-ZA" sz="2400" b="1" dirty="0">
                  <a:solidFill>
                    <a:schemeClr val="bg1"/>
                  </a:solidFill>
                  <a:latin typeface="Gotham" panose="02000504050000020004" pitchFamily="2" charset="0"/>
                </a:rPr>
                <a:t>Appropriations</a:t>
              </a:r>
              <a:endParaRPr lang="en-US" sz="1600" b="1" dirty="0">
                <a:solidFill>
                  <a:schemeClr val="bg1"/>
                </a:solidFill>
                <a:latin typeface="Gotham" panose="02000504050000020004" pitchFamily="2" charset="0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006679-9924-1C81-C133-51C95AE3DC8C}"/>
                </a:ext>
              </a:extLst>
            </p:cNvPr>
            <p:cNvSpPr/>
            <p:nvPr/>
          </p:nvSpPr>
          <p:spPr>
            <a:xfrm>
              <a:off x="4677711" y="2369413"/>
              <a:ext cx="3781703" cy="634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2"/>
                </a:solidFill>
                <a:latin typeface="Gotham" panose="02000504050000020004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CA5F5F-E6CE-DE73-5B35-7940E31417F4}"/>
                </a:ext>
              </a:extLst>
            </p:cNvPr>
            <p:cNvSpPr txBox="1"/>
            <p:nvPr/>
          </p:nvSpPr>
          <p:spPr>
            <a:xfrm>
              <a:off x="4567984" y="2434665"/>
              <a:ext cx="3503046" cy="459944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en-ZA" sz="2400" b="1" dirty="0">
                  <a:solidFill>
                    <a:schemeClr val="bg2">
                      <a:lumMod val="25000"/>
                    </a:schemeClr>
                  </a:solidFill>
                  <a:latin typeface="Gotham" panose="02000504050000020004" pitchFamily="2" charset="0"/>
                </a:rPr>
                <a:t>77 523 312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AFCA31-E78E-5016-0AD9-7BD48A1C7F4B}"/>
              </a:ext>
            </a:extLst>
          </p:cNvPr>
          <p:cNvGrpSpPr/>
          <p:nvPr/>
        </p:nvGrpSpPr>
        <p:grpSpPr>
          <a:xfrm>
            <a:off x="1090396" y="3219122"/>
            <a:ext cx="8557112" cy="634654"/>
            <a:chOff x="1090396" y="3160574"/>
            <a:chExt cx="7369018" cy="634654"/>
          </a:xfrm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35D43CDE-B9F8-E1E8-A9F8-208EEBAC88DB}"/>
                </a:ext>
              </a:extLst>
            </p:cNvPr>
            <p:cNvSpPr/>
            <p:nvPr/>
          </p:nvSpPr>
          <p:spPr>
            <a:xfrm>
              <a:off x="1090396" y="3160575"/>
              <a:ext cx="3477588" cy="634653"/>
            </a:xfrm>
            <a:custGeom>
              <a:avLst/>
              <a:gdLst>
                <a:gd name="connsiteX0" fmla="*/ 0 w 4821609"/>
                <a:gd name="connsiteY0" fmla="*/ 0 h 1219448"/>
                <a:gd name="connsiteX1" fmla="*/ 4821609 w 4821609"/>
                <a:gd name="connsiteY1" fmla="*/ 0 h 1219448"/>
                <a:gd name="connsiteX2" fmla="*/ 4821609 w 4821609"/>
                <a:gd name="connsiteY2" fmla="*/ 1219448 h 1219448"/>
                <a:gd name="connsiteX3" fmla="*/ 1 w 4821609"/>
                <a:gd name="connsiteY3" fmla="*/ 1219448 h 1219448"/>
                <a:gd name="connsiteX4" fmla="*/ 633547 w 4821609"/>
                <a:gd name="connsiteY4" fmla="*/ 609725 h 1219448"/>
                <a:gd name="connsiteX5" fmla="*/ 0 w 4821609"/>
                <a:gd name="connsiteY5" fmla="*/ 1 h 12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609" h="1219448">
                  <a:moveTo>
                    <a:pt x="0" y="0"/>
                  </a:moveTo>
                  <a:lnTo>
                    <a:pt x="4821609" y="0"/>
                  </a:lnTo>
                  <a:lnTo>
                    <a:pt x="4821609" y="1219448"/>
                  </a:lnTo>
                  <a:lnTo>
                    <a:pt x="1" y="1219448"/>
                  </a:lnTo>
                  <a:lnTo>
                    <a:pt x="633547" y="6097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86E7B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Gotham" panose="0200050405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EC4057-9576-9AD4-0325-6D628FCE87A3}"/>
                </a:ext>
              </a:extLst>
            </p:cNvPr>
            <p:cNvSpPr txBox="1"/>
            <p:nvPr/>
          </p:nvSpPr>
          <p:spPr>
            <a:xfrm>
              <a:off x="1417408" y="3247929"/>
              <a:ext cx="2358009" cy="45994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Gotham" panose="02000504050000020004" pitchFamily="2" charset="0"/>
                  <a:ea typeface="League Spartan" charset="0"/>
                  <a:cs typeface="Poppins" pitchFamily="2" charset="77"/>
                </a:rPr>
                <a:t>Total Income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758AA9-9E17-9B54-A67A-05E2F18DC8DE}"/>
                </a:ext>
              </a:extLst>
            </p:cNvPr>
            <p:cNvSpPr/>
            <p:nvPr/>
          </p:nvSpPr>
          <p:spPr>
            <a:xfrm>
              <a:off x="4677711" y="3160574"/>
              <a:ext cx="3781703" cy="634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2"/>
                </a:solidFill>
                <a:latin typeface="Gotham" panose="02000504050000020004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469402-9E4C-96FD-D74E-E16A2CA0E12F}"/>
                </a:ext>
              </a:extLst>
            </p:cNvPr>
            <p:cNvSpPr txBox="1"/>
            <p:nvPr/>
          </p:nvSpPr>
          <p:spPr>
            <a:xfrm>
              <a:off x="4567984" y="3194606"/>
              <a:ext cx="3503046" cy="459944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en-ZA" sz="2400" b="1" dirty="0">
                  <a:solidFill>
                    <a:schemeClr val="bg2">
                      <a:lumMod val="25000"/>
                    </a:schemeClr>
                  </a:solidFill>
                  <a:latin typeface="Gotham" panose="02000504050000020004" pitchFamily="2" charset="0"/>
                </a:rPr>
                <a:t>148 016 878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35B9B9-2290-D4EF-4190-C0165ACE927A}"/>
              </a:ext>
            </a:extLst>
          </p:cNvPr>
          <p:cNvGrpSpPr/>
          <p:nvPr/>
        </p:nvGrpSpPr>
        <p:grpSpPr>
          <a:xfrm>
            <a:off x="1038299" y="3951576"/>
            <a:ext cx="8617607" cy="634732"/>
            <a:chOff x="1038300" y="3951576"/>
            <a:chExt cx="7421114" cy="634732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AE5F74B-0744-15D8-3285-AA22CF192594}"/>
                </a:ext>
              </a:extLst>
            </p:cNvPr>
            <p:cNvSpPr/>
            <p:nvPr/>
          </p:nvSpPr>
          <p:spPr>
            <a:xfrm>
              <a:off x="1090396" y="3951655"/>
              <a:ext cx="3477588" cy="634653"/>
            </a:xfrm>
            <a:custGeom>
              <a:avLst/>
              <a:gdLst>
                <a:gd name="connsiteX0" fmla="*/ 0 w 4821609"/>
                <a:gd name="connsiteY0" fmla="*/ 0 h 1219448"/>
                <a:gd name="connsiteX1" fmla="*/ 4821609 w 4821609"/>
                <a:gd name="connsiteY1" fmla="*/ 0 h 1219448"/>
                <a:gd name="connsiteX2" fmla="*/ 4821609 w 4821609"/>
                <a:gd name="connsiteY2" fmla="*/ 1219448 h 1219448"/>
                <a:gd name="connsiteX3" fmla="*/ 1 w 4821609"/>
                <a:gd name="connsiteY3" fmla="*/ 1219448 h 1219448"/>
                <a:gd name="connsiteX4" fmla="*/ 633547 w 4821609"/>
                <a:gd name="connsiteY4" fmla="*/ 609725 h 1219448"/>
                <a:gd name="connsiteX5" fmla="*/ 0 w 4821609"/>
                <a:gd name="connsiteY5" fmla="*/ 2 h 12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609" h="1219448">
                  <a:moveTo>
                    <a:pt x="0" y="0"/>
                  </a:moveTo>
                  <a:lnTo>
                    <a:pt x="4821609" y="0"/>
                  </a:lnTo>
                  <a:lnTo>
                    <a:pt x="4821609" y="1219448"/>
                  </a:lnTo>
                  <a:lnTo>
                    <a:pt x="1" y="1219448"/>
                  </a:lnTo>
                  <a:lnTo>
                    <a:pt x="633547" y="60972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4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Gotham" panose="02000504050000020004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19F74E-8305-2E9D-F31D-6318B6B9F8B6}"/>
                </a:ext>
              </a:extLst>
            </p:cNvPr>
            <p:cNvSpPr txBox="1"/>
            <p:nvPr/>
          </p:nvSpPr>
          <p:spPr>
            <a:xfrm>
              <a:off x="1038300" y="4039010"/>
              <a:ext cx="2729885" cy="45994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Gotham" panose="02000504050000020004" pitchFamily="2" charset="0"/>
                  <a:ea typeface="League Spartan" charset="0"/>
                  <a:cs typeface="Poppins" pitchFamily="2" charset="77"/>
                </a:rPr>
                <a:t>Expenditure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6D93FB-AD10-E1AB-5184-62E3D87A39E7}"/>
                </a:ext>
              </a:extLst>
            </p:cNvPr>
            <p:cNvSpPr/>
            <p:nvPr/>
          </p:nvSpPr>
          <p:spPr>
            <a:xfrm>
              <a:off x="4677711" y="3951576"/>
              <a:ext cx="3781703" cy="634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2"/>
                </a:solidFill>
                <a:latin typeface="Gotham" panose="02000504050000020004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CF922A-E892-1349-A007-D58EB00678D2}"/>
                </a:ext>
              </a:extLst>
            </p:cNvPr>
            <p:cNvSpPr txBox="1"/>
            <p:nvPr/>
          </p:nvSpPr>
          <p:spPr>
            <a:xfrm>
              <a:off x="4567984" y="4039010"/>
              <a:ext cx="3503046" cy="459944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en-ZA" sz="2400" b="1" dirty="0">
                  <a:solidFill>
                    <a:schemeClr val="bg2">
                      <a:lumMod val="25000"/>
                    </a:schemeClr>
                  </a:solidFill>
                  <a:latin typeface="Gotham" panose="02000504050000020004" pitchFamily="2" charset="0"/>
                </a:rPr>
                <a:t>(125 123 170)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268BF9-EEA5-0210-30CF-D725B8EE1D57}"/>
              </a:ext>
            </a:extLst>
          </p:cNvPr>
          <p:cNvGrpSpPr/>
          <p:nvPr/>
        </p:nvGrpSpPr>
        <p:grpSpPr>
          <a:xfrm>
            <a:off x="1090396" y="4742657"/>
            <a:ext cx="8557112" cy="634654"/>
            <a:chOff x="1090396" y="4742657"/>
            <a:chExt cx="7369018" cy="634654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1D9CE2C-EAF8-682E-EE84-0703A48CE229}"/>
                </a:ext>
              </a:extLst>
            </p:cNvPr>
            <p:cNvSpPr/>
            <p:nvPr/>
          </p:nvSpPr>
          <p:spPr>
            <a:xfrm>
              <a:off x="1090396" y="4742658"/>
              <a:ext cx="3477588" cy="634653"/>
            </a:xfrm>
            <a:custGeom>
              <a:avLst/>
              <a:gdLst>
                <a:gd name="connsiteX0" fmla="*/ 0 w 4821609"/>
                <a:gd name="connsiteY0" fmla="*/ 0 h 1219448"/>
                <a:gd name="connsiteX1" fmla="*/ 4821609 w 4821609"/>
                <a:gd name="connsiteY1" fmla="*/ 0 h 1219448"/>
                <a:gd name="connsiteX2" fmla="*/ 4821609 w 4821609"/>
                <a:gd name="connsiteY2" fmla="*/ 1219448 h 1219448"/>
                <a:gd name="connsiteX3" fmla="*/ 1 w 4821609"/>
                <a:gd name="connsiteY3" fmla="*/ 1219448 h 1219448"/>
                <a:gd name="connsiteX4" fmla="*/ 633547 w 4821609"/>
                <a:gd name="connsiteY4" fmla="*/ 609725 h 1219448"/>
                <a:gd name="connsiteX5" fmla="*/ 0 w 4821609"/>
                <a:gd name="connsiteY5" fmla="*/ 2 h 121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609" h="1219448">
                  <a:moveTo>
                    <a:pt x="0" y="0"/>
                  </a:moveTo>
                  <a:lnTo>
                    <a:pt x="4821609" y="0"/>
                  </a:lnTo>
                  <a:lnTo>
                    <a:pt x="4821609" y="1219448"/>
                  </a:lnTo>
                  <a:lnTo>
                    <a:pt x="1" y="1219448"/>
                  </a:lnTo>
                  <a:lnTo>
                    <a:pt x="633547" y="60972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86E7B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Gotham" panose="02000504050000020004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3B5C99-E6E1-5C07-B1F3-3957DFC920C2}"/>
                </a:ext>
              </a:extLst>
            </p:cNvPr>
            <p:cNvSpPr txBox="1"/>
            <p:nvPr/>
          </p:nvSpPr>
          <p:spPr>
            <a:xfrm>
              <a:off x="1090397" y="4830012"/>
              <a:ext cx="2685020" cy="45994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1"/>
                  </a:solidFill>
                  <a:latin typeface="Gotham" panose="02000504050000020004" pitchFamily="2" charset="0"/>
                  <a:ea typeface="League Spartan" charset="0"/>
                  <a:cs typeface="Poppins" pitchFamily="2" charset="77"/>
                </a:rPr>
                <a:t>Net Income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9508C0-07D3-F845-7ADA-46F5526CA1E2}"/>
                </a:ext>
              </a:extLst>
            </p:cNvPr>
            <p:cNvSpPr/>
            <p:nvPr/>
          </p:nvSpPr>
          <p:spPr>
            <a:xfrm>
              <a:off x="4677711" y="4742657"/>
              <a:ext cx="3781703" cy="634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2"/>
                </a:solidFill>
                <a:latin typeface="Gotham" panose="02000504050000020004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8E87F4E-DF9F-3544-261D-48CC4E78D28A}"/>
                </a:ext>
              </a:extLst>
            </p:cNvPr>
            <p:cNvSpPr txBox="1"/>
            <p:nvPr/>
          </p:nvSpPr>
          <p:spPr>
            <a:xfrm>
              <a:off x="4567984" y="4830011"/>
              <a:ext cx="3503046" cy="459944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r"/>
              <a:r>
                <a:rPr lang="en-ZA" sz="2400" b="1" dirty="0">
                  <a:solidFill>
                    <a:schemeClr val="bg2">
                      <a:lumMod val="25000"/>
                    </a:schemeClr>
                  </a:solidFill>
                  <a:latin typeface="Gotham" panose="02000504050000020004" pitchFamily="2" charset="0"/>
                </a:rPr>
                <a:t>Kes 12 893 708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E574A4F-C6F6-BC57-C013-DA213869B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19" y="2373689"/>
            <a:ext cx="606494" cy="6064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7B4776A-E89D-9A9D-5820-0F55CEDE7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0123" y="1591480"/>
            <a:ext cx="606494" cy="6064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E2E1BF-C47E-5CDC-1BEE-941477665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419" y="3222810"/>
            <a:ext cx="606494" cy="6064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1174622-F05B-2E27-DC86-ED4922B41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6127" y="3939522"/>
            <a:ext cx="653780" cy="6537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66C86C-D6F1-5703-B15F-D17369F810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7133" y="4718407"/>
            <a:ext cx="653780" cy="6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/>
          <a:stretch/>
        </p:blipFill>
        <p:spPr>
          <a:xfrm>
            <a:off x="0" y="-1"/>
            <a:ext cx="12192000" cy="64065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98B442-E69B-DE41-6BD9-ED7C1061055E}"/>
              </a:ext>
            </a:extLst>
          </p:cNvPr>
          <p:cNvSpPr txBox="1">
            <a:spLocks/>
          </p:cNvSpPr>
          <p:nvPr/>
        </p:nvSpPr>
        <p:spPr>
          <a:xfrm>
            <a:off x="1123400" y="1791039"/>
            <a:ext cx="6041330" cy="3622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AUA Merit Scholarships for new applicants</a:t>
            </a:r>
            <a:endParaRPr lang="en-US" sz="2600" dirty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Sponsorships for new female applicants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Scholarships for 10/40 window countries in Africa. </a:t>
            </a:r>
          </a:p>
          <a:p>
            <a:pPr algn="l"/>
            <a:endParaRPr lang="en-US" sz="2600" dirty="0" smtClean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153069"/>
              </a:solidFill>
              <a:latin typeface="Gotham" panose="0200050405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B0658-9011-91CE-7518-92E666DB875B}"/>
              </a:ext>
            </a:extLst>
          </p:cNvPr>
          <p:cNvSpPr txBox="1"/>
          <p:nvPr/>
        </p:nvSpPr>
        <p:spPr>
          <a:xfrm>
            <a:off x="1038300" y="749730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SPONSROSHIPS 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C10504-23A2-C329-C6D6-86C3D501D705}"/>
              </a:ext>
            </a:extLst>
          </p:cNvPr>
          <p:cNvSpPr/>
          <p:nvPr/>
        </p:nvSpPr>
        <p:spPr>
          <a:xfrm>
            <a:off x="0" y="1630778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039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11761"/>
            <a:ext cx="11226800" cy="67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 smtClean="0"/>
              <a:t>10/40 window countries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798320"/>
            <a:ext cx="1051560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/>
          <a:stretch/>
        </p:blipFill>
        <p:spPr>
          <a:xfrm>
            <a:off x="0" y="-1"/>
            <a:ext cx="12192000" cy="64065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98B442-E69B-DE41-6BD9-ED7C1061055E}"/>
              </a:ext>
            </a:extLst>
          </p:cNvPr>
          <p:cNvSpPr txBox="1">
            <a:spLocks/>
          </p:cNvSpPr>
          <p:nvPr/>
        </p:nvSpPr>
        <p:spPr>
          <a:xfrm>
            <a:off x="1123400" y="1791039"/>
            <a:ext cx="6041330" cy="3622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New female applicants 50% tuition in the first session.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10/40 window countries </a:t>
            </a:r>
          </a:p>
          <a:p>
            <a:pPr algn="l"/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(100% tuition Scholarships for MA  Missiology). Three per Union.</a:t>
            </a:r>
          </a:p>
          <a:p>
            <a:pPr algn="l"/>
            <a:endParaRPr lang="en-US" sz="2600" dirty="0" smtClean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153069"/>
              </a:solidFill>
              <a:latin typeface="Gotham" panose="0200050405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B0658-9011-91CE-7518-92E666DB875B}"/>
              </a:ext>
            </a:extLst>
          </p:cNvPr>
          <p:cNvSpPr txBox="1"/>
          <p:nvPr/>
        </p:nvSpPr>
        <p:spPr>
          <a:xfrm>
            <a:off x="1038300" y="749730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SPONSROSHIPS 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C10504-23A2-C329-C6D6-86C3D501D705}"/>
              </a:ext>
            </a:extLst>
          </p:cNvPr>
          <p:cNvSpPr/>
          <p:nvPr/>
        </p:nvSpPr>
        <p:spPr>
          <a:xfrm>
            <a:off x="0" y="1630778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716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63500" sx="102000" sy="102000" algn="ctr" rotWithShape="0">
              <a:srgbClr val="142750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AD0E58-66CA-D38C-9E33-A112B576D3F9}"/>
              </a:ext>
            </a:extLst>
          </p:cNvPr>
          <p:cNvSpPr txBox="1"/>
          <p:nvPr/>
        </p:nvSpPr>
        <p:spPr>
          <a:xfrm>
            <a:off x="1035023" y="1264407"/>
            <a:ext cx="890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152F68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Motto</a:t>
            </a:r>
            <a:endParaRPr lang="en-PH" sz="5400" b="1" dirty="0">
              <a:solidFill>
                <a:srgbClr val="152F68"/>
              </a:solidFill>
              <a:latin typeface="Gotham" panose="02000504050000020004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3C693F-6557-FB7E-8341-D52FCB415A14}"/>
              </a:ext>
            </a:extLst>
          </p:cNvPr>
          <p:cNvSpPr txBox="1">
            <a:spLocks/>
          </p:cNvSpPr>
          <p:nvPr/>
        </p:nvSpPr>
        <p:spPr>
          <a:xfrm>
            <a:off x="1035023" y="2665953"/>
            <a:ext cx="7299680" cy="1050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Developing Leaders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Developing Leaders </a:t>
            </a:r>
            <a:r>
              <a:rPr lang="en-US" sz="3000" dirty="0">
                <a:solidFill>
                  <a:srgbClr val="FF0000"/>
                </a:solidFill>
                <a:latin typeface="Gotham" panose="02000504050000020004" pitchFamily="2" charset="0"/>
              </a:rPr>
              <a:t>for Service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ADB74-DC93-9534-C3F0-486AFFF00DC7}"/>
              </a:ext>
            </a:extLst>
          </p:cNvPr>
          <p:cNvSpPr/>
          <p:nvPr/>
        </p:nvSpPr>
        <p:spPr>
          <a:xfrm flipV="1">
            <a:off x="-2" y="2294413"/>
            <a:ext cx="9144000" cy="45719"/>
          </a:xfrm>
          <a:prstGeom prst="rect">
            <a:avLst/>
          </a:prstGeom>
          <a:gradFill>
            <a:gsLst>
              <a:gs pos="45000">
                <a:srgbClr val="ECEDF0"/>
              </a:gs>
              <a:gs pos="90000">
                <a:srgbClr val="EFF0F2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H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04D957-83D2-AC27-CF14-588D019C8C23}"/>
              </a:ext>
            </a:extLst>
          </p:cNvPr>
          <p:cNvSpPr/>
          <p:nvPr/>
        </p:nvSpPr>
        <p:spPr>
          <a:xfrm>
            <a:off x="0" y="5747587"/>
            <a:ext cx="12192000" cy="678003"/>
          </a:xfrm>
          <a:prstGeom prst="rect">
            <a:avLst/>
          </a:prstGeom>
          <a:gradFill>
            <a:gsLst>
              <a:gs pos="1000">
                <a:srgbClr val="152F68"/>
              </a:gs>
              <a:gs pos="42000">
                <a:srgbClr val="152F68">
                  <a:alpha val="80000"/>
                </a:srgbClr>
              </a:gs>
              <a:gs pos="80000">
                <a:srgbClr val="152F68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4259AE-6628-3E7D-A34C-012B9F8583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3" y="5572229"/>
            <a:ext cx="1028724" cy="102872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5FD9D1-FB99-6A4D-79B9-64E2D981197E}"/>
              </a:ext>
            </a:extLst>
          </p:cNvPr>
          <p:cNvSpPr txBox="1">
            <a:spLocks/>
          </p:cNvSpPr>
          <p:nvPr/>
        </p:nvSpPr>
        <p:spPr>
          <a:xfrm>
            <a:off x="2140555" y="5844223"/>
            <a:ext cx="3555539" cy="484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 algn="l"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Adventist University of Africa</a:t>
            </a:r>
          </a:p>
        </p:txBody>
      </p:sp>
    </p:spTree>
    <p:extLst>
      <p:ext uri="{BB962C8B-B14F-4D97-AF65-F5344CB8AC3E}">
        <p14:creationId xmlns:p14="http://schemas.microsoft.com/office/powerpoint/2010/main" val="398847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69366E-80EE-0AC8-DDE2-0EE5D95FD4B3}"/>
              </a:ext>
            </a:extLst>
          </p:cNvPr>
          <p:cNvSpPr txBox="1"/>
          <p:nvPr/>
        </p:nvSpPr>
        <p:spPr>
          <a:xfrm>
            <a:off x="4130558" y="921002"/>
            <a:ext cx="3930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Appreciation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05AC4-A3A5-17DC-AAA2-0051592E5108}"/>
              </a:ext>
            </a:extLst>
          </p:cNvPr>
          <p:cNvSpPr/>
          <p:nvPr/>
        </p:nvSpPr>
        <p:spPr>
          <a:xfrm>
            <a:off x="609599" y="1817765"/>
            <a:ext cx="10972800" cy="48654"/>
          </a:xfrm>
          <a:prstGeom prst="rect">
            <a:avLst/>
          </a:prstGeom>
          <a:gradFill>
            <a:gsLst>
              <a:gs pos="49000">
                <a:schemeClr val="bg1">
                  <a:lumMod val="65000"/>
                  <a:alpha val="43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8A01E24-8F16-32D1-6B18-A00D31CA3FA5}"/>
              </a:ext>
            </a:extLst>
          </p:cNvPr>
          <p:cNvSpPr txBox="1">
            <a:spLocks/>
          </p:cNvSpPr>
          <p:nvPr/>
        </p:nvSpPr>
        <p:spPr>
          <a:xfrm>
            <a:off x="1937657" y="2303706"/>
            <a:ext cx="8588829" cy="304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WAD</a:t>
            </a:r>
          </a:p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Unions and Entities in WAD</a:t>
            </a:r>
          </a:p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General Conference</a:t>
            </a:r>
          </a:p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Sponsor and Students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F715C-B53F-7BCF-D0F2-6A2151A0793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5005"/>
          <a:stretch/>
        </p:blipFill>
        <p:spPr>
          <a:xfrm>
            <a:off x="-4354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76372-4AA1-71F4-DD88-27D67B2581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-4354" y="5529294"/>
            <a:ext cx="12192000" cy="1328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5B7334-EE1B-2655-A503-70F0CDDB109D}"/>
              </a:ext>
            </a:extLst>
          </p:cNvPr>
          <p:cNvSpPr/>
          <p:nvPr/>
        </p:nvSpPr>
        <p:spPr>
          <a:xfrm rot="10800000" flipV="1">
            <a:off x="-20320" y="0"/>
            <a:ext cx="12192000" cy="4741818"/>
          </a:xfrm>
          <a:prstGeom prst="rect">
            <a:avLst/>
          </a:prstGeom>
          <a:gradFill>
            <a:gsLst>
              <a:gs pos="50000">
                <a:schemeClr val="tx1">
                  <a:lumMod val="95000"/>
                  <a:lumOff val="5000"/>
                  <a:alpha val="75000"/>
                </a:schemeClr>
              </a:gs>
              <a:gs pos="2000">
                <a:schemeClr val="tx1">
                  <a:lumMod val="95000"/>
                  <a:lumOff val="5000"/>
                  <a:alpha val="76000"/>
                </a:schemeClr>
              </a:gs>
              <a:gs pos="9400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46E3A0-9C5F-E7F1-7764-1D821E2D1C10}"/>
              </a:ext>
            </a:extLst>
          </p:cNvPr>
          <p:cNvGrpSpPr/>
          <p:nvPr/>
        </p:nvGrpSpPr>
        <p:grpSpPr>
          <a:xfrm>
            <a:off x="1460862" y="1869438"/>
            <a:ext cx="9261567" cy="897412"/>
            <a:chOff x="4081708" y="3811346"/>
            <a:chExt cx="9010492" cy="8556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C68226-0DE1-2E44-38F8-5C3529A5553B}"/>
                </a:ext>
              </a:extLst>
            </p:cNvPr>
            <p:cNvSpPr/>
            <p:nvPr/>
          </p:nvSpPr>
          <p:spPr>
            <a:xfrm flipH="1">
              <a:off x="4081708" y="3811346"/>
              <a:ext cx="9010492" cy="729312"/>
            </a:xfrm>
            <a:prstGeom prst="rect">
              <a:avLst/>
            </a:prstGeom>
            <a:gradFill>
              <a:gsLst>
                <a:gs pos="33000">
                  <a:srgbClr val="EBAD37"/>
                </a:gs>
                <a:gs pos="69000">
                  <a:srgbClr val="EBAD37"/>
                </a:gs>
                <a:gs pos="51000">
                  <a:srgbClr val="EBAD37"/>
                </a:gs>
                <a:gs pos="11000">
                  <a:srgbClr val="EBAD37">
                    <a:alpha val="0"/>
                  </a:srgbClr>
                </a:gs>
                <a:gs pos="90000">
                  <a:srgbClr val="EBAD3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69D815-B16D-6F31-1323-FA4FD7BEBAF9}"/>
                </a:ext>
              </a:extLst>
            </p:cNvPr>
            <p:cNvSpPr txBox="1"/>
            <p:nvPr/>
          </p:nvSpPr>
          <p:spPr>
            <a:xfrm>
              <a:off x="6096000" y="3874669"/>
              <a:ext cx="5157903" cy="792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2400" b="1" dirty="0" smtClean="0">
                  <a:solidFill>
                    <a:srgbClr val="153069"/>
                  </a:solidFill>
                  <a:latin typeface="Gotham" panose="02000504050000020004" pitchFamily="2" charset="0"/>
                </a:rPr>
                <a:t>AUA - PREPARING GRADUATES FOR MISSION</a:t>
              </a:r>
              <a:endParaRPr lang="en-PH" sz="2400" b="1" dirty="0">
                <a:solidFill>
                  <a:srgbClr val="153069"/>
                </a:solidFill>
                <a:latin typeface="Gotham" panose="02000504050000020004" pitchFamily="2" charset="0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6CE811-42BF-B420-E5C3-792076525F3A}"/>
              </a:ext>
            </a:extLst>
          </p:cNvPr>
          <p:cNvSpPr txBox="1">
            <a:spLocks/>
          </p:cNvSpPr>
          <p:nvPr/>
        </p:nvSpPr>
        <p:spPr>
          <a:xfrm>
            <a:off x="1676401" y="928044"/>
            <a:ext cx="8839200" cy="132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b="1" i="1" dirty="0" smtClean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“Our Mission is to Support Your Mission”</a:t>
            </a:r>
            <a:endParaRPr lang="en-ZA" sz="3200" b="1" i="1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63500" sx="102000" sy="102000" algn="ctr" rotWithShape="0">
              <a:srgbClr val="142750">
                <a:alpha val="40000"/>
              </a:srgbClr>
            </a:outerShdw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3C693F-6557-FB7E-8341-D52FCB415A14}"/>
              </a:ext>
            </a:extLst>
          </p:cNvPr>
          <p:cNvSpPr txBox="1">
            <a:spLocks/>
          </p:cNvSpPr>
          <p:nvPr/>
        </p:nvSpPr>
        <p:spPr>
          <a:xfrm>
            <a:off x="1280884" y="1758765"/>
            <a:ext cx="7299680" cy="4085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2"/>
                </a:solidFill>
                <a:latin typeface="Gotham" panose="02000504050000020004" pitchFamily="2" charset="0"/>
              </a:rPr>
              <a:t>A</a:t>
            </a:r>
            <a:r>
              <a:rPr lang="en-US" sz="3000" dirty="0">
                <a:solidFill>
                  <a:schemeClr val="bg1"/>
                </a:solidFill>
                <a:latin typeface="Gotham" panose="02000504050000020004" pitchFamily="2" charset="0"/>
              </a:rPr>
              <a:t>ccountability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2"/>
                </a:solidFill>
                <a:latin typeface="Gotham" panose="02000504050000020004" pitchFamily="2" charset="0"/>
              </a:rPr>
              <a:t>F</a:t>
            </a:r>
            <a:r>
              <a:rPr lang="en-US" sz="3000" dirty="0">
                <a:solidFill>
                  <a:schemeClr val="bg1"/>
                </a:solidFill>
                <a:latin typeface="Gotham" panose="02000504050000020004" pitchFamily="2" charset="0"/>
              </a:rPr>
              <a:t>airness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2"/>
                </a:solidFill>
                <a:latin typeface="Gotham" panose="02000504050000020004" pitchFamily="2" charset="0"/>
              </a:rPr>
              <a:t>R</a:t>
            </a:r>
            <a:r>
              <a:rPr lang="en-US" sz="3000" dirty="0">
                <a:solidFill>
                  <a:schemeClr val="bg1"/>
                </a:solidFill>
                <a:latin typeface="Gotham" panose="02000504050000020004" pitchFamily="2" charset="0"/>
              </a:rPr>
              <a:t>espect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2"/>
                </a:solidFill>
                <a:latin typeface="Gotham" panose="02000504050000020004" pitchFamily="2" charset="0"/>
              </a:rPr>
              <a:t>I</a:t>
            </a:r>
            <a:r>
              <a:rPr lang="en-US" sz="3000" dirty="0">
                <a:solidFill>
                  <a:schemeClr val="bg1"/>
                </a:solidFill>
                <a:latin typeface="Gotham" panose="02000504050000020004" pitchFamily="2" charset="0"/>
              </a:rPr>
              <a:t>ntegrity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2"/>
                </a:solidFill>
                <a:latin typeface="Gotham" panose="02000504050000020004" pitchFamily="2" charset="0"/>
              </a:rPr>
              <a:t>C</a:t>
            </a:r>
            <a:r>
              <a:rPr lang="en-US" sz="3000" dirty="0">
                <a:solidFill>
                  <a:schemeClr val="bg1"/>
                </a:solidFill>
                <a:latin typeface="Gotham" panose="02000504050000020004" pitchFamily="2" charset="0"/>
              </a:rPr>
              <a:t>ollaboration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2"/>
                </a:solidFill>
                <a:latin typeface="Gotham" panose="02000504050000020004" pitchFamily="2" charset="0"/>
              </a:rPr>
              <a:t>A</a:t>
            </a:r>
            <a:r>
              <a:rPr lang="en-US" sz="3000" dirty="0">
                <a:solidFill>
                  <a:schemeClr val="bg1"/>
                </a:solidFill>
                <a:latin typeface="Gotham" panose="02000504050000020004" pitchFamily="2" charset="0"/>
              </a:rPr>
              <a:t>dventist Heritage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04D957-83D2-AC27-CF14-588D019C8C23}"/>
              </a:ext>
            </a:extLst>
          </p:cNvPr>
          <p:cNvSpPr/>
          <p:nvPr/>
        </p:nvSpPr>
        <p:spPr>
          <a:xfrm>
            <a:off x="0" y="5747587"/>
            <a:ext cx="12192000" cy="678003"/>
          </a:xfrm>
          <a:prstGeom prst="rect">
            <a:avLst/>
          </a:prstGeom>
          <a:gradFill>
            <a:gsLst>
              <a:gs pos="1000">
                <a:srgbClr val="152F68"/>
              </a:gs>
              <a:gs pos="57000">
                <a:srgbClr val="152F68"/>
              </a:gs>
              <a:gs pos="66000">
                <a:srgbClr val="152F68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5DEDB-545F-4698-B5E6-0E69FF9B6A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3" y="5572229"/>
            <a:ext cx="1028724" cy="10287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3462-1C24-6F12-A677-F19D8FD491D9}"/>
              </a:ext>
            </a:extLst>
          </p:cNvPr>
          <p:cNvSpPr txBox="1">
            <a:spLocks/>
          </p:cNvSpPr>
          <p:nvPr/>
        </p:nvSpPr>
        <p:spPr>
          <a:xfrm>
            <a:off x="2140555" y="5844223"/>
            <a:ext cx="3555539" cy="484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 algn="l"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Adventist University of Africa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chemeClr val="bg1"/>
                </a:solidFill>
              </a:rPr>
              <a:t>CORE VALUES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91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63500" sx="102000" sy="102000" algn="ctr" rotWithShape="0">
              <a:srgbClr val="142750">
                <a:alpha val="40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3ADB74-DC93-9534-C3F0-486AFFF00DC7}"/>
              </a:ext>
            </a:extLst>
          </p:cNvPr>
          <p:cNvSpPr/>
          <p:nvPr/>
        </p:nvSpPr>
        <p:spPr>
          <a:xfrm flipV="1">
            <a:off x="-2" y="1659861"/>
            <a:ext cx="9144000" cy="45719"/>
          </a:xfrm>
          <a:prstGeom prst="rect">
            <a:avLst/>
          </a:prstGeom>
          <a:gradFill>
            <a:gsLst>
              <a:gs pos="45000">
                <a:srgbClr val="ECEDF0"/>
              </a:gs>
              <a:gs pos="90000">
                <a:srgbClr val="EFF0F2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H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04D957-83D2-AC27-CF14-588D019C8C23}"/>
              </a:ext>
            </a:extLst>
          </p:cNvPr>
          <p:cNvSpPr/>
          <p:nvPr/>
        </p:nvSpPr>
        <p:spPr>
          <a:xfrm>
            <a:off x="0" y="5747587"/>
            <a:ext cx="12192000" cy="678003"/>
          </a:xfrm>
          <a:prstGeom prst="rect">
            <a:avLst/>
          </a:prstGeom>
          <a:gradFill>
            <a:gsLst>
              <a:gs pos="1000">
                <a:srgbClr val="152F68"/>
              </a:gs>
              <a:gs pos="42000">
                <a:srgbClr val="152F68">
                  <a:alpha val="80000"/>
                </a:srgbClr>
              </a:gs>
              <a:gs pos="80000">
                <a:srgbClr val="152F68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124CD-22EC-9B00-34D4-529A973C18A2}"/>
              </a:ext>
            </a:extLst>
          </p:cNvPr>
          <p:cNvSpPr txBox="1"/>
          <p:nvPr/>
        </p:nvSpPr>
        <p:spPr>
          <a:xfrm>
            <a:off x="1182168" y="733908"/>
            <a:ext cx="8908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52F68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MISSION</a:t>
            </a:r>
            <a:endParaRPr lang="en-PH" sz="4400" b="1" dirty="0">
              <a:solidFill>
                <a:srgbClr val="152F68"/>
              </a:solidFill>
              <a:latin typeface="Gotham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17CD0-390C-4735-2241-47A879E440D4}"/>
              </a:ext>
            </a:extLst>
          </p:cNvPr>
          <p:cNvSpPr txBox="1">
            <a:spLocks/>
          </p:cNvSpPr>
          <p:nvPr/>
        </p:nvSpPr>
        <p:spPr>
          <a:xfrm>
            <a:off x="1045534" y="2497737"/>
            <a:ext cx="7604480" cy="239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 algn="l">
              <a:lnSpc>
                <a:spcPct val="100000"/>
              </a:lnSpc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“To deliver outstanding postgraduate education from a biblical foundation to prepare competent leaders to </a:t>
            </a:r>
            <a:r>
              <a:rPr lang="en-US" sz="3000" dirty="0">
                <a:solidFill>
                  <a:srgbClr val="FF0000"/>
                </a:solidFill>
                <a:latin typeface="Gotham" panose="02000504050000020004" pitchFamily="2" charset="0"/>
              </a:rPr>
              <a:t>serve the church 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Gotham" panose="02000504050000020004" pitchFamily="2" charset="0"/>
              </a:rPr>
              <a:t>and society in a Christ-like manner.”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9A5D7D-7FEE-415D-3882-8E48A30AA871}"/>
              </a:ext>
            </a:extLst>
          </p:cNvPr>
          <p:cNvSpPr txBox="1">
            <a:spLocks/>
          </p:cNvSpPr>
          <p:nvPr/>
        </p:nvSpPr>
        <p:spPr>
          <a:xfrm>
            <a:off x="1182168" y="1942014"/>
            <a:ext cx="4819531" cy="542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000" b="1" dirty="0">
              <a:solidFill>
                <a:schemeClr val="bg2">
                  <a:lumMod val="25000"/>
                </a:schemeClr>
              </a:solidFill>
              <a:latin typeface="Gotham" panose="0200050405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1C265-2487-15CF-F0BF-D16F73F68F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3" y="5572229"/>
            <a:ext cx="1028724" cy="102872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34CDED-F09A-950C-AAA3-6E4768493897}"/>
              </a:ext>
            </a:extLst>
          </p:cNvPr>
          <p:cNvSpPr txBox="1">
            <a:spLocks/>
          </p:cNvSpPr>
          <p:nvPr/>
        </p:nvSpPr>
        <p:spPr>
          <a:xfrm>
            <a:off x="2140555" y="5844223"/>
            <a:ext cx="3555539" cy="484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 algn="l"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Adventist University of Africa</a:t>
            </a:r>
          </a:p>
        </p:txBody>
      </p:sp>
    </p:spTree>
    <p:extLst>
      <p:ext uri="{BB962C8B-B14F-4D97-AF65-F5344CB8AC3E}">
        <p14:creationId xmlns:p14="http://schemas.microsoft.com/office/powerpoint/2010/main" val="35795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63500" sx="102000" sy="102000" algn="ctr" rotWithShape="0">
              <a:srgbClr val="142750">
                <a:alpha val="40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3ADB74-DC93-9534-C3F0-486AFFF00DC7}"/>
              </a:ext>
            </a:extLst>
          </p:cNvPr>
          <p:cNvSpPr/>
          <p:nvPr/>
        </p:nvSpPr>
        <p:spPr>
          <a:xfrm flipV="1">
            <a:off x="-2" y="1662446"/>
            <a:ext cx="9144000" cy="45719"/>
          </a:xfrm>
          <a:prstGeom prst="rect">
            <a:avLst/>
          </a:prstGeom>
          <a:gradFill>
            <a:gsLst>
              <a:gs pos="45000">
                <a:srgbClr val="E8AF30"/>
              </a:gs>
              <a:gs pos="90000">
                <a:srgbClr val="EBAD3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H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04D957-83D2-AC27-CF14-588D019C8C23}"/>
              </a:ext>
            </a:extLst>
          </p:cNvPr>
          <p:cNvSpPr/>
          <p:nvPr/>
        </p:nvSpPr>
        <p:spPr>
          <a:xfrm>
            <a:off x="0" y="5747587"/>
            <a:ext cx="12192000" cy="678003"/>
          </a:xfrm>
          <a:prstGeom prst="rect">
            <a:avLst/>
          </a:prstGeom>
          <a:gradFill>
            <a:gsLst>
              <a:gs pos="1000">
                <a:srgbClr val="152F68"/>
              </a:gs>
              <a:gs pos="57000">
                <a:srgbClr val="152F68"/>
              </a:gs>
              <a:gs pos="66000">
                <a:srgbClr val="152F68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CBF2F6-53D9-4B2A-CCD1-C326E81FEDA6}"/>
              </a:ext>
            </a:extLst>
          </p:cNvPr>
          <p:cNvSpPr txBox="1"/>
          <p:nvPr/>
        </p:nvSpPr>
        <p:spPr>
          <a:xfrm>
            <a:off x="1182168" y="733908"/>
            <a:ext cx="8908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VISION</a:t>
            </a:r>
            <a:endParaRPr lang="en-PH" sz="4400" b="1" dirty="0">
              <a:solidFill>
                <a:schemeClr val="bg1">
                  <a:lumMod val="95000"/>
                </a:schemeClr>
              </a:solidFill>
              <a:latin typeface="Gotham" panose="0200050405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0EF2A-C75A-89EC-2689-D0B07C25A709}"/>
              </a:ext>
            </a:extLst>
          </p:cNvPr>
          <p:cNvSpPr txBox="1">
            <a:spLocks/>
          </p:cNvSpPr>
          <p:nvPr/>
        </p:nvSpPr>
        <p:spPr>
          <a:xfrm>
            <a:off x="1182168" y="2497738"/>
            <a:ext cx="7467846" cy="2255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To be a premier university in postgraduate and professional education and research.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2498BE-739E-351F-1736-5F7312EB650E}"/>
              </a:ext>
            </a:extLst>
          </p:cNvPr>
          <p:cNvSpPr txBox="1">
            <a:spLocks/>
          </p:cNvSpPr>
          <p:nvPr/>
        </p:nvSpPr>
        <p:spPr>
          <a:xfrm>
            <a:off x="1182168" y="1942014"/>
            <a:ext cx="4819531" cy="542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000" b="1" dirty="0">
              <a:solidFill>
                <a:srgbClr val="E8AF30"/>
              </a:solidFill>
              <a:latin typeface="Gotham" panose="0200050405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72EF8-40F7-731A-6318-453C9AAE53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3" y="5572229"/>
            <a:ext cx="1028724" cy="102872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566E7B-65FD-6F8C-A792-29F8C01A4E75}"/>
              </a:ext>
            </a:extLst>
          </p:cNvPr>
          <p:cNvSpPr txBox="1">
            <a:spLocks/>
          </p:cNvSpPr>
          <p:nvPr/>
        </p:nvSpPr>
        <p:spPr>
          <a:xfrm>
            <a:off x="2140555" y="5844223"/>
            <a:ext cx="3555539" cy="484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 algn="l"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</a:rPr>
              <a:t>Adventist University of Africa</a:t>
            </a:r>
          </a:p>
        </p:txBody>
      </p:sp>
    </p:spTree>
    <p:extLst>
      <p:ext uri="{BB962C8B-B14F-4D97-AF65-F5344CB8AC3E}">
        <p14:creationId xmlns:p14="http://schemas.microsoft.com/office/powerpoint/2010/main" val="37386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 build="allAtOnce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11986F5-9D28-4ABF-0D95-24D01DA0281D}"/>
              </a:ext>
            </a:extLst>
          </p:cNvPr>
          <p:cNvSpPr/>
          <p:nvPr/>
        </p:nvSpPr>
        <p:spPr>
          <a:xfrm>
            <a:off x="609599" y="1493595"/>
            <a:ext cx="10972800" cy="48654"/>
          </a:xfrm>
          <a:prstGeom prst="rect">
            <a:avLst/>
          </a:prstGeom>
          <a:gradFill>
            <a:gsLst>
              <a:gs pos="49000">
                <a:schemeClr val="bg1">
                  <a:lumMod val="65000"/>
                  <a:alpha val="43000"/>
                </a:schemeClr>
              </a:gs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129F0E-4B1A-E670-2CD7-B942D980D4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12E84A3D-ED9D-7B79-A02F-E79C317AA788}"/>
              </a:ext>
            </a:extLst>
          </p:cNvPr>
          <p:cNvGrpSpPr/>
          <p:nvPr/>
        </p:nvGrpSpPr>
        <p:grpSpPr>
          <a:xfrm>
            <a:off x="1012350" y="4715364"/>
            <a:ext cx="10162785" cy="645881"/>
            <a:chOff x="1012350" y="4593982"/>
            <a:chExt cx="10162785" cy="8750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F6EA77-50A6-B257-8484-D836C77DAE2E}"/>
                </a:ext>
              </a:extLst>
            </p:cNvPr>
            <p:cNvSpPr/>
            <p:nvPr/>
          </p:nvSpPr>
          <p:spPr>
            <a:xfrm>
              <a:off x="1012350" y="4601774"/>
              <a:ext cx="1679657" cy="867233"/>
            </a:xfrm>
            <a:prstGeom prst="rect">
              <a:avLst/>
            </a:prstGeom>
            <a:solidFill>
              <a:srgbClr val="586E7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ECCD73-92D8-BD54-27E4-A85829F3E456}"/>
                </a:ext>
              </a:extLst>
            </p:cNvPr>
            <p:cNvSpPr/>
            <p:nvPr/>
          </p:nvSpPr>
          <p:spPr>
            <a:xfrm>
              <a:off x="2682796" y="4606122"/>
              <a:ext cx="1046349" cy="862885"/>
            </a:xfrm>
            <a:prstGeom prst="rect">
              <a:avLst/>
            </a:prstGeom>
            <a:solidFill>
              <a:srgbClr val="BEC9D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E44C01-3184-E7A9-A4EC-B5CBCEEFA9CF}"/>
                </a:ext>
              </a:extLst>
            </p:cNvPr>
            <p:cNvSpPr/>
            <p:nvPr/>
          </p:nvSpPr>
          <p:spPr>
            <a:xfrm>
              <a:off x="3729145" y="4606122"/>
              <a:ext cx="1058928" cy="862885"/>
            </a:xfrm>
            <a:prstGeom prst="rect">
              <a:avLst/>
            </a:prstGeom>
            <a:solidFill>
              <a:srgbClr val="BEC9D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0A802A-4AA8-4266-C6FB-ACF10787AF82}"/>
                </a:ext>
              </a:extLst>
            </p:cNvPr>
            <p:cNvSpPr/>
            <p:nvPr/>
          </p:nvSpPr>
          <p:spPr>
            <a:xfrm>
              <a:off x="4788073" y="4606122"/>
              <a:ext cx="1266613" cy="862885"/>
            </a:xfrm>
            <a:prstGeom prst="rect">
              <a:avLst/>
            </a:prstGeom>
            <a:solidFill>
              <a:srgbClr val="BEC9D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3DE1FB-A6AA-0B32-866A-FAFB950392F9}"/>
                </a:ext>
              </a:extLst>
            </p:cNvPr>
            <p:cNvSpPr/>
            <p:nvPr/>
          </p:nvSpPr>
          <p:spPr>
            <a:xfrm>
              <a:off x="6054684" y="4606122"/>
              <a:ext cx="1771639" cy="862885"/>
            </a:xfrm>
            <a:prstGeom prst="rect">
              <a:avLst/>
            </a:prstGeom>
            <a:solidFill>
              <a:srgbClr val="BEC9D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9745A1-14C2-5435-F8F4-A31531E69FCB}"/>
                </a:ext>
              </a:extLst>
            </p:cNvPr>
            <p:cNvSpPr txBox="1"/>
            <p:nvPr/>
          </p:nvSpPr>
          <p:spPr>
            <a:xfrm>
              <a:off x="1233675" y="4917516"/>
              <a:ext cx="588665" cy="24912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Gotham" panose="02000504050000020004" pitchFamily="2" charset="0"/>
                  <a:ea typeface="League Spartan" charset="0"/>
                  <a:cs typeface="Poppins" pitchFamily="2" charset="77"/>
                </a:rPr>
                <a:t>Total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46794D-265C-2F53-B269-6AE265785074}"/>
                </a:ext>
              </a:extLst>
            </p:cNvPr>
            <p:cNvSpPr/>
            <p:nvPr/>
          </p:nvSpPr>
          <p:spPr>
            <a:xfrm>
              <a:off x="7826182" y="4605448"/>
              <a:ext cx="1256343" cy="862885"/>
            </a:xfrm>
            <a:prstGeom prst="rect">
              <a:avLst/>
            </a:prstGeom>
            <a:solidFill>
              <a:srgbClr val="BEC9D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B86D9E-5DA5-3D04-8FA1-6197B81AB76A}"/>
                </a:ext>
              </a:extLst>
            </p:cNvPr>
            <p:cNvSpPr/>
            <p:nvPr/>
          </p:nvSpPr>
          <p:spPr>
            <a:xfrm>
              <a:off x="9085431" y="4593982"/>
              <a:ext cx="956629" cy="862885"/>
            </a:xfrm>
            <a:prstGeom prst="rect">
              <a:avLst/>
            </a:prstGeom>
            <a:solidFill>
              <a:srgbClr val="BEC9D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0E84A7D-F60E-EF36-EF83-44ACD4BC564B}"/>
                </a:ext>
              </a:extLst>
            </p:cNvPr>
            <p:cNvSpPr/>
            <p:nvPr/>
          </p:nvSpPr>
          <p:spPr>
            <a:xfrm>
              <a:off x="10031648" y="4593982"/>
              <a:ext cx="1143487" cy="862885"/>
            </a:xfrm>
            <a:prstGeom prst="rect">
              <a:avLst/>
            </a:prstGeom>
            <a:solidFill>
              <a:srgbClr val="BEC9D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E28CCC4-200A-C228-7213-607460701CAB}"/>
                </a:ext>
              </a:extLst>
            </p:cNvPr>
            <p:cNvSpPr txBox="1"/>
            <p:nvPr/>
          </p:nvSpPr>
          <p:spPr>
            <a:xfrm>
              <a:off x="2841928" y="4712778"/>
              <a:ext cx="694476" cy="5420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310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6E2AC9-844F-8C2A-5991-37D4EA8CE9DD}"/>
                </a:ext>
              </a:extLst>
            </p:cNvPr>
            <p:cNvSpPr txBox="1"/>
            <p:nvPr/>
          </p:nvSpPr>
          <p:spPr>
            <a:xfrm>
              <a:off x="3856325" y="4713488"/>
              <a:ext cx="801444" cy="5420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332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9E2493-9C80-1D60-F0B7-7902725AE172}"/>
                </a:ext>
              </a:extLst>
            </p:cNvPr>
            <p:cNvSpPr txBox="1"/>
            <p:nvPr/>
          </p:nvSpPr>
          <p:spPr>
            <a:xfrm>
              <a:off x="5023590" y="4710215"/>
              <a:ext cx="781276" cy="5420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642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0807E84-5760-B0CC-8D4A-85DD4767FADC}"/>
                </a:ext>
              </a:extLst>
            </p:cNvPr>
            <p:cNvSpPr txBox="1"/>
            <p:nvPr/>
          </p:nvSpPr>
          <p:spPr>
            <a:xfrm>
              <a:off x="6631792" y="4723871"/>
              <a:ext cx="568235" cy="5420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66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B2F1BF2-B6EE-D34B-C5A7-C66724C834ED}"/>
                </a:ext>
              </a:extLst>
            </p:cNvPr>
            <p:cNvSpPr txBox="1"/>
            <p:nvPr/>
          </p:nvSpPr>
          <p:spPr>
            <a:xfrm>
              <a:off x="8075900" y="4724583"/>
              <a:ext cx="786981" cy="5420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376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E568412-721A-B252-AFC6-D8B744170884}"/>
                </a:ext>
              </a:extLst>
            </p:cNvPr>
            <p:cNvSpPr txBox="1"/>
            <p:nvPr/>
          </p:nvSpPr>
          <p:spPr>
            <a:xfrm>
              <a:off x="9279209" y="4721311"/>
              <a:ext cx="637224" cy="5420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27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08CB9C-4B08-7DD6-7D33-A0AFCB95239B}"/>
                </a:ext>
              </a:extLst>
            </p:cNvPr>
            <p:cNvSpPr txBox="1"/>
            <p:nvPr/>
          </p:nvSpPr>
          <p:spPr>
            <a:xfrm>
              <a:off x="10291525" y="4705479"/>
              <a:ext cx="637224" cy="5420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15:1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6934ED6-7454-A4AB-0309-49CEB991F25C}"/>
              </a:ext>
            </a:extLst>
          </p:cNvPr>
          <p:cNvGrpSpPr/>
          <p:nvPr/>
        </p:nvGrpSpPr>
        <p:grpSpPr>
          <a:xfrm>
            <a:off x="1012351" y="3848131"/>
            <a:ext cx="10162784" cy="879373"/>
            <a:chOff x="1012351" y="3726748"/>
            <a:chExt cx="10162784" cy="8793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20B7AEC-C95F-5068-9362-40CD94AC1F9D}"/>
                </a:ext>
              </a:extLst>
            </p:cNvPr>
            <p:cNvSpPr/>
            <p:nvPr/>
          </p:nvSpPr>
          <p:spPr>
            <a:xfrm>
              <a:off x="1012351" y="3734541"/>
              <a:ext cx="1679656" cy="867233"/>
            </a:xfrm>
            <a:prstGeom prst="rect">
              <a:avLst/>
            </a:prstGeom>
            <a:solidFill>
              <a:srgbClr val="4472C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7F7E83-EB60-9888-7E8A-26BA978206E4}"/>
                </a:ext>
              </a:extLst>
            </p:cNvPr>
            <p:cNvSpPr/>
            <p:nvPr/>
          </p:nvSpPr>
          <p:spPr>
            <a:xfrm>
              <a:off x="2682796" y="3738888"/>
              <a:ext cx="1046349" cy="867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FD84B8-DA8F-F1F5-A001-8237336CF43B}"/>
                </a:ext>
              </a:extLst>
            </p:cNvPr>
            <p:cNvSpPr/>
            <p:nvPr/>
          </p:nvSpPr>
          <p:spPr>
            <a:xfrm>
              <a:off x="3729145" y="3738888"/>
              <a:ext cx="1058928" cy="867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538E9F-215A-D32E-37BC-B58F2083D50A}"/>
                </a:ext>
              </a:extLst>
            </p:cNvPr>
            <p:cNvSpPr/>
            <p:nvPr/>
          </p:nvSpPr>
          <p:spPr>
            <a:xfrm>
              <a:off x="4788073" y="3738888"/>
              <a:ext cx="1266613" cy="867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BEEF40-4CB9-9243-7ABB-EAA79E64D08A}"/>
                </a:ext>
              </a:extLst>
            </p:cNvPr>
            <p:cNvSpPr/>
            <p:nvPr/>
          </p:nvSpPr>
          <p:spPr>
            <a:xfrm>
              <a:off x="6054684" y="3738888"/>
              <a:ext cx="1771639" cy="867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0BA7E3-3E45-F6BE-6257-5EA2E15D6129}"/>
                </a:ext>
              </a:extLst>
            </p:cNvPr>
            <p:cNvSpPr txBox="1"/>
            <p:nvPr/>
          </p:nvSpPr>
          <p:spPr>
            <a:xfrm>
              <a:off x="1190763" y="3967020"/>
              <a:ext cx="1761624" cy="42351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Theological Seminary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B3BD1DE-E90E-8B9A-AE1A-D85081311A68}"/>
                </a:ext>
              </a:extLst>
            </p:cNvPr>
            <p:cNvSpPr/>
            <p:nvPr/>
          </p:nvSpPr>
          <p:spPr>
            <a:xfrm>
              <a:off x="7826182" y="3738215"/>
              <a:ext cx="1256343" cy="867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848418-7E54-BB0A-C5AE-E319D2828A03}"/>
                </a:ext>
              </a:extLst>
            </p:cNvPr>
            <p:cNvSpPr/>
            <p:nvPr/>
          </p:nvSpPr>
          <p:spPr>
            <a:xfrm>
              <a:off x="9085431" y="3726748"/>
              <a:ext cx="956629" cy="867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074AD5B-2390-F540-E35C-69E5151DC40C}"/>
                </a:ext>
              </a:extLst>
            </p:cNvPr>
            <p:cNvSpPr/>
            <p:nvPr/>
          </p:nvSpPr>
          <p:spPr>
            <a:xfrm>
              <a:off x="10031648" y="3726748"/>
              <a:ext cx="1143487" cy="867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2415AED-1441-0DE0-9D78-D76537A350E2}"/>
                </a:ext>
              </a:extLst>
            </p:cNvPr>
            <p:cNvSpPr txBox="1"/>
            <p:nvPr/>
          </p:nvSpPr>
          <p:spPr>
            <a:xfrm>
              <a:off x="2840145" y="3922547"/>
              <a:ext cx="724058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207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19C8081-B04A-E73C-EF1D-2261F3E5274E}"/>
                </a:ext>
              </a:extLst>
            </p:cNvPr>
            <p:cNvSpPr txBox="1"/>
            <p:nvPr/>
          </p:nvSpPr>
          <p:spPr>
            <a:xfrm>
              <a:off x="3916699" y="3935246"/>
              <a:ext cx="678857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275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A9986B0-C663-5682-F5A5-097F7BD3F175}"/>
                </a:ext>
              </a:extLst>
            </p:cNvPr>
            <p:cNvSpPr txBox="1"/>
            <p:nvPr/>
          </p:nvSpPr>
          <p:spPr>
            <a:xfrm>
              <a:off x="5090054" y="3929690"/>
              <a:ext cx="702026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464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4C573AC-4891-6CDF-4ED0-BF9E565312B0}"/>
                </a:ext>
              </a:extLst>
            </p:cNvPr>
            <p:cNvSpPr txBox="1"/>
            <p:nvPr/>
          </p:nvSpPr>
          <p:spPr>
            <a:xfrm>
              <a:off x="6625538" y="3943344"/>
              <a:ext cx="626022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51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75D2403-9780-EDA0-65AF-29D7ADA48685}"/>
                </a:ext>
              </a:extLst>
            </p:cNvPr>
            <p:cNvSpPr txBox="1"/>
            <p:nvPr/>
          </p:nvSpPr>
          <p:spPr>
            <a:xfrm>
              <a:off x="8132486" y="3940783"/>
              <a:ext cx="67381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258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D9FFB10-94D3-542D-5197-50863CE105F8}"/>
                </a:ext>
              </a:extLst>
            </p:cNvPr>
            <p:cNvSpPr txBox="1"/>
            <p:nvPr/>
          </p:nvSpPr>
          <p:spPr>
            <a:xfrm>
              <a:off x="9272196" y="3940783"/>
              <a:ext cx="702026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12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78232E2-8CD4-28A3-6BBD-81B62990826B}"/>
                </a:ext>
              </a:extLst>
            </p:cNvPr>
            <p:cNvSpPr txBox="1"/>
            <p:nvPr/>
          </p:nvSpPr>
          <p:spPr>
            <a:xfrm>
              <a:off x="10284512" y="3924951"/>
              <a:ext cx="702026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21:1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F813C6-24C8-BAE4-C03F-F0CC5D3482DE}"/>
              </a:ext>
            </a:extLst>
          </p:cNvPr>
          <p:cNvGrpSpPr/>
          <p:nvPr/>
        </p:nvGrpSpPr>
        <p:grpSpPr>
          <a:xfrm>
            <a:off x="1012351" y="2691342"/>
            <a:ext cx="10162784" cy="1168930"/>
            <a:chOff x="1012351" y="2569959"/>
            <a:chExt cx="10162784" cy="116893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D965DD7-1664-34FA-91EC-02A955D88517}"/>
                </a:ext>
              </a:extLst>
            </p:cNvPr>
            <p:cNvSpPr/>
            <p:nvPr/>
          </p:nvSpPr>
          <p:spPr>
            <a:xfrm>
              <a:off x="1012351" y="2577750"/>
              <a:ext cx="1679656" cy="1156790"/>
            </a:xfrm>
            <a:prstGeom prst="rect">
              <a:avLst/>
            </a:prstGeom>
            <a:solidFill>
              <a:srgbClr val="E8AF3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E8AF30"/>
                </a:solidFill>
                <a:latin typeface="Gotham" panose="02000504050000020004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2B73C4-8496-66AD-1461-05BD56A19BF5}"/>
                </a:ext>
              </a:extLst>
            </p:cNvPr>
            <p:cNvSpPr/>
            <p:nvPr/>
          </p:nvSpPr>
          <p:spPr>
            <a:xfrm>
              <a:off x="2682796" y="2582099"/>
              <a:ext cx="1046349" cy="1156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B14C35-1F4F-F065-B7A7-90BF6F79EFA3}"/>
                </a:ext>
              </a:extLst>
            </p:cNvPr>
            <p:cNvSpPr/>
            <p:nvPr/>
          </p:nvSpPr>
          <p:spPr>
            <a:xfrm>
              <a:off x="3729145" y="2582099"/>
              <a:ext cx="1058928" cy="1156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E46FF9-662E-7AB8-10C8-64E60E7E902F}"/>
                </a:ext>
              </a:extLst>
            </p:cNvPr>
            <p:cNvSpPr/>
            <p:nvPr/>
          </p:nvSpPr>
          <p:spPr>
            <a:xfrm>
              <a:off x="4788073" y="2582099"/>
              <a:ext cx="1266613" cy="1156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3D2C9E-B38A-BA74-2609-4E9BD807E0C7}"/>
                </a:ext>
              </a:extLst>
            </p:cNvPr>
            <p:cNvSpPr/>
            <p:nvPr/>
          </p:nvSpPr>
          <p:spPr>
            <a:xfrm>
              <a:off x="6054684" y="2582099"/>
              <a:ext cx="1771639" cy="1156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633A1A-6FFB-26D0-3520-229308D4FBAA}"/>
                </a:ext>
              </a:extLst>
            </p:cNvPr>
            <p:cNvSpPr txBox="1"/>
            <p:nvPr/>
          </p:nvSpPr>
          <p:spPr>
            <a:xfrm>
              <a:off x="1179109" y="3006319"/>
              <a:ext cx="1272220" cy="59790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  <a:latin typeface="Gotham" panose="02000504050000020004" pitchFamily="2" charset="0"/>
                </a:rPr>
                <a:t>School of</a:t>
              </a:r>
            </a:p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  <a:latin typeface="Gotham" panose="02000504050000020004" pitchFamily="2" charset="0"/>
                </a:rPr>
                <a:t>Postgraduate</a:t>
              </a:r>
            </a:p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  <a:latin typeface="Gotham" panose="02000504050000020004" pitchFamily="2" charset="0"/>
                </a:rPr>
                <a:t>Studies</a:t>
              </a:r>
              <a:endParaRPr lang="en-ZA" sz="1400" b="1" dirty="0">
                <a:solidFill>
                  <a:schemeClr val="bg1">
                    <a:lumMod val="95000"/>
                  </a:schemeClr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448B2D-D025-62E8-4A59-EC2A25069815}"/>
                </a:ext>
              </a:extLst>
            </p:cNvPr>
            <p:cNvSpPr/>
            <p:nvPr/>
          </p:nvSpPr>
          <p:spPr>
            <a:xfrm>
              <a:off x="7826182" y="2581425"/>
              <a:ext cx="1256343" cy="1156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647AA7-E7F2-0D65-BCB2-16A6F892E31E}"/>
                </a:ext>
              </a:extLst>
            </p:cNvPr>
            <p:cNvSpPr/>
            <p:nvPr/>
          </p:nvSpPr>
          <p:spPr>
            <a:xfrm>
              <a:off x="9085431" y="2569959"/>
              <a:ext cx="956629" cy="1156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177F38-270E-90FC-90B6-B6DB908FB60A}"/>
                </a:ext>
              </a:extLst>
            </p:cNvPr>
            <p:cNvSpPr/>
            <p:nvPr/>
          </p:nvSpPr>
          <p:spPr>
            <a:xfrm>
              <a:off x="10031648" y="2569959"/>
              <a:ext cx="1143487" cy="1156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Gotham" panose="02000504050000020004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4BD5E7F-2DC6-4CAF-74FD-83732F2F15BB}"/>
                </a:ext>
              </a:extLst>
            </p:cNvPr>
            <p:cNvSpPr txBox="1"/>
            <p:nvPr/>
          </p:nvSpPr>
          <p:spPr>
            <a:xfrm>
              <a:off x="2901512" y="3024128"/>
              <a:ext cx="639920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103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749F8C-A5D4-1F2A-5E4A-5C6D13B165AF}"/>
                </a:ext>
              </a:extLst>
            </p:cNvPr>
            <p:cNvSpPr txBox="1"/>
            <p:nvPr/>
          </p:nvSpPr>
          <p:spPr>
            <a:xfrm>
              <a:off x="3964839" y="3023841"/>
              <a:ext cx="565233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75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52BBC87-7C28-6079-33C7-1DEB8F5FDC76}"/>
                </a:ext>
              </a:extLst>
            </p:cNvPr>
            <p:cNvSpPr txBox="1"/>
            <p:nvPr/>
          </p:nvSpPr>
          <p:spPr>
            <a:xfrm>
              <a:off x="5097067" y="3020570"/>
              <a:ext cx="637224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178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D269022-9E1D-3A74-2668-DEA23459B517}"/>
                </a:ext>
              </a:extLst>
            </p:cNvPr>
            <p:cNvSpPr txBox="1"/>
            <p:nvPr/>
          </p:nvSpPr>
          <p:spPr>
            <a:xfrm>
              <a:off x="6631792" y="3034225"/>
              <a:ext cx="568235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F8CB66F-C39B-A48F-8DAF-0BA95F0E2F7F}"/>
                </a:ext>
              </a:extLst>
            </p:cNvPr>
            <p:cNvSpPr txBox="1"/>
            <p:nvPr/>
          </p:nvSpPr>
          <p:spPr>
            <a:xfrm>
              <a:off x="8146244" y="3034935"/>
              <a:ext cx="565233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118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4CB327-365E-0EE1-CA6E-2F2CA6B9F1B0}"/>
                </a:ext>
              </a:extLst>
            </p:cNvPr>
            <p:cNvSpPr txBox="1"/>
            <p:nvPr/>
          </p:nvSpPr>
          <p:spPr>
            <a:xfrm>
              <a:off x="9279209" y="3031664"/>
              <a:ext cx="637224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15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06279D9-42AA-D851-FD61-437B4B6E98B1}"/>
                </a:ext>
              </a:extLst>
            </p:cNvPr>
            <p:cNvSpPr txBox="1"/>
            <p:nvPr/>
          </p:nvSpPr>
          <p:spPr>
            <a:xfrm>
              <a:off x="10291525" y="3015832"/>
              <a:ext cx="637224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86E7B"/>
                  </a:solidFill>
                  <a:latin typeface="Gotham" panose="02000504050000020004" pitchFamily="2" charset="0"/>
                </a:rPr>
                <a:t>8:1</a:t>
              </a:r>
              <a:endParaRPr lang="en-ZA" sz="2000" b="1" dirty="0">
                <a:solidFill>
                  <a:srgbClr val="586E7B"/>
                </a:solidFill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032283D-163C-151A-DEF2-D6ADC15D5904}"/>
              </a:ext>
            </a:extLst>
          </p:cNvPr>
          <p:cNvGrpSpPr/>
          <p:nvPr/>
        </p:nvGrpSpPr>
        <p:grpSpPr>
          <a:xfrm>
            <a:off x="1003139" y="1881619"/>
            <a:ext cx="10171996" cy="1102723"/>
            <a:chOff x="0" y="818337"/>
            <a:chExt cx="11306954" cy="1362327"/>
          </a:xfrm>
          <a:solidFill>
            <a:srgbClr val="586E7B"/>
          </a:solidFill>
        </p:grpSpPr>
        <p:sp>
          <p:nvSpPr>
            <p:cNvPr id="75" name="Off-page Connector 1">
              <a:extLst>
                <a:ext uri="{FF2B5EF4-FFF2-40B4-BE49-F238E27FC236}">
                  <a16:creationId xmlns:a16="http://schemas.microsoft.com/office/drawing/2014/main" id="{1D78BD35-B205-591F-2C32-6E60E951A20A}"/>
                </a:ext>
              </a:extLst>
            </p:cNvPr>
            <p:cNvSpPr/>
            <p:nvPr/>
          </p:nvSpPr>
          <p:spPr>
            <a:xfrm>
              <a:off x="0" y="821227"/>
              <a:ext cx="1867067" cy="1358072"/>
            </a:xfrm>
            <a:prstGeom prst="flowChartOffpageConnector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6" name="Off-page Connector 1">
              <a:extLst>
                <a:ext uri="{FF2B5EF4-FFF2-40B4-BE49-F238E27FC236}">
                  <a16:creationId xmlns:a16="http://schemas.microsoft.com/office/drawing/2014/main" id="{E3BD1DD3-5D6B-23ED-A85A-BC178E37F211}"/>
                </a:ext>
              </a:extLst>
            </p:cNvPr>
            <p:cNvSpPr/>
            <p:nvPr/>
          </p:nvSpPr>
          <p:spPr>
            <a:xfrm>
              <a:off x="1877307" y="821990"/>
              <a:ext cx="1167506" cy="1358072"/>
            </a:xfrm>
            <a:prstGeom prst="flowChartOffpageConnector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7" name="Off-page Connector 1">
              <a:extLst>
                <a:ext uri="{FF2B5EF4-FFF2-40B4-BE49-F238E27FC236}">
                  <a16:creationId xmlns:a16="http://schemas.microsoft.com/office/drawing/2014/main" id="{B107E9BD-4AFC-AC6D-C7C5-D1D927B37A15}"/>
                </a:ext>
              </a:extLst>
            </p:cNvPr>
            <p:cNvSpPr/>
            <p:nvPr/>
          </p:nvSpPr>
          <p:spPr>
            <a:xfrm>
              <a:off x="3030165" y="820464"/>
              <a:ext cx="1182200" cy="1358072"/>
            </a:xfrm>
            <a:prstGeom prst="flowChartOffpageConnector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Off-page Connector 1">
              <a:extLst>
                <a:ext uri="{FF2B5EF4-FFF2-40B4-BE49-F238E27FC236}">
                  <a16:creationId xmlns:a16="http://schemas.microsoft.com/office/drawing/2014/main" id="{9344CC7A-51D6-8CC3-52B6-FC3B0886B7A5}"/>
                </a:ext>
              </a:extLst>
            </p:cNvPr>
            <p:cNvSpPr/>
            <p:nvPr/>
          </p:nvSpPr>
          <p:spPr>
            <a:xfrm>
              <a:off x="4207245" y="821227"/>
              <a:ext cx="1407938" cy="1358072"/>
            </a:xfrm>
            <a:prstGeom prst="flowChartOffpageConnector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9" name="Off-page Connector 1">
              <a:extLst>
                <a:ext uri="{FF2B5EF4-FFF2-40B4-BE49-F238E27FC236}">
                  <a16:creationId xmlns:a16="http://schemas.microsoft.com/office/drawing/2014/main" id="{758688EA-1206-4172-A33E-80BEA8B926F8}"/>
                </a:ext>
              </a:extLst>
            </p:cNvPr>
            <p:cNvSpPr/>
            <p:nvPr/>
          </p:nvSpPr>
          <p:spPr>
            <a:xfrm>
              <a:off x="5597461" y="822592"/>
              <a:ext cx="1998449" cy="1358072"/>
            </a:xfrm>
            <a:prstGeom prst="flowChartOffpageConnector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0" name="Off-page Connector 1">
              <a:extLst>
                <a:ext uri="{FF2B5EF4-FFF2-40B4-BE49-F238E27FC236}">
                  <a16:creationId xmlns:a16="http://schemas.microsoft.com/office/drawing/2014/main" id="{0D04A129-9D5F-62BA-94CA-AC150F1B7260}"/>
                </a:ext>
              </a:extLst>
            </p:cNvPr>
            <p:cNvSpPr/>
            <p:nvPr/>
          </p:nvSpPr>
          <p:spPr>
            <a:xfrm>
              <a:off x="7584494" y="818337"/>
              <a:ext cx="1407938" cy="1358072"/>
            </a:xfrm>
            <a:prstGeom prst="flowChartOffpageConnector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Off-page Connector 1">
              <a:extLst>
                <a:ext uri="{FF2B5EF4-FFF2-40B4-BE49-F238E27FC236}">
                  <a16:creationId xmlns:a16="http://schemas.microsoft.com/office/drawing/2014/main" id="{1B9C07E1-563F-775A-1B1D-B54239FE7E40}"/>
                </a:ext>
              </a:extLst>
            </p:cNvPr>
            <p:cNvSpPr/>
            <p:nvPr/>
          </p:nvSpPr>
          <p:spPr>
            <a:xfrm>
              <a:off x="8995856" y="819100"/>
              <a:ext cx="1075758" cy="1358072"/>
            </a:xfrm>
            <a:prstGeom prst="flowChartOffpageConnector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Off-page Connector 1">
              <a:extLst>
                <a:ext uri="{FF2B5EF4-FFF2-40B4-BE49-F238E27FC236}">
                  <a16:creationId xmlns:a16="http://schemas.microsoft.com/office/drawing/2014/main" id="{6E9FB421-5E99-F388-16EB-EA729F3457B8}"/>
                </a:ext>
              </a:extLst>
            </p:cNvPr>
            <p:cNvSpPr/>
            <p:nvPr/>
          </p:nvSpPr>
          <p:spPr>
            <a:xfrm>
              <a:off x="10050878" y="820464"/>
              <a:ext cx="1256076" cy="1358072"/>
            </a:xfrm>
            <a:prstGeom prst="flowChartOffpageConnector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288541C-D050-C7FA-64AA-CFD9CCCE2190}"/>
                </a:ext>
              </a:extLst>
            </p:cNvPr>
            <p:cNvSpPr txBox="1"/>
            <p:nvPr/>
          </p:nvSpPr>
          <p:spPr>
            <a:xfrm>
              <a:off x="479610" y="1197902"/>
              <a:ext cx="806631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Gotham" panose="02000504050000020004" pitchFamily="2" charset="0"/>
                  <a:ea typeface="League Spartan" charset="0"/>
                  <a:cs typeface="Poppins" pitchFamily="2" charset="77"/>
                </a:rPr>
                <a:t>School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8154702-8EED-5DCA-7D90-24E6CE378355}"/>
                </a:ext>
              </a:extLst>
            </p:cNvPr>
            <p:cNvSpPr txBox="1"/>
            <p:nvPr/>
          </p:nvSpPr>
          <p:spPr>
            <a:xfrm>
              <a:off x="2001807" y="1145414"/>
              <a:ext cx="885178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In Class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(A)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C777C1D-4207-1602-8654-C4F4037FDD3C}"/>
                </a:ext>
              </a:extLst>
            </p:cNvPr>
            <p:cNvSpPr txBox="1"/>
            <p:nvPr/>
          </p:nvSpPr>
          <p:spPr>
            <a:xfrm>
              <a:off x="3143936" y="1083066"/>
              <a:ext cx="933269" cy="7386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Writing 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Stage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(B)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B895536-97E3-3B89-C50B-A155B88F62D6}"/>
                </a:ext>
              </a:extLst>
            </p:cNvPr>
            <p:cNvSpPr txBox="1"/>
            <p:nvPr/>
          </p:nvSpPr>
          <p:spPr>
            <a:xfrm>
              <a:off x="4317943" y="1070313"/>
              <a:ext cx="1186542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Total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Enrollment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16D802-B348-8D5A-D465-982F11503420}"/>
                </a:ext>
              </a:extLst>
            </p:cNvPr>
            <p:cNvSpPr txBox="1"/>
            <p:nvPr/>
          </p:nvSpPr>
          <p:spPr>
            <a:xfrm>
              <a:off x="5750216" y="1037691"/>
              <a:ext cx="1681871" cy="7386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FTE of Students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in Writing Stage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(C)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504F165-AC6F-88B5-F2B3-0D956FC48625}"/>
                </a:ext>
              </a:extLst>
            </p:cNvPr>
            <p:cNvSpPr txBox="1"/>
            <p:nvPr/>
          </p:nvSpPr>
          <p:spPr>
            <a:xfrm>
              <a:off x="7751787" y="1037414"/>
              <a:ext cx="1063112" cy="7386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Total FTE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Students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(A+C)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9A3D193-E8D4-FC4A-6B60-5FEBCF87954B}"/>
                </a:ext>
              </a:extLst>
            </p:cNvPr>
            <p:cNvSpPr txBox="1"/>
            <p:nvPr/>
          </p:nvSpPr>
          <p:spPr>
            <a:xfrm>
              <a:off x="9030224" y="1221326"/>
              <a:ext cx="1010009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Faculty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671D7B2-B0D5-BF61-C484-33A051D49778}"/>
                </a:ext>
              </a:extLst>
            </p:cNvPr>
            <p:cNvSpPr txBox="1"/>
            <p:nvPr/>
          </p:nvSpPr>
          <p:spPr>
            <a:xfrm>
              <a:off x="10176214" y="1048852"/>
              <a:ext cx="1005403" cy="73866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Student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Faculty</a:t>
              </a:r>
            </a:p>
            <a:p>
              <a:pPr algn="ctr">
                <a:spcAft>
                  <a:spcPts val="0"/>
                </a:spcAft>
              </a:pPr>
              <a:r>
                <a:rPr lang="en-US" sz="1400" b="1" i="0" dirty="0">
                  <a:solidFill>
                    <a:schemeClr val="bg1">
                      <a:lumMod val="95000"/>
                    </a:schemeClr>
                  </a:solidFill>
                  <a:effectLst/>
                  <a:latin typeface="Gotham" panose="02000504050000020004" pitchFamily="2" charset="0"/>
                </a:rPr>
                <a:t>Ratio</a:t>
              </a:r>
              <a:endParaRPr lang="en-ZA" sz="1400" b="1" i="0" dirty="0">
                <a:solidFill>
                  <a:schemeClr val="bg1">
                    <a:lumMod val="95000"/>
                  </a:schemeClr>
                </a:solidFill>
                <a:effectLst/>
                <a:latin typeface="Gotham" panose="0200050405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F7E073F-9865-75F9-4271-E3848D4559F6}"/>
              </a:ext>
            </a:extLst>
          </p:cNvPr>
          <p:cNvSpPr txBox="1"/>
          <p:nvPr/>
        </p:nvSpPr>
        <p:spPr>
          <a:xfrm>
            <a:off x="4530072" y="723693"/>
            <a:ext cx="367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Enrolment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183484-3549-4402-47C6-8C152F43AE17}"/>
              </a:ext>
            </a:extLst>
          </p:cNvPr>
          <p:cNvGrpSpPr/>
          <p:nvPr/>
        </p:nvGrpSpPr>
        <p:grpSpPr>
          <a:xfrm>
            <a:off x="3397911" y="616601"/>
            <a:ext cx="1056208" cy="1056208"/>
            <a:chOff x="1148108" y="1486019"/>
            <a:chExt cx="1693718" cy="169371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8B7DD0-4EF1-EE4B-D00D-2C13BEB2C801}"/>
                </a:ext>
              </a:extLst>
            </p:cNvPr>
            <p:cNvSpPr/>
            <p:nvPr/>
          </p:nvSpPr>
          <p:spPr>
            <a:xfrm>
              <a:off x="1148108" y="1486019"/>
              <a:ext cx="1693718" cy="1693718"/>
            </a:xfrm>
            <a:prstGeom prst="ellipse">
              <a:avLst/>
            </a:prstGeom>
            <a:solidFill>
              <a:srgbClr val="4754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2D9C99-3B17-6C56-1E9F-AAA4FF362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1166" y="1673353"/>
              <a:ext cx="1231398" cy="1231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14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9A30C5-2F93-20C7-4CAF-CCAE0E8939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/>
          <a:stretch/>
        </p:blipFill>
        <p:spPr>
          <a:xfrm>
            <a:off x="0" y="401070"/>
            <a:ext cx="12192000" cy="64065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550BCA-7FEA-719E-AA10-DDB7426AC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6"/>
          <a:stretch/>
        </p:blipFill>
        <p:spPr>
          <a:xfrm>
            <a:off x="0" y="5529294"/>
            <a:ext cx="12192000" cy="132870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98B442-E69B-DE41-6BD9-ED7C1061055E}"/>
              </a:ext>
            </a:extLst>
          </p:cNvPr>
          <p:cNvSpPr txBox="1">
            <a:spLocks/>
          </p:cNvSpPr>
          <p:nvPr/>
        </p:nvSpPr>
        <p:spPr>
          <a:xfrm>
            <a:off x="1123399" y="1791039"/>
            <a:ext cx="6561255" cy="389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PhD in Biblical &amp;</a:t>
            </a:r>
            <a:r>
              <a:rPr lang="en-US" sz="2600" dirty="0">
                <a:solidFill>
                  <a:srgbClr val="153069"/>
                </a:solidFill>
                <a:latin typeface="Gotham" panose="02000504050000020004" pitchFamily="2" charset="0"/>
              </a:rPr>
              <a:t> </a:t>
            </a: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Theological Studies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D Min, PhD in Leadership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MA in BTS</a:t>
            </a:r>
            <a:endParaRPr lang="en-US" sz="2600" dirty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MA Leadership, MBA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MA Missiology, MA Chaplaincy </a:t>
            </a:r>
            <a:endParaRPr lang="en-US" sz="2600" dirty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M Divinity</a:t>
            </a:r>
            <a:endParaRPr lang="en-US" sz="2600" dirty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M Public Health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153069"/>
                </a:solidFill>
                <a:latin typeface="Gotham" panose="02000504050000020004" pitchFamily="2" charset="0"/>
              </a:rPr>
              <a:t>MSc Computer Science</a:t>
            </a:r>
            <a:endParaRPr lang="en-US" sz="2600" dirty="0">
              <a:solidFill>
                <a:srgbClr val="153069"/>
              </a:solidFill>
              <a:latin typeface="Gotham" panose="0200050405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153069"/>
              </a:solidFill>
              <a:latin typeface="Gotham" panose="0200050405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B0658-9011-91CE-7518-92E666DB875B}"/>
              </a:ext>
            </a:extLst>
          </p:cNvPr>
          <p:cNvSpPr txBox="1"/>
          <p:nvPr/>
        </p:nvSpPr>
        <p:spPr>
          <a:xfrm>
            <a:off x="1038300" y="749730"/>
            <a:ext cx="855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1B356E"/>
                </a:solidFill>
                <a:latin typeface="Gotham" panose="02000504050000020004" pitchFamily="2" charset="0"/>
                <a:cs typeface="Times New Roman" panose="02020603050405020304" pitchFamily="18" charset="0"/>
              </a:rPr>
              <a:t>Programs Enrolled </a:t>
            </a:r>
            <a:endParaRPr lang="en-PH" sz="4400" b="1" dirty="0">
              <a:solidFill>
                <a:srgbClr val="1B356E"/>
              </a:solidFill>
              <a:latin typeface="Gotham" panose="0200050405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C10504-23A2-C329-C6D6-86C3D501D705}"/>
              </a:ext>
            </a:extLst>
          </p:cNvPr>
          <p:cNvSpPr/>
          <p:nvPr/>
        </p:nvSpPr>
        <p:spPr>
          <a:xfrm>
            <a:off x="0" y="1630778"/>
            <a:ext cx="7315200" cy="48654"/>
          </a:xfrm>
          <a:prstGeom prst="rect">
            <a:avLst/>
          </a:prstGeom>
          <a:gradFill>
            <a:gsLst>
              <a:gs pos="2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8713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1003</Words>
  <Application>Microsoft Office PowerPoint</Application>
  <PresentationFormat>Widescreen</PresentationFormat>
  <Paragraphs>439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Gotham</vt:lpstr>
      <vt:lpstr>Arial</vt:lpstr>
      <vt:lpstr>Times New Roman</vt:lpstr>
      <vt:lpstr>Calibri Light</vt:lpstr>
      <vt:lpstr>Calibri</vt:lpstr>
      <vt:lpstr>Poppins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CORE VALUES</vt:lpstr>
      <vt:lpstr>PowerPoint Presentation</vt:lpstr>
      <vt:lpstr>PowerPoint Presentation</vt:lpstr>
      <vt:lpstr>PowerPoint Presentation</vt:lpstr>
      <vt:lpstr>PowerPoint Presentation</vt:lpstr>
      <vt:lpstr>ENROLMENT DIVISION-WISE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STUDENTS WRITING THESIS 2016 -2022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10/40 window countries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Illya</dc:creator>
  <cp:lastModifiedBy>Vincent</cp:lastModifiedBy>
  <cp:revision>52</cp:revision>
  <dcterms:created xsi:type="dcterms:W3CDTF">2022-09-25T23:58:07Z</dcterms:created>
  <dcterms:modified xsi:type="dcterms:W3CDTF">2022-11-01T12:31:31Z</dcterms:modified>
</cp:coreProperties>
</file>