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8" r:id="rId11"/>
    <p:sldId id="272"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6"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37312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60193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936469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76034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GB"/>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4122414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5820F699-0665-446E-906B-61F2C67D7E7A}" type="datetimeFigureOut">
              <a:rPr lang="en-GB" smtClean="0"/>
              <a:t>01/11/2022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229465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GB"/>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5820F699-0665-446E-906B-61F2C67D7E7A}" type="datetimeFigureOut">
              <a:rPr lang="en-GB" smtClean="0"/>
              <a:t>01/11/2022</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405104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fld id="{5820F699-0665-446E-906B-61F2C67D7E7A}" type="datetimeFigureOut">
              <a:rPr lang="en-GB" smtClean="0"/>
              <a:t>01/11/2022</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66790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820F699-0665-446E-906B-61F2C67D7E7A}" type="datetimeFigureOut">
              <a:rPr lang="en-GB" smtClean="0"/>
              <a:t>01/11/2022</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96292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820F699-0665-446E-906B-61F2C67D7E7A}" type="datetimeFigureOut">
              <a:rPr lang="en-GB" smtClean="0"/>
              <a:t>01/11/2022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778051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820F699-0665-446E-906B-61F2C67D7E7A}" type="datetimeFigureOut">
              <a:rPr lang="en-GB" smtClean="0"/>
              <a:t>01/11/2022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67C3E5A7-D259-455E-9CF4-C286EBE1FDB0}" type="slidenum">
              <a:rPr lang="en-GB" smtClean="0"/>
              <a:t>‹N°›</a:t>
            </a:fld>
            <a:endParaRPr lang="en-GB"/>
          </a:p>
        </p:txBody>
      </p:sp>
    </p:spTree>
    <p:extLst>
      <p:ext uri="{BB962C8B-B14F-4D97-AF65-F5344CB8AC3E}">
        <p14:creationId xmlns:p14="http://schemas.microsoft.com/office/powerpoint/2010/main" val="19314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0F699-0665-446E-906B-61F2C67D7E7A}" type="datetimeFigureOut">
              <a:rPr lang="en-GB" smtClean="0"/>
              <a:t>01/11/2022</a:t>
            </a:fld>
            <a:endParaRPr lang="en-GB"/>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3E5A7-D259-455E-9CF4-C286EBE1FDB0}" type="slidenum">
              <a:rPr lang="en-GB" smtClean="0"/>
              <a:t>‹N°›</a:t>
            </a:fld>
            <a:endParaRPr lang="en-GB"/>
          </a:p>
        </p:txBody>
      </p:sp>
    </p:spTree>
    <p:extLst>
      <p:ext uri="{BB962C8B-B14F-4D97-AF65-F5344CB8AC3E}">
        <p14:creationId xmlns:p14="http://schemas.microsoft.com/office/powerpoint/2010/main" val="330334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66800" y="866869"/>
            <a:ext cx="9144000" cy="23876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fr-CI" b="1" dirty="0"/>
              <a:t>Topic : Crois et Obéis ! – </a:t>
            </a:r>
            <a:r>
              <a:rPr lang="fr-CI" b="1" dirty="0" smtClean="0"/>
              <a:t/>
            </a:r>
            <a:br>
              <a:rPr lang="fr-CI" b="1" dirty="0" smtClean="0"/>
            </a:br>
            <a:r>
              <a:rPr lang="fr-CI" b="1" dirty="0" smtClean="0"/>
              <a:t>Trust </a:t>
            </a:r>
            <a:r>
              <a:rPr lang="fr-CI" b="1" dirty="0"/>
              <a:t>and Obey !</a:t>
            </a:r>
            <a:r>
              <a:rPr lang="en-GB" dirty="0"/>
              <a:t/>
            </a:r>
            <a:br>
              <a:rPr lang="en-GB" dirty="0"/>
            </a:br>
            <a:endParaRPr lang="en-GB" dirty="0"/>
          </a:p>
        </p:txBody>
      </p:sp>
    </p:spTree>
    <p:extLst>
      <p:ext uri="{BB962C8B-B14F-4D97-AF65-F5344CB8AC3E}">
        <p14:creationId xmlns:p14="http://schemas.microsoft.com/office/powerpoint/2010/main" val="669400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err="1" smtClean="0"/>
              <a:t>Matthieu</a:t>
            </a:r>
            <a:r>
              <a:rPr lang="en-GB" dirty="0" smtClean="0"/>
              <a:t> 28: 19-20 - </a:t>
            </a:r>
            <a:r>
              <a:rPr lang="en-GB" dirty="0"/>
              <a:t>Matthew 28:19-20</a:t>
            </a:r>
          </a:p>
        </p:txBody>
      </p:sp>
      <p:sp>
        <p:nvSpPr>
          <p:cNvPr id="3" name="Espace réservé du contenu 2"/>
          <p:cNvSpPr>
            <a:spLocks noGrp="1"/>
          </p:cNvSpPr>
          <p:nvPr>
            <p:ph idx="1"/>
          </p:nvPr>
        </p:nvSpPr>
        <p:spPr>
          <a:xfrm>
            <a:off x="838200" y="1825625"/>
            <a:ext cx="5011271" cy="4351338"/>
          </a:xfrm>
        </p:spPr>
        <p:style>
          <a:lnRef idx="2">
            <a:schemeClr val="accent1"/>
          </a:lnRef>
          <a:fillRef idx="1">
            <a:schemeClr val="lt1"/>
          </a:fillRef>
          <a:effectRef idx="0">
            <a:schemeClr val="accent1"/>
          </a:effectRef>
          <a:fontRef idx="minor">
            <a:schemeClr val="dk1"/>
          </a:fontRef>
        </p:style>
        <p:txBody>
          <a:bodyPr/>
          <a:lstStyle/>
          <a:p>
            <a:r>
              <a:rPr lang="fr-FR" b="1" baseline="30000" dirty="0"/>
              <a:t>19 </a:t>
            </a:r>
            <a:r>
              <a:rPr lang="fr-FR" dirty="0"/>
              <a:t>Allez, faites de toutes les nations des disciples, les baptisant au nom du Père, du Fils et du Saint Esprit,</a:t>
            </a:r>
          </a:p>
          <a:p>
            <a:r>
              <a:rPr lang="fr-FR" b="1" baseline="30000" dirty="0"/>
              <a:t>20 </a:t>
            </a:r>
            <a:r>
              <a:rPr lang="fr-FR" dirty="0"/>
              <a:t>et enseignez-leur à observer tout ce que je vous ai prescrit. Et voici, je suis avec vous tous les jours, jusqu'à la fin du monde.</a:t>
            </a:r>
          </a:p>
          <a:p>
            <a:pPr marL="0" indent="0">
              <a:buNone/>
            </a:pPr>
            <a:endParaRPr lang="en-GB" dirty="0"/>
          </a:p>
        </p:txBody>
      </p:sp>
      <p:sp>
        <p:nvSpPr>
          <p:cNvPr id="4" name="Espace réservé du contenu 2"/>
          <p:cNvSpPr txBox="1">
            <a:spLocks/>
          </p:cNvSpPr>
          <p:nvPr/>
        </p:nvSpPr>
        <p:spPr>
          <a:xfrm>
            <a:off x="6230471" y="1825625"/>
            <a:ext cx="5011271" cy="435133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baseline="30000" dirty="0"/>
              <a:t>19 </a:t>
            </a:r>
            <a:r>
              <a:rPr lang="en-GB" dirty="0"/>
              <a:t>Go ye therefore, and teach all nations, baptizing them in the name of the Father, and of the Son, and of the Holy Ghost:</a:t>
            </a:r>
          </a:p>
          <a:p>
            <a:r>
              <a:rPr lang="en-GB" b="1" baseline="30000" dirty="0"/>
              <a:t>20 </a:t>
            </a:r>
            <a:r>
              <a:rPr lang="en-GB" dirty="0"/>
              <a:t>Teaching them to observe all things whatsoever I have commanded you: and, lo, I am with you always, even unto the end of the world. Amen.</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228614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smtClean="0"/>
              <a:t>4- </a:t>
            </a:r>
            <a:r>
              <a:rPr lang="en-GB" dirty="0" err="1" smtClean="0"/>
              <a:t>Exemple</a:t>
            </a:r>
            <a:r>
              <a:rPr lang="en-GB" dirty="0" smtClean="0"/>
              <a:t> </a:t>
            </a:r>
            <a:r>
              <a:rPr lang="en-GB" dirty="0" err="1" smtClean="0"/>
              <a:t>concrèt</a:t>
            </a:r>
            <a:r>
              <a:rPr lang="en-GB" dirty="0" smtClean="0"/>
              <a:t> / Concrete example </a:t>
            </a:r>
            <a:endParaRPr lang="en-GB" dirty="0"/>
          </a:p>
        </p:txBody>
      </p:sp>
      <p:sp>
        <p:nvSpPr>
          <p:cNvPr id="3" name="Espace réservé du texte 2"/>
          <p:cNvSpPr>
            <a:spLocks noGrp="1"/>
          </p:cNvSpPr>
          <p:nvPr>
            <p:ph type="body" idx="1"/>
          </p:nvPr>
        </p:nvSpPr>
        <p:spPr/>
        <p:style>
          <a:lnRef idx="1">
            <a:schemeClr val="accent2"/>
          </a:lnRef>
          <a:fillRef idx="2">
            <a:schemeClr val="accent2"/>
          </a:fillRef>
          <a:effectRef idx="1">
            <a:schemeClr val="accent2"/>
          </a:effectRef>
          <a:fontRef idx="minor">
            <a:schemeClr val="dk1"/>
          </a:fontRef>
        </p:style>
        <p:txBody>
          <a:bodyPr/>
          <a:lstStyle/>
          <a:p>
            <a:r>
              <a:rPr lang="fr-FR" dirty="0" smtClean="0"/>
              <a:t>Histoire</a:t>
            </a:r>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Lieu : Nairobi, Kenya / Mae, Seychelles</a:t>
            </a:r>
            <a:endParaRPr lang="en-GB" dirty="0" smtClean="0"/>
          </a:p>
          <a:p>
            <a:pPr marL="0" indent="0">
              <a:buNone/>
            </a:pPr>
            <a:endParaRPr lang="en-GB" dirty="0"/>
          </a:p>
        </p:txBody>
      </p:sp>
      <p:sp>
        <p:nvSpPr>
          <p:cNvPr id="5" name="Espace réservé du texte 4"/>
          <p:cNvSpPr>
            <a:spLocks noGrp="1"/>
          </p:cNvSpPr>
          <p:nvPr>
            <p:ph type="body" sz="quarter" idx="3"/>
          </p:nvPr>
        </p:nvSpPr>
        <p:spPr/>
        <p:style>
          <a:lnRef idx="1">
            <a:schemeClr val="accent2"/>
          </a:lnRef>
          <a:fillRef idx="2">
            <a:schemeClr val="accent2"/>
          </a:fillRef>
          <a:effectRef idx="1">
            <a:schemeClr val="accent2"/>
          </a:effectRef>
          <a:fontRef idx="minor">
            <a:schemeClr val="dk1"/>
          </a:fontRef>
        </p:style>
        <p:txBody>
          <a:bodyPr/>
          <a:lstStyle/>
          <a:p>
            <a:r>
              <a:rPr lang="fr-FR" dirty="0" smtClean="0"/>
              <a:t>Story</a:t>
            </a:r>
          </a:p>
        </p:txBody>
      </p:sp>
      <p:sp>
        <p:nvSpPr>
          <p:cNvPr id="6" name="Espace réservé du contenu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Venue : Nairobi, Kenya / Mae, Seychelles</a:t>
            </a:r>
            <a:endParaRPr lang="en-GB" dirty="0" smtClean="0"/>
          </a:p>
          <a:p>
            <a:pPr marL="0" indent="0">
              <a:buNone/>
            </a:pPr>
            <a:endParaRPr lang="en-GB" dirty="0"/>
          </a:p>
        </p:txBody>
      </p:sp>
    </p:spTree>
    <p:extLst>
      <p:ext uri="{BB962C8B-B14F-4D97-AF65-F5344CB8AC3E}">
        <p14:creationId xmlns:p14="http://schemas.microsoft.com/office/powerpoint/2010/main" val="3432895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GB" dirty="0" smtClean="0"/>
              <a:t>EGW</a:t>
            </a:r>
            <a:endParaRPr lang="en-GB" dirty="0"/>
          </a:p>
        </p:txBody>
      </p:sp>
      <p:sp>
        <p:nvSpPr>
          <p:cNvPr id="3" name="Espace réservé du contenu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CI" dirty="0"/>
              <a:t>La volonté humaine participe à la toute-puissance dans la mesure où elle coopère avec la volonté de Dieu. Tout ce qui doit se faire sur son ordre peut être accompli par sa force. Tout ce qu’il ordonne, il le donne. — Les paraboles de Jésus, 339.</a:t>
            </a:r>
            <a:endParaRPr lang="en-GB" dirty="0"/>
          </a:p>
          <a:p>
            <a:pPr marL="0" indent="0">
              <a:buNone/>
            </a:pPr>
            <a:endParaRPr lang="en-GB" dirty="0"/>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a:t>As the will of man co-operates with the will of God, it becomes omnipotent. Whatever is to be done at His command, may be accomplished in His strength. All His biddings are </a:t>
            </a:r>
            <a:r>
              <a:rPr lang="en-GB" dirty="0" err="1"/>
              <a:t>enablings</a:t>
            </a:r>
            <a:r>
              <a:rPr lang="en-GB" dirty="0"/>
              <a:t>.—Christ’s Object Lessons, 333.</a:t>
            </a:r>
          </a:p>
          <a:p>
            <a:pPr marL="0" indent="0">
              <a:buNone/>
            </a:pPr>
            <a:endParaRPr lang="en-GB" dirty="0"/>
          </a:p>
        </p:txBody>
      </p:sp>
    </p:spTree>
    <p:extLst>
      <p:ext uri="{BB962C8B-B14F-4D97-AF65-F5344CB8AC3E}">
        <p14:creationId xmlns:p14="http://schemas.microsoft.com/office/powerpoint/2010/main" val="3806975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GB" dirty="0" err="1" smtClean="0"/>
              <a:t>Ésaïe</a:t>
            </a:r>
            <a:r>
              <a:rPr lang="en-GB" dirty="0" smtClean="0"/>
              <a:t> 6:8 - Isaiah </a:t>
            </a:r>
            <a:r>
              <a:rPr lang="en-GB" dirty="0"/>
              <a:t>6:8</a:t>
            </a:r>
          </a:p>
        </p:txBody>
      </p:sp>
      <p:sp>
        <p:nvSpPr>
          <p:cNvPr id="3" name="Espace réservé du texte 2"/>
          <p:cNvSpPr>
            <a:spLocks noGrp="1"/>
          </p:cNvSpPr>
          <p:nvPr>
            <p:ph type="body" idx="1"/>
          </p:nvPr>
        </p:nvSpPr>
        <p:spPr/>
        <p:txBody>
          <a:bodyPr/>
          <a:lstStyle/>
          <a:p>
            <a:r>
              <a:rPr lang="en-GB" dirty="0"/>
              <a:t>Appel</a:t>
            </a:r>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b="1" baseline="30000" dirty="0"/>
              <a:t>8 </a:t>
            </a:r>
            <a:r>
              <a:rPr lang="fr-FR" dirty="0"/>
              <a:t>J'entendis la voix du Seigneur, disant: Qui enverrai-je, et qui marchera pour nous? Je répondis: Me voici, envoie-moi.</a:t>
            </a:r>
            <a:endParaRPr lang="en-GB" dirty="0"/>
          </a:p>
        </p:txBody>
      </p:sp>
      <p:sp>
        <p:nvSpPr>
          <p:cNvPr id="5" name="Espace réservé du texte 4"/>
          <p:cNvSpPr>
            <a:spLocks noGrp="1"/>
          </p:cNvSpPr>
          <p:nvPr>
            <p:ph type="body" sz="quarter" idx="3"/>
          </p:nvPr>
        </p:nvSpPr>
        <p:spPr/>
        <p:txBody>
          <a:bodyPr/>
          <a:lstStyle/>
          <a:p>
            <a:r>
              <a:rPr lang="en-GB" dirty="0" err="1"/>
              <a:t>Apeal</a:t>
            </a:r>
            <a:endParaRPr lang="en-GB" dirty="0"/>
          </a:p>
        </p:txBody>
      </p:sp>
      <p:sp>
        <p:nvSpPr>
          <p:cNvPr id="6" name="Espace réservé du contenu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r>
              <a:rPr lang="en-GB" b="1" baseline="30000" dirty="0"/>
              <a:t>8 </a:t>
            </a:r>
            <a:r>
              <a:rPr lang="en-GB" dirty="0"/>
              <a:t>Also I heard the voice of the Lord, saying:</a:t>
            </a:r>
          </a:p>
          <a:p>
            <a:r>
              <a:rPr lang="en-GB" dirty="0"/>
              <a:t>“Whom shall I send,</a:t>
            </a:r>
            <a:br>
              <a:rPr lang="en-GB" dirty="0"/>
            </a:br>
            <a:r>
              <a:rPr lang="en-GB" dirty="0"/>
              <a:t>And who will go for Us?”</a:t>
            </a:r>
          </a:p>
          <a:p>
            <a:r>
              <a:rPr lang="en-GB" dirty="0"/>
              <a:t>Then I said, “Here </a:t>
            </a:r>
            <a:r>
              <a:rPr lang="en-GB" i="1" dirty="0"/>
              <a:t>am</a:t>
            </a:r>
            <a:r>
              <a:rPr lang="en-GB" dirty="0"/>
              <a:t> I! Send me.”</a:t>
            </a:r>
          </a:p>
          <a:p>
            <a:pPr marL="0" indent="0">
              <a:buNone/>
            </a:pPr>
            <a:endParaRPr lang="en-GB" dirty="0"/>
          </a:p>
        </p:txBody>
      </p:sp>
    </p:spTree>
    <p:extLst>
      <p:ext uri="{BB962C8B-B14F-4D97-AF65-F5344CB8AC3E}">
        <p14:creationId xmlns:p14="http://schemas.microsoft.com/office/powerpoint/2010/main" val="3540869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err="1" smtClean="0"/>
              <a:t>Matthieu</a:t>
            </a:r>
            <a:r>
              <a:rPr lang="en-GB" dirty="0" smtClean="0"/>
              <a:t> 28: 19-20 - </a:t>
            </a:r>
            <a:r>
              <a:rPr lang="en-GB" dirty="0"/>
              <a:t>Matthew 28:19-20</a:t>
            </a:r>
          </a:p>
        </p:txBody>
      </p:sp>
      <p:sp>
        <p:nvSpPr>
          <p:cNvPr id="3" name="Espace réservé du contenu 2"/>
          <p:cNvSpPr>
            <a:spLocks noGrp="1"/>
          </p:cNvSpPr>
          <p:nvPr>
            <p:ph idx="1"/>
          </p:nvPr>
        </p:nvSpPr>
        <p:spPr>
          <a:xfrm>
            <a:off x="838200" y="1825625"/>
            <a:ext cx="5011271" cy="4351338"/>
          </a:xfrm>
        </p:spPr>
        <p:style>
          <a:lnRef idx="2">
            <a:schemeClr val="accent1"/>
          </a:lnRef>
          <a:fillRef idx="1">
            <a:schemeClr val="lt1"/>
          </a:fillRef>
          <a:effectRef idx="0">
            <a:schemeClr val="accent1"/>
          </a:effectRef>
          <a:fontRef idx="minor">
            <a:schemeClr val="dk1"/>
          </a:fontRef>
        </p:style>
        <p:txBody>
          <a:bodyPr/>
          <a:lstStyle/>
          <a:p>
            <a:r>
              <a:rPr lang="fr-FR" b="1" baseline="30000" dirty="0"/>
              <a:t>19 </a:t>
            </a:r>
            <a:r>
              <a:rPr lang="fr-FR" dirty="0"/>
              <a:t>Allez, faites de toutes les nations des disciples, les baptisant au nom du Père, du Fils et du Saint Esprit,</a:t>
            </a:r>
          </a:p>
          <a:p>
            <a:r>
              <a:rPr lang="fr-FR" b="1" baseline="30000" dirty="0"/>
              <a:t>20 </a:t>
            </a:r>
            <a:r>
              <a:rPr lang="fr-FR" dirty="0"/>
              <a:t>et enseignez-leur à observer tout ce que je vous ai prescrit. Et voici, je suis avec vous tous les jours, jusqu'à la fin du monde.</a:t>
            </a:r>
          </a:p>
          <a:p>
            <a:pPr marL="0" indent="0">
              <a:buNone/>
            </a:pPr>
            <a:endParaRPr lang="en-GB" dirty="0"/>
          </a:p>
        </p:txBody>
      </p:sp>
      <p:sp>
        <p:nvSpPr>
          <p:cNvPr id="4" name="Espace réservé du contenu 2"/>
          <p:cNvSpPr txBox="1">
            <a:spLocks/>
          </p:cNvSpPr>
          <p:nvPr/>
        </p:nvSpPr>
        <p:spPr>
          <a:xfrm>
            <a:off x="6230471" y="1825625"/>
            <a:ext cx="5011271" cy="435133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baseline="30000" dirty="0"/>
              <a:t>19 </a:t>
            </a:r>
            <a:r>
              <a:rPr lang="en-GB" dirty="0"/>
              <a:t>Go ye therefore, and teach all nations, baptizing them in the name of the Father, and of the Son, and of the Holy Ghost:</a:t>
            </a:r>
          </a:p>
          <a:p>
            <a:r>
              <a:rPr lang="en-GB" b="1" baseline="30000" dirty="0"/>
              <a:t>20 </a:t>
            </a:r>
            <a:r>
              <a:rPr lang="en-GB" dirty="0"/>
              <a:t>Teaching them to observe all things whatsoever I have commanded you: and, lo, I am with you always, even unto the end of the world. Amen.</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21649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fr-CI" sz="4000" dirty="0" smtClean="0"/>
              <a:t>Questions et </a:t>
            </a:r>
            <a:r>
              <a:rPr lang="fr-CI" sz="4000" dirty="0" err="1" smtClean="0"/>
              <a:t>Reponses</a:t>
            </a:r>
            <a:r>
              <a:rPr lang="fr-CI" sz="4000" dirty="0" smtClean="0"/>
              <a:t> / Questions and </a:t>
            </a:r>
            <a:r>
              <a:rPr lang="fr-CI" sz="4000" dirty="0" err="1" smtClean="0"/>
              <a:t>answers</a:t>
            </a:r>
            <a:endParaRPr lang="en-GB" sz="4000" dirty="0"/>
          </a:p>
        </p:txBody>
      </p:sp>
      <p:sp>
        <p:nvSpPr>
          <p:cNvPr id="3" name="Espace réservé du texte 2"/>
          <p:cNvSpPr>
            <a:spLocks noGrp="1"/>
          </p:cNvSpPr>
          <p:nvPr>
            <p:ph type="body" idx="1"/>
          </p:nvPr>
        </p:nvSpPr>
        <p:spPr/>
        <p:style>
          <a:lnRef idx="1">
            <a:schemeClr val="accent2"/>
          </a:lnRef>
          <a:fillRef idx="2">
            <a:schemeClr val="accent2"/>
          </a:fillRef>
          <a:effectRef idx="1">
            <a:schemeClr val="accent2"/>
          </a:effectRef>
          <a:fontRef idx="minor">
            <a:schemeClr val="dk1"/>
          </a:fontRef>
        </p:style>
        <p:txBody>
          <a:bodyPr/>
          <a:lstStyle/>
          <a:p>
            <a:r>
              <a:rPr lang="fr-CI" dirty="0" smtClean="0"/>
              <a:t>1- Qui </a:t>
            </a:r>
            <a:r>
              <a:rPr lang="fr-CI" dirty="0"/>
              <a:t>es-tu ?</a:t>
            </a:r>
            <a:r>
              <a:rPr lang="en-GB" dirty="0"/>
              <a:t> </a:t>
            </a:r>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a:t>Enfant de Dieu. </a:t>
            </a:r>
            <a:endParaRPr lang="en-GB" dirty="0"/>
          </a:p>
        </p:txBody>
      </p:sp>
      <p:sp>
        <p:nvSpPr>
          <p:cNvPr id="5" name="Espace réservé du texte 4"/>
          <p:cNvSpPr>
            <a:spLocks noGrp="1"/>
          </p:cNvSpPr>
          <p:nvPr>
            <p:ph type="body" sz="quarter" idx="3"/>
          </p:nvPr>
        </p:nvSpPr>
        <p:spPr/>
        <p:style>
          <a:lnRef idx="1">
            <a:schemeClr val="accent2"/>
          </a:lnRef>
          <a:fillRef idx="2">
            <a:schemeClr val="accent2"/>
          </a:fillRef>
          <a:effectRef idx="1">
            <a:schemeClr val="accent2"/>
          </a:effectRef>
          <a:fontRef idx="minor">
            <a:schemeClr val="dk1"/>
          </a:fontRef>
        </p:style>
        <p:txBody>
          <a:bodyPr/>
          <a:lstStyle/>
          <a:p>
            <a:r>
              <a:rPr lang="en-GB" dirty="0" smtClean="0"/>
              <a:t>1- Who are you? </a:t>
            </a:r>
          </a:p>
        </p:txBody>
      </p:sp>
      <p:sp>
        <p:nvSpPr>
          <p:cNvPr id="6" name="Espace réservé du contenu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Child </a:t>
            </a:r>
            <a:r>
              <a:rPr lang="fr-FR" dirty="0"/>
              <a:t>of </a:t>
            </a:r>
            <a:r>
              <a:rPr lang="fr-FR" dirty="0" err="1"/>
              <a:t>God</a:t>
            </a:r>
            <a:endParaRPr lang="en-GB" dirty="0"/>
          </a:p>
        </p:txBody>
      </p:sp>
    </p:spTree>
    <p:extLst>
      <p:ext uri="{BB962C8B-B14F-4D97-AF65-F5344CB8AC3E}">
        <p14:creationId xmlns:p14="http://schemas.microsoft.com/office/powerpoint/2010/main" val="700967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fr-CI" sz="4000" dirty="0" smtClean="0"/>
              <a:t>Questions et </a:t>
            </a:r>
            <a:r>
              <a:rPr lang="fr-CI" sz="4000" dirty="0" err="1" smtClean="0"/>
              <a:t>Reponses</a:t>
            </a:r>
            <a:r>
              <a:rPr lang="fr-CI" sz="4000" dirty="0" smtClean="0"/>
              <a:t> / Questions and </a:t>
            </a:r>
            <a:r>
              <a:rPr lang="fr-CI" sz="4000" dirty="0" err="1" smtClean="0"/>
              <a:t>answers</a:t>
            </a:r>
            <a:endParaRPr lang="en-GB" sz="4000" dirty="0"/>
          </a:p>
        </p:txBody>
      </p:sp>
      <p:sp>
        <p:nvSpPr>
          <p:cNvPr id="3" name="Espace réservé du texte 2"/>
          <p:cNvSpPr>
            <a:spLocks noGrp="1"/>
          </p:cNvSpPr>
          <p:nvPr>
            <p:ph type="body" idx="1"/>
          </p:nvPr>
        </p:nvSpPr>
        <p:spPr/>
        <p:style>
          <a:lnRef idx="1">
            <a:schemeClr val="accent2"/>
          </a:lnRef>
          <a:fillRef idx="2">
            <a:schemeClr val="accent2"/>
          </a:fillRef>
          <a:effectRef idx="1">
            <a:schemeClr val="accent2"/>
          </a:effectRef>
          <a:fontRef idx="minor">
            <a:schemeClr val="dk1"/>
          </a:fontRef>
        </p:style>
        <p:txBody>
          <a:bodyPr/>
          <a:lstStyle/>
          <a:p>
            <a:r>
              <a:rPr lang="en-GB" dirty="0" smtClean="0"/>
              <a:t>2- </a:t>
            </a:r>
            <a:r>
              <a:rPr lang="en-GB" dirty="0" err="1" smtClean="0"/>
              <a:t>Ou</a:t>
            </a:r>
            <a:r>
              <a:rPr lang="en-GB" dirty="0" smtClean="0"/>
              <a:t> </a:t>
            </a:r>
            <a:r>
              <a:rPr lang="en-GB" dirty="0"/>
              <a:t>vas-</a:t>
            </a:r>
            <a:r>
              <a:rPr lang="en-GB" dirty="0" err="1"/>
              <a:t>tu</a:t>
            </a:r>
            <a:r>
              <a:rPr lang="en-GB" dirty="0"/>
              <a:t>? </a:t>
            </a:r>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a:t>Je </a:t>
            </a:r>
            <a:r>
              <a:rPr lang="en-GB" dirty="0" err="1"/>
              <a:t>vais</a:t>
            </a:r>
            <a:r>
              <a:rPr lang="en-GB" dirty="0"/>
              <a:t> </a:t>
            </a:r>
            <a:r>
              <a:rPr lang="en-GB" dirty="0" err="1"/>
              <a:t>Témoigné</a:t>
            </a:r>
            <a:r>
              <a:rPr lang="en-GB" dirty="0"/>
              <a:t> pour </a:t>
            </a:r>
            <a:r>
              <a:rPr lang="en-GB" dirty="0" err="1"/>
              <a:t>Dieu</a:t>
            </a:r>
            <a:r>
              <a:rPr lang="en-GB" dirty="0"/>
              <a:t> (</a:t>
            </a:r>
            <a:r>
              <a:rPr lang="en-GB" dirty="0" err="1"/>
              <a:t>J’irai</a:t>
            </a:r>
            <a:r>
              <a:rPr lang="en-GB" dirty="0"/>
              <a:t> </a:t>
            </a:r>
            <a:r>
              <a:rPr lang="en-GB" dirty="0" err="1"/>
              <a:t>être</a:t>
            </a:r>
            <a:r>
              <a:rPr lang="en-GB" dirty="0"/>
              <a:t> son </a:t>
            </a:r>
            <a:r>
              <a:rPr lang="en-GB" dirty="0" err="1"/>
              <a:t>témoin</a:t>
            </a:r>
            <a:r>
              <a:rPr lang="en-GB" dirty="0"/>
              <a:t>)</a:t>
            </a:r>
          </a:p>
        </p:txBody>
      </p:sp>
      <p:sp>
        <p:nvSpPr>
          <p:cNvPr id="5" name="Espace réservé du texte 4"/>
          <p:cNvSpPr>
            <a:spLocks noGrp="1"/>
          </p:cNvSpPr>
          <p:nvPr>
            <p:ph type="body" sz="quarter" idx="3"/>
          </p:nvPr>
        </p:nvSpPr>
        <p:spPr/>
        <p:style>
          <a:lnRef idx="1">
            <a:schemeClr val="accent2"/>
          </a:lnRef>
          <a:fillRef idx="2">
            <a:schemeClr val="accent2"/>
          </a:fillRef>
          <a:effectRef idx="1">
            <a:schemeClr val="accent2"/>
          </a:effectRef>
          <a:fontRef idx="minor">
            <a:schemeClr val="dk1"/>
          </a:fontRef>
        </p:style>
        <p:txBody>
          <a:bodyPr/>
          <a:lstStyle/>
          <a:p>
            <a:r>
              <a:rPr lang="en-GB" dirty="0" smtClean="0"/>
              <a:t>2- </a:t>
            </a:r>
            <a:r>
              <a:rPr lang="en-GB" dirty="0" smtClean="0"/>
              <a:t>Where </a:t>
            </a:r>
            <a:r>
              <a:rPr lang="en-GB" dirty="0"/>
              <a:t>do you go? </a:t>
            </a:r>
            <a:endParaRPr lang="en-GB" dirty="0" smtClean="0"/>
          </a:p>
        </p:txBody>
      </p:sp>
      <p:sp>
        <p:nvSpPr>
          <p:cNvPr id="6" name="Espace réservé du contenu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a:t>Witness for Christ (I will go be his witness)</a:t>
            </a:r>
          </a:p>
        </p:txBody>
      </p:sp>
    </p:spTree>
    <p:extLst>
      <p:ext uri="{BB962C8B-B14F-4D97-AF65-F5344CB8AC3E}">
        <p14:creationId xmlns:p14="http://schemas.microsoft.com/office/powerpoint/2010/main" val="2261232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CI" dirty="0"/>
              <a:t>Tous les anges du ciel sont prêts à collaborer à cette œuvre. Toutes les ressources du ciel sont mises à la disposition de ceux qui s’efforcent de sauver les âmes qui se perdent. Les agents célestes vous aideront à toucher les plus endurcis et les plus indifférents. — Les paraboles de Jésus, 195.</a:t>
            </a:r>
            <a:endParaRPr lang="en-GB" dirty="0"/>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a:t>In this work all the angels of heaven are ready to co-operate. All the resources of heaven are at the command of those who are seeking to save the lost. Angels will help you to reach the most careless and the most hardened.—Christ’s Object Lessons, 197.</a:t>
            </a:r>
          </a:p>
          <a:p>
            <a:pPr marL="0" indent="0">
              <a:buNone/>
            </a:pPr>
            <a:endParaRPr lang="en-GB" dirty="0"/>
          </a:p>
        </p:txBody>
      </p:sp>
    </p:spTree>
    <p:extLst>
      <p:ext uri="{BB962C8B-B14F-4D97-AF65-F5344CB8AC3E}">
        <p14:creationId xmlns:p14="http://schemas.microsoft.com/office/powerpoint/2010/main" val="2299077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CI" dirty="0"/>
              <a:t>Le ciel tout entier est en activité, et les anges sont prêts à collaborer avec ceux qui font des plans afin que les âmes pour lesquelles le Christ est mort puissent connaître la bonne nouvelle du salut. </a:t>
            </a:r>
            <a:endParaRPr lang="fr-CI" dirty="0" smtClean="0"/>
          </a:p>
          <a:p>
            <a:pPr marL="0" indent="0">
              <a:buNone/>
            </a:pPr>
            <a:r>
              <a:rPr lang="fr-CI" dirty="0" smtClean="0"/>
              <a:t>— </a:t>
            </a:r>
            <a:r>
              <a:rPr lang="fr-FR" dirty="0" err="1"/>
              <a:t>Testimonies</a:t>
            </a:r>
            <a:r>
              <a:rPr lang="fr-FR" dirty="0"/>
              <a:t> for the Church 6 :433, 434.</a:t>
            </a:r>
            <a:endParaRPr lang="en-GB" dirty="0"/>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a:t>All Heaven is in activity, and the angels of God are waiting to co-operate with all who will devise plans whereby souls for whom Christ died may hear the glad tidings of salvation</a:t>
            </a:r>
            <a:r>
              <a:rPr lang="en-GB" dirty="0" smtClean="0"/>
              <a:t>.</a:t>
            </a:r>
          </a:p>
          <a:p>
            <a:pPr marL="0" indent="0">
              <a:buNone/>
            </a:pPr>
            <a:r>
              <a:rPr lang="en-GB" dirty="0" smtClean="0"/>
              <a:t>—</a:t>
            </a:r>
            <a:r>
              <a:rPr lang="en-GB" dirty="0"/>
              <a:t>Testimonies for the Church 6:433, 434.</a:t>
            </a:r>
          </a:p>
          <a:p>
            <a:pPr marL="0" indent="0">
              <a:buNone/>
            </a:pPr>
            <a:endParaRPr lang="en-GB" dirty="0"/>
          </a:p>
        </p:txBody>
      </p:sp>
    </p:spTree>
    <p:extLst>
      <p:ext uri="{BB962C8B-B14F-4D97-AF65-F5344CB8AC3E}">
        <p14:creationId xmlns:p14="http://schemas.microsoft.com/office/powerpoint/2010/main" val="218534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838200" y="537882"/>
            <a:ext cx="5181600" cy="5639081"/>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fr-CI" dirty="0"/>
              <a:t>Tous ceux qui s’engagent dans l’œuvre d’évangélisation prêtent main forte à Dieu. Ils sont les collaborateurs des anges; ou plutôt, ils sont des intermédiaires par le moyen desquels les anges accomplissent leur mission, parlant par leur voix et agissant par leurs mains. Tous ces ouvriers humains qui coopèrent avec les envoyés célestes, bénéficient de leur culture et de leur expérience. — Education, 279</a:t>
            </a:r>
            <a:endParaRPr lang="en-GB" dirty="0"/>
          </a:p>
        </p:txBody>
      </p:sp>
      <p:sp>
        <p:nvSpPr>
          <p:cNvPr id="4" name="Espace réservé du contenu 3"/>
          <p:cNvSpPr>
            <a:spLocks noGrp="1"/>
          </p:cNvSpPr>
          <p:nvPr>
            <p:ph sz="half" idx="2"/>
          </p:nvPr>
        </p:nvSpPr>
        <p:spPr>
          <a:xfrm>
            <a:off x="6225987" y="537882"/>
            <a:ext cx="5154707" cy="5639081"/>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GB" dirty="0"/>
              <a:t>All who engage in ministry are God’s helping hand. They are </a:t>
            </a:r>
            <a:r>
              <a:rPr lang="en-GB" dirty="0" err="1"/>
              <a:t>coworkers</a:t>
            </a:r>
            <a:r>
              <a:rPr lang="en-GB" dirty="0"/>
              <a:t> with the angels; rather, they are the human agencies through whom the angels accomplish their mission. Angels speak through their voices, and work by their hands. And the human workers, co-operating with heavenly agencies, have the benefit of their education and experience.—Education, 271.</a:t>
            </a:r>
          </a:p>
          <a:p>
            <a:pPr marL="0" indent="0">
              <a:buNone/>
            </a:pPr>
            <a:endParaRPr lang="en-GB" dirty="0"/>
          </a:p>
        </p:txBody>
      </p:sp>
    </p:spTree>
    <p:extLst>
      <p:ext uri="{BB962C8B-B14F-4D97-AF65-F5344CB8AC3E}">
        <p14:creationId xmlns:p14="http://schemas.microsoft.com/office/powerpoint/2010/main" val="1222590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fr-CI" sz="4000" dirty="0" smtClean="0"/>
              <a:t>Questions et </a:t>
            </a:r>
            <a:r>
              <a:rPr lang="fr-CI" sz="4000" dirty="0" err="1" smtClean="0"/>
              <a:t>Reponses</a:t>
            </a:r>
            <a:r>
              <a:rPr lang="fr-CI" sz="4000" dirty="0" smtClean="0"/>
              <a:t> / Questions and </a:t>
            </a:r>
            <a:r>
              <a:rPr lang="fr-CI" sz="4000" dirty="0" err="1" smtClean="0"/>
              <a:t>answers</a:t>
            </a:r>
            <a:endParaRPr lang="en-GB" sz="4000" dirty="0"/>
          </a:p>
        </p:txBody>
      </p:sp>
      <p:sp>
        <p:nvSpPr>
          <p:cNvPr id="3" name="Espace réservé du texte 2"/>
          <p:cNvSpPr>
            <a:spLocks noGrp="1"/>
          </p:cNvSpPr>
          <p:nvPr>
            <p:ph type="body" idx="1"/>
          </p:nvPr>
        </p:nvSpPr>
        <p:spPr/>
        <p:style>
          <a:lnRef idx="1">
            <a:schemeClr val="accent2"/>
          </a:lnRef>
          <a:fillRef idx="2">
            <a:schemeClr val="accent2"/>
          </a:fillRef>
          <a:effectRef idx="1">
            <a:schemeClr val="accent2"/>
          </a:effectRef>
          <a:fontRef idx="minor">
            <a:schemeClr val="dk1"/>
          </a:fontRef>
        </p:style>
        <p:txBody>
          <a:bodyPr/>
          <a:lstStyle/>
          <a:p>
            <a:r>
              <a:rPr lang="en-GB" dirty="0" smtClean="0"/>
              <a:t>3- </a:t>
            </a:r>
            <a:r>
              <a:rPr lang="en-GB" dirty="0"/>
              <a:t>Comment vas-</a:t>
            </a:r>
            <a:r>
              <a:rPr lang="en-GB" dirty="0" err="1"/>
              <a:t>tu</a:t>
            </a:r>
            <a:r>
              <a:rPr lang="en-GB" dirty="0"/>
              <a:t>? </a:t>
            </a:r>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a:t>Avec Dieu </a:t>
            </a:r>
            <a:endParaRPr lang="en-GB" dirty="0"/>
          </a:p>
        </p:txBody>
      </p:sp>
      <p:sp>
        <p:nvSpPr>
          <p:cNvPr id="5" name="Espace réservé du texte 4"/>
          <p:cNvSpPr>
            <a:spLocks noGrp="1"/>
          </p:cNvSpPr>
          <p:nvPr>
            <p:ph type="body" sz="quarter" idx="3"/>
          </p:nvPr>
        </p:nvSpPr>
        <p:spPr/>
        <p:style>
          <a:lnRef idx="1">
            <a:schemeClr val="accent2"/>
          </a:lnRef>
          <a:fillRef idx="2">
            <a:schemeClr val="accent2"/>
          </a:fillRef>
          <a:effectRef idx="1">
            <a:schemeClr val="accent2"/>
          </a:effectRef>
          <a:fontRef idx="minor">
            <a:schemeClr val="dk1"/>
          </a:fontRef>
        </p:style>
        <p:txBody>
          <a:bodyPr/>
          <a:lstStyle/>
          <a:p>
            <a:r>
              <a:rPr lang="en-GB" dirty="0" smtClean="0"/>
              <a:t>3- </a:t>
            </a:r>
            <a:r>
              <a:rPr lang="en-GB" dirty="0"/>
              <a:t>How do you go</a:t>
            </a:r>
            <a:r>
              <a:rPr lang="en-GB" dirty="0" smtClean="0"/>
              <a:t>?</a:t>
            </a:r>
            <a:endParaRPr lang="en-GB" dirty="0"/>
          </a:p>
        </p:txBody>
      </p:sp>
      <p:sp>
        <p:nvSpPr>
          <p:cNvPr id="6" name="Espace réservé du contenu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err="1"/>
              <a:t>With</a:t>
            </a:r>
            <a:r>
              <a:rPr lang="fr-FR" dirty="0"/>
              <a:t> </a:t>
            </a:r>
            <a:r>
              <a:rPr lang="fr-FR" dirty="0" err="1"/>
              <a:t>God</a:t>
            </a:r>
            <a:endParaRPr lang="en-GB" dirty="0"/>
          </a:p>
          <a:p>
            <a:pPr marL="0" indent="0">
              <a:buNone/>
            </a:pPr>
            <a:endParaRPr lang="en-GB" dirty="0"/>
          </a:p>
        </p:txBody>
      </p:sp>
    </p:spTree>
    <p:extLst>
      <p:ext uri="{BB962C8B-B14F-4D97-AF65-F5344CB8AC3E}">
        <p14:creationId xmlns:p14="http://schemas.microsoft.com/office/powerpoint/2010/main" val="1667084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GB" dirty="0" smtClean="0"/>
              <a:t>EGW </a:t>
            </a:r>
            <a:endParaRPr lang="en-GB" dirty="0"/>
          </a:p>
        </p:txBody>
      </p:sp>
      <p:sp>
        <p:nvSpPr>
          <p:cNvPr id="3" name="Espace réservé du contenu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fr-CI" dirty="0"/>
              <a:t>En travaillant pour ceux qui se perdent, vous jouirez de la compagnie des anges. Des myriades d’êtres célestes sont prêts à collaborer avec vous pour communiquer la lumière que le Seigneur nous a généreusement dispensée afin de préparer un peuple pour la venue du Christ. — Témoignages pour l’Église 3 :414.</a:t>
            </a:r>
            <a:endParaRPr lang="en-GB" dirty="0"/>
          </a:p>
          <a:p>
            <a:pPr marL="0" indent="0">
              <a:buNone/>
            </a:pPr>
            <a:endParaRPr lang="en-GB" dirty="0"/>
          </a:p>
        </p:txBody>
      </p:sp>
      <p:sp>
        <p:nvSpPr>
          <p:cNvPr id="4" name="Espace réservé du contenu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GB" dirty="0"/>
              <a:t>In working for perishing souls, you have the companionship of angels. Thousands upon thousands, and ten thousand times ten thousand angels are waiting to co-operate with members of our churches in communicating the light that God has generously given, that a people may be prepared for the coming of Christ.—Testimonies for the Church 9:129.</a:t>
            </a:r>
          </a:p>
          <a:p>
            <a:pPr marL="0" indent="0">
              <a:buNone/>
            </a:pPr>
            <a:endParaRPr lang="en-GB" dirty="0"/>
          </a:p>
        </p:txBody>
      </p:sp>
    </p:spTree>
    <p:extLst>
      <p:ext uri="{BB962C8B-B14F-4D97-AF65-F5344CB8AC3E}">
        <p14:creationId xmlns:p14="http://schemas.microsoft.com/office/powerpoint/2010/main" val="377762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677</Words>
  <Application>Microsoft Office PowerPoint</Application>
  <PresentationFormat>Grand écran</PresentationFormat>
  <Paragraphs>52</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Topic : Crois et Obéis ! –  Trust and Obey ! </vt:lpstr>
      <vt:lpstr>Matthieu 28: 19-20 - Matthew 28:19-20</vt:lpstr>
      <vt:lpstr>Questions et Reponses / Questions and answers</vt:lpstr>
      <vt:lpstr>Questions et Reponses / Questions and answers</vt:lpstr>
      <vt:lpstr>Présentation PowerPoint</vt:lpstr>
      <vt:lpstr>Présentation PowerPoint</vt:lpstr>
      <vt:lpstr>Présentation PowerPoint</vt:lpstr>
      <vt:lpstr>Questions et Reponses / Questions and answers</vt:lpstr>
      <vt:lpstr>EGW </vt:lpstr>
      <vt:lpstr>Matthieu 28: 19-20 - Matthew 28:19-20</vt:lpstr>
      <vt:lpstr>4- Exemple concrèt / Concrete example </vt:lpstr>
      <vt:lpstr>EGW</vt:lpstr>
      <vt:lpstr>Ésaïe 6:8 - Isaiah 6:8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 Crois et Obéis ! –  Trust and Obey !</dc:title>
  <dc:creator>Compte Microsoft</dc:creator>
  <cp:lastModifiedBy>WAD</cp:lastModifiedBy>
  <cp:revision>5</cp:revision>
  <dcterms:created xsi:type="dcterms:W3CDTF">2022-10-31T13:15:46Z</dcterms:created>
  <dcterms:modified xsi:type="dcterms:W3CDTF">2022-11-01T14:01:46Z</dcterms:modified>
</cp:coreProperties>
</file>