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2" r:id="rId3"/>
    <p:sldId id="281" r:id="rId4"/>
    <p:sldId id="285" r:id="rId5"/>
    <p:sldId id="280" r:id="rId6"/>
    <p:sldId id="284" r:id="rId7"/>
    <p:sldId id="286" r:id="rId8"/>
    <p:sldId id="28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ffi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EA4B04"/>
    <a:srgbClr val="9900CC"/>
    <a:srgbClr val="FF9900"/>
    <a:srgbClr val="D99B01"/>
    <a:srgbClr val="FF66CC"/>
    <a:srgbClr val="FF67AC"/>
    <a:srgbClr val="FFDC47"/>
    <a:srgbClr val="5EEC3C"/>
    <a:srgbClr val="CC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92" d="100"/>
          <a:sy n="92" d="100"/>
        </p:scale>
        <p:origin x="-198" y="-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ffi\OneDrive\Bureau\Memoire%20Fofana\report-ImmediateChildreOO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ffi\OneDrive\Bureau\Memoire%20Fofana\report-ImmediateChildreO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ARTICLES</a:t>
            </a:r>
            <a:endParaRPr lang="en-US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36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Val val="1"/>
          </c:dLbls>
          <c:cat>
            <c:strRef>
              <c:f>Sheet1!$D$5:$D$6</c:f>
              <c:strCache>
                <c:ptCount val="2"/>
                <c:pt idx="0">
                  <c:v>Articles to be written</c:v>
                </c:pt>
                <c:pt idx="1">
                  <c:v>Articles written and submitted</c:v>
                </c:pt>
              </c:strCache>
            </c:strRef>
          </c:cat>
          <c:val>
            <c:numRef>
              <c:f>Sheet1!$E$5:$E$6</c:f>
              <c:numCache>
                <c:formatCode>General</c:formatCode>
                <c:ptCount val="2"/>
                <c:pt idx="0">
                  <c:v>267</c:v>
                </c:pt>
                <c:pt idx="1">
                  <c:v>172</c:v>
                </c:pt>
              </c:numCache>
            </c:numRef>
          </c:val>
        </c:ser>
        <c:dLbls>
          <c:showVal val="1"/>
        </c:dLbls>
        <c:shape val="box"/>
        <c:axId val="79526912"/>
        <c:axId val="93749632"/>
        <c:axId val="0"/>
      </c:bar3DChart>
      <c:catAx>
        <c:axId val="79526912"/>
        <c:scaling>
          <c:orientation val="minMax"/>
        </c:scaling>
        <c:axPos val="b"/>
        <c:majorTickMark val="none"/>
        <c:tickLblPos val="nextTo"/>
        <c:crossAx val="93749632"/>
        <c:crosses val="autoZero"/>
        <c:auto val="1"/>
        <c:lblAlgn val="ctr"/>
        <c:lblOffset val="100"/>
      </c:catAx>
      <c:valAx>
        <c:axId val="9374963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9526912"/>
        <c:crosses val="autoZero"/>
        <c:crossBetween val="between"/>
      </c:valAx>
    </c:plotArea>
    <c:plotVisOnly val="1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ARTICLES</a:t>
            </a:r>
            <a:endParaRPr lang="en-US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3600"/>
                </a:pPr>
                <a:endParaRPr lang="en-US"/>
              </a:p>
            </c:txPr>
            <c:showVal val="1"/>
          </c:dLbls>
          <c:cat>
            <c:strRef>
              <c:f>Sheet1!$C$13:$C$14</c:f>
              <c:strCache>
                <c:ptCount val="2"/>
                <c:pt idx="0">
                  <c:v>Currently being edited</c:v>
                </c:pt>
                <c:pt idx="1">
                  <c:v>Yet to be written</c:v>
                </c:pt>
              </c:strCache>
            </c:strRef>
          </c:cat>
          <c:val>
            <c:numRef>
              <c:f>Sheet1!$D$13:$D$14</c:f>
              <c:numCache>
                <c:formatCode>General</c:formatCode>
                <c:ptCount val="2"/>
                <c:pt idx="0">
                  <c:v>4</c:v>
                </c:pt>
                <c:pt idx="1">
                  <c:v>10</c:v>
                </c:pt>
              </c:numCache>
            </c:numRef>
          </c:val>
        </c:ser>
        <c:dLbls>
          <c:showVal val="1"/>
        </c:dLbls>
        <c:shape val="box"/>
        <c:axId val="65549440"/>
        <c:axId val="65550976"/>
        <c:axId val="0"/>
      </c:bar3DChart>
      <c:catAx>
        <c:axId val="655494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65550976"/>
        <c:crosses val="autoZero"/>
        <c:auto val="1"/>
        <c:lblAlgn val="ctr"/>
        <c:lblOffset val="100"/>
      </c:catAx>
      <c:valAx>
        <c:axId val="655509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5549440"/>
        <c:crosses val="autoZero"/>
        <c:crossBetween val="between"/>
      </c:valAx>
    </c:plotArea>
    <c:plotVisOnly val="1"/>
  </c:chart>
  <c:txPr>
    <a:bodyPr/>
    <a:lstStyle/>
    <a:p>
      <a:pPr>
        <a:defRPr sz="28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Sheet2!$D$5</c:f>
              <c:strCache>
                <c:ptCount val="1"/>
                <c:pt idx="0">
                  <c:v>Articles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2004305288537263E-2"/>
                  <c:y val="0.10162708762397367"/>
                </c:manualLayout>
              </c:layout>
              <c:showVal val="1"/>
              <c:showCatName val="1"/>
            </c:dLbl>
            <c:dLbl>
              <c:idx val="1"/>
              <c:layout>
                <c:manualLayout>
                  <c:x val="-0.10643434306426244"/>
                  <c:y val="-8.5245171349476567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CAUM; 6</a:t>
                    </a: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-9.402061113500082E-2"/>
                  <c:y val="2.03602656621859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NNUC; 0</a:t>
                    </a:r>
                  </a:p>
                </c:rich>
              </c:tx>
              <c:showVal val="1"/>
              <c:showCatName val="1"/>
            </c:dLbl>
            <c:dLbl>
              <c:idx val="9"/>
              <c:layout>
                <c:manualLayout>
                  <c:x val="-1.5655618054444095E-2"/>
                  <c:y val="3.618807899642630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WAD Office; 3</a:t>
                    </a:r>
                  </a:p>
                </c:rich>
              </c:tx>
              <c:showVal val="1"/>
              <c:showCatName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WNUC; 3</a:t>
                    </a:r>
                  </a:p>
                </c:rich>
              </c:tx>
              <c:showVal val="1"/>
              <c:showCatName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WSUM; 7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Sheet2!$C$6:$C$17</c:f>
              <c:strCache>
                <c:ptCount val="12"/>
                <c:pt idx="0">
                  <c:v>CMUM</c:v>
                </c:pt>
                <c:pt idx="1">
                  <c:v>CAUM</c:v>
                </c:pt>
                <c:pt idx="2">
                  <c:v>ENUC</c:v>
                </c:pt>
                <c:pt idx="3">
                  <c:v>ESUM</c:v>
                </c:pt>
                <c:pt idx="4">
                  <c:v>NGUC</c:v>
                </c:pt>
                <c:pt idx="5">
                  <c:v>NNUC</c:v>
                </c:pt>
                <c:pt idx="7">
                  <c:v>SGUC</c:v>
                </c:pt>
                <c:pt idx="8">
                  <c:v>WAUM</c:v>
                </c:pt>
                <c:pt idx="9">
                  <c:v>WAD Office</c:v>
                </c:pt>
                <c:pt idx="10">
                  <c:v>WNUC</c:v>
                </c:pt>
                <c:pt idx="11">
                  <c:v>WSUM</c:v>
                </c:pt>
              </c:strCache>
            </c:strRef>
          </c:cat>
          <c:val>
            <c:numRef>
              <c:f>Sheet2!$D$6:$D$17</c:f>
              <c:numCache>
                <c:formatCode>General</c:formatCode>
                <c:ptCount val="12"/>
                <c:pt idx="0">
                  <c:v>10</c:v>
                </c:pt>
                <c:pt idx="1">
                  <c:v>6</c:v>
                </c:pt>
                <c:pt idx="2">
                  <c:v>10</c:v>
                </c:pt>
                <c:pt idx="3">
                  <c:v>10</c:v>
                </c:pt>
                <c:pt idx="4">
                  <c:v>11</c:v>
                </c:pt>
                <c:pt idx="5">
                  <c:v>0</c:v>
                </c:pt>
                <c:pt idx="7">
                  <c:v>19</c:v>
                </c:pt>
                <c:pt idx="8">
                  <c:v>19</c:v>
                </c:pt>
                <c:pt idx="9">
                  <c:v>3</c:v>
                </c:pt>
                <c:pt idx="10">
                  <c:v>3</c:v>
                </c:pt>
                <c:pt idx="11">
                  <c:v>7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2400" b="1"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Sheet2!$M$9</c:f>
              <c:strCache>
                <c:ptCount val="1"/>
                <c:pt idx="0">
                  <c:v>Articles</c:v>
                </c:pt>
              </c:strCache>
            </c:strRef>
          </c:tx>
          <c:explosion val="16"/>
          <c:dLbls>
            <c:dLbl>
              <c:idx val="1"/>
              <c:layout>
                <c:manualLayout>
                  <c:x val="-0.13896101415583426"/>
                  <c:y val="-0.25423941344179701"/>
                </c:manualLayout>
              </c:layout>
              <c:showVal val="1"/>
              <c:showCatName val="1"/>
            </c:dLbl>
            <c:dLbl>
              <c:idx val="2"/>
              <c:layout>
                <c:manualLayout>
                  <c:x val="0.16177692828219989"/>
                  <c:y val="-0.11088918721281772"/>
                </c:manualLayout>
              </c:layout>
              <c:showVal val="1"/>
              <c:showCatName val="1"/>
            </c:dLbl>
            <c:dLbl>
              <c:idx val="3"/>
              <c:layout>
                <c:manualLayout>
                  <c:x val="0.22320152963775469"/>
                  <c:y val="2.2342036873322688E-2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Sheet2!$L$10:$L$13</c:f>
              <c:strCache>
                <c:ptCount val="4"/>
                <c:pt idx="0">
                  <c:v>Clifford</c:v>
                </c:pt>
                <c:pt idx="1">
                  <c:v>Babcock</c:v>
                </c:pt>
                <c:pt idx="2">
                  <c:v>Regional Director</c:v>
                </c:pt>
                <c:pt idx="3">
                  <c:v>Valley View</c:v>
                </c:pt>
              </c:strCache>
            </c:strRef>
          </c:cat>
          <c:val>
            <c:numRef>
              <c:f>Sheet2!$M$10:$M$13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2800"/>
      </a:pPr>
      <a:endParaRPr lang="en-US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11-01T00:57:22.780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E2D15-F25E-40A4-A10A-4C9AFA0BFA6E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AC8A1-FE35-4092-9242-A4D70C7FFD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516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C8A1-FE35-4092-9242-A4D70C7FFD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318" y="2724455"/>
            <a:ext cx="8093364" cy="123111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317" y="1350110"/>
            <a:ext cx="8093366" cy="106893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C83626FB-E8F8-4803-8EC8-BF03248BCF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23850" y="756000"/>
            <a:ext cx="8504635" cy="270000"/>
          </a:xfrm>
        </p:spPr>
        <p:txBody>
          <a:bodyPr/>
          <a:lstStyle>
            <a:lvl1pPr marL="0" indent="0">
              <a:buNone/>
              <a:defRPr/>
            </a:lvl1pPr>
            <a:lvl2pPr marL="200025" indent="0">
              <a:buNone/>
              <a:defRPr/>
            </a:lvl2pPr>
            <a:lvl3pPr marL="407194" indent="0">
              <a:buNone/>
              <a:defRPr/>
            </a:lvl3pPr>
            <a:lvl4pPr marL="607219" indent="0">
              <a:buNone/>
              <a:defRPr/>
            </a:lvl4pPr>
            <a:lvl5pPr marL="807244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1505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8470"/>
            <a:ext cx="8246070" cy="916229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1"/>
            <a:ext cx="8246070" cy="335950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198559"/>
            <a:ext cx="6260905" cy="351106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128470"/>
            <a:ext cx="8246071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87040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87040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0DFF02-B701-4741-A3EA-0F184D940169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318" y="2724455"/>
            <a:ext cx="4199387" cy="123111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ON ENCYCLOPEDIA WORK IN WAD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28470"/>
            <a:ext cx="3329323" cy="138851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808475" y="4404210"/>
            <a:ext cx="5188310" cy="85725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Dr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Onaolapo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Ajibade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WAD Assistant Editor,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ESDA</a:t>
            </a:r>
            <a:endParaRPr lang="en-US" sz="2000" b="1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150" y="67886"/>
            <a:ext cx="1976015" cy="82410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graphicFrame>
        <p:nvGraphicFramePr>
          <p:cNvPr id="4" name="Chart 3"/>
          <p:cNvGraphicFramePr/>
          <p:nvPr/>
        </p:nvGraphicFramePr>
        <p:xfrm>
          <a:off x="296261" y="891996"/>
          <a:ext cx="8551479" cy="397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1" y="1044699"/>
          <a:ext cx="9000444" cy="381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150" y="67886"/>
            <a:ext cx="1976015" cy="82410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seriesEl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029866"/>
            <a:ext cx="8246070" cy="916229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Total number of articles yet to be written: </a:t>
            </a:r>
            <a:r>
              <a:rPr lang="en-US" sz="6600" b="1" dirty="0" smtClean="0">
                <a:solidFill>
                  <a:schemeClr val="bg1"/>
                </a:solidFill>
              </a:rPr>
              <a:t/>
            </a:r>
            <a:br>
              <a:rPr lang="en-US" sz="6600" b="1" dirty="0" smtClean="0">
                <a:solidFill>
                  <a:schemeClr val="bg1"/>
                </a:solidFill>
              </a:rPr>
            </a:br>
            <a:r>
              <a:rPr lang="en-US" sz="6600" b="1" dirty="0" smtClean="0">
                <a:solidFill>
                  <a:schemeClr val="bg1"/>
                </a:solidFill>
              </a:rPr>
              <a:t>106</a:t>
            </a:r>
            <a:br>
              <a:rPr lang="en-US" sz="6600" b="1" dirty="0" smtClean="0">
                <a:solidFill>
                  <a:schemeClr val="bg1"/>
                </a:solidFill>
              </a:rPr>
            </a:br>
            <a:endParaRPr lang="en-US" sz="6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267129-D582-495A-8F4B-6B907589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540" y="0"/>
            <a:ext cx="2901395" cy="57264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dirty="0" smtClean="0"/>
              <a:t>BREAKDOWN</a:t>
            </a:r>
            <a:endParaRPr lang="en-US" sz="28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0" y="586585"/>
          <a:ext cx="7778805" cy="4556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150" y="67886"/>
            <a:ext cx="1976015" cy="82410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57542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96260" y="1020465"/>
          <a:ext cx="7329840" cy="412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150" y="67886"/>
            <a:ext cx="1976015" cy="82410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1" name="Title 1">
            <a:extLst>
              <a:ext uri="{FF2B5EF4-FFF2-40B4-BE49-F238E27FC236}">
                <a16:creationId xmlns="" xmlns:a16="http://schemas.microsoft.com/office/drawing/2014/main" id="{E7267129-D582-495A-8F4B-6B907589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540" y="0"/>
            <a:ext cx="2901395" cy="57264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dirty="0" smtClean="0"/>
              <a:t>BREAKDOWN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57542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0110"/>
            <a:ext cx="6719020" cy="458115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Https://Encyclopedia.adventist.org/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6259" y="2113635"/>
            <a:ext cx="5344675" cy="222902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8965" y="1382078"/>
            <a:ext cx="702443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Deadline for submission of remaining articles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June 1, 2023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1425" y="4556915"/>
            <a:ext cx="6413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encyclopedia.adventist.org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150" y="67886"/>
            <a:ext cx="1976015" cy="82410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75</Words>
  <Application>Microsoft Office PowerPoint</Application>
  <PresentationFormat>On-screen Show (16:9)</PresentationFormat>
  <Paragraphs>21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REPORT ON ENCYCLOPEDIA WORK IN WAD</vt:lpstr>
      <vt:lpstr>Slide 2</vt:lpstr>
      <vt:lpstr>Slide 3</vt:lpstr>
      <vt:lpstr>Total number of articles yet to be written:  106 </vt:lpstr>
      <vt:lpstr>BREAKDOWN</vt:lpstr>
      <vt:lpstr>BREAKDOWN</vt:lpstr>
      <vt:lpstr>Https://Encyclopedia.adventist.org/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Koffi</cp:lastModifiedBy>
  <cp:revision>146</cp:revision>
  <dcterms:created xsi:type="dcterms:W3CDTF">2013-08-21T19:17:07Z</dcterms:created>
  <dcterms:modified xsi:type="dcterms:W3CDTF">2022-11-01T17:03:00Z</dcterms:modified>
</cp:coreProperties>
</file>