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5" r:id="rId2"/>
  </p:sldMasterIdLst>
  <p:notesMasterIdLst>
    <p:notesMasterId r:id="rId28"/>
  </p:notesMasterIdLst>
  <p:sldIdLst>
    <p:sldId id="487" r:id="rId3"/>
    <p:sldId id="580" r:id="rId4"/>
    <p:sldId id="571" r:id="rId5"/>
    <p:sldId id="572" r:id="rId6"/>
    <p:sldId id="577" r:id="rId7"/>
    <p:sldId id="573" r:id="rId8"/>
    <p:sldId id="584" r:id="rId9"/>
    <p:sldId id="574" r:id="rId10"/>
    <p:sldId id="575" r:id="rId11"/>
    <p:sldId id="576" r:id="rId12"/>
    <p:sldId id="564" r:id="rId13"/>
    <p:sldId id="578" r:id="rId14"/>
    <p:sldId id="582" r:id="rId15"/>
    <p:sldId id="583" r:id="rId16"/>
    <p:sldId id="345" r:id="rId17"/>
    <p:sldId id="343" r:id="rId18"/>
    <p:sldId id="565" r:id="rId19"/>
    <p:sldId id="563" r:id="rId20"/>
    <p:sldId id="579" r:id="rId21"/>
    <p:sldId id="581" r:id="rId22"/>
    <p:sldId id="585" r:id="rId23"/>
    <p:sldId id="560" r:id="rId24"/>
    <p:sldId id="561" r:id="rId25"/>
    <p:sldId id="562" r:id="rId26"/>
    <p:sldId id="5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628AE4-B6A4-4B5F-88F0-7B3D8A803A43}">
          <p14:sldIdLst>
            <p14:sldId id="487"/>
            <p14:sldId id="580"/>
            <p14:sldId id="571"/>
            <p14:sldId id="572"/>
            <p14:sldId id="577"/>
            <p14:sldId id="573"/>
            <p14:sldId id="584"/>
            <p14:sldId id="574"/>
            <p14:sldId id="575"/>
            <p14:sldId id="576"/>
            <p14:sldId id="564"/>
            <p14:sldId id="578"/>
            <p14:sldId id="582"/>
            <p14:sldId id="583"/>
            <p14:sldId id="345"/>
            <p14:sldId id="343"/>
            <p14:sldId id="565"/>
            <p14:sldId id="563"/>
            <p14:sldId id="579"/>
            <p14:sldId id="581"/>
            <p14:sldId id="585"/>
            <p14:sldId id="560"/>
            <p14:sldId id="561"/>
            <p14:sldId id="562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>
      <p:cViewPr varScale="1">
        <p:scale>
          <a:sx n="77" d="100"/>
          <a:sy n="77" d="100"/>
        </p:scale>
        <p:origin x="21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1002-8472-4798-961A-C02B016CC18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D960-B586-428E-AA6D-17C6F1E4E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96703-D963-4B36-B84A-F83AB135CC20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Top right picture shows bifurcated vascular canals in partially demineralized cortical bone.</a:t>
            </a:r>
          </a:p>
          <a:p>
            <a:r>
              <a:rPr lang="en-US" altLang="en-US"/>
              <a:t>Bottom right picture shows branched transparent vessels with “cells” inside.</a:t>
            </a:r>
          </a:p>
        </p:txBody>
      </p:sp>
    </p:spTree>
    <p:extLst>
      <p:ext uri="{BB962C8B-B14F-4D97-AF65-F5344CB8AC3E}">
        <p14:creationId xmlns:p14="http://schemas.microsoft.com/office/powerpoint/2010/main" val="105251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86EF8-FB37-4CBC-AA46-7E1FBA08EE0B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0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Left image:  Comparison of isolated T. rex “osteocyte” (left sides) with modern ostrich osteocyte images (top = light microscope, bottom = scanning electrom microscope).</a:t>
            </a:r>
          </a:p>
          <a:p>
            <a:r>
              <a:rPr lang="en-US" altLang="en-US"/>
              <a:t>Top right image:  Hollow blood vessel with possible red blood cell inside.</a:t>
            </a:r>
          </a:p>
          <a:p>
            <a:r>
              <a:rPr lang="en-US" altLang="en-US"/>
              <a:t>Bottom right image:  Vessels showing endothelial cell nuclei.</a:t>
            </a:r>
          </a:p>
        </p:txBody>
      </p:sp>
    </p:spTree>
    <p:extLst>
      <p:ext uri="{BB962C8B-B14F-4D97-AF65-F5344CB8AC3E}">
        <p14:creationId xmlns:p14="http://schemas.microsoft.com/office/powerpoint/2010/main" val="10801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7AA104-55E7-43C6-82F2-00786C5E57C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8E70-0934-4E92-87BE-6C5AD1F716C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ED8A-9870-4A2C-8AFC-2B24C8E01B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6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7AA104-55E7-43C6-82F2-00786C5E57C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6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E382F-8D0C-4A62-AF58-4A7034C5D0D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9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" pitchFamily="6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269E-8052-4E70-8E00-44CB692E287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792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C109-F6F5-4672-9413-38E10C7C090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F89D20-B7E4-40A0-A97D-964EFA39AE6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6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1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8EA-E0AD-4DA9-A7AA-23DA1FE86BD5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17A4-0D4B-4B16-8E2F-662447E4883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6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5A97-C9AF-4B55-8FCD-FFC4EC7E13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9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E382F-8D0C-4A62-AF58-4A7034C5D0D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9C52-DCC1-4BB6-8888-3B39E39A4D3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995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8E70-0934-4E92-87BE-6C5AD1F716C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35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ED8A-9870-4A2C-8AFC-2B24C8E01B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88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0C6BF5-6F37-4DF4-9011-9D756DEAF044}" type="slidenum">
              <a:rPr lang="en-US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91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FD0B82-A14E-4A7B-B2B5-43B30B0FE0C6}" type="slidenum">
              <a:rPr lang="en-US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8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87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269E-8052-4E70-8E00-44CB692E287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C109-F6F5-4672-9413-38E10C7C090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F89D20-B7E4-40A0-A97D-964EFA39AE6E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8EA-E0AD-4DA9-A7AA-23DA1FE86BD5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17A4-0D4B-4B16-8E2F-662447E4883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5A97-C9AF-4B55-8FCD-FFC4EC7E13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9C52-DCC1-4BB6-8888-3B39E39A4D3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E0F2C6-B2EA-43E6-A8EA-C2A88E9DEA33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7F413C-FAE4-4696-9FAB-350CFF9481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6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0A22E">
                  <a:shade val="75000"/>
                </a:srgbClr>
              </a:solidFill>
              <a:latin typeface="Times" pitchFamily="6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0A22E">
                  <a:shade val="75000"/>
                </a:srgbClr>
              </a:solidFill>
              <a:latin typeface="Times" pitchFamily="6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6023E1-5466-4522-B2EC-BE30C3456F06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Times" pitchFamily="6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Times" pitchFamily="6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6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6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4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88976"/>
            <a:ext cx="8686800" cy="8412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4000" b="1" i="1" cap="all" dirty="0">
              <a:solidFill>
                <a:srgbClr val="FFFF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3622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Times" pitchFamily="6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" pitchFamily="68" charset="0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4124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002060"/>
                </a:solidFill>
              </a:rPr>
              <a:t>Radiocarbon dating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7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/>
              <a:t>Radioactive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/>
          <a:lstStyle/>
          <a:p>
            <a:r>
              <a:rPr lang="en-US" dirty="0"/>
              <a:t>Since we are concerned with Carbon-14 in this talk, I will focus on just this isotope for the rest of the presentation, but know that there are radioactive isotopes of other elements that are also used for dating rocks.</a:t>
            </a:r>
          </a:p>
          <a:p>
            <a:r>
              <a:rPr lang="en-US" dirty="0"/>
              <a:t>Radioactive Carbon-14 breaks down at a rate such that half of the atoms will be gone in 5700 years. So if we have 10 atoms today, in 5700 years we will have 5 atoms. This time to lose half of the atoms is called the </a:t>
            </a:r>
            <a:r>
              <a:rPr lang="en-US" b="1" dirty="0"/>
              <a:t>half life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5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809"/>
            <a:ext cx="9203354" cy="47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Half-life curve</a:t>
            </a:r>
          </a:p>
        </p:txBody>
      </p:sp>
    </p:spTree>
    <p:extLst>
      <p:ext uri="{BB962C8B-B14F-4D97-AF65-F5344CB8AC3E}">
        <p14:creationId xmlns:p14="http://schemas.microsoft.com/office/powerpoint/2010/main" val="249263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/>
              <a:t>Radioactive decay of </a:t>
            </a:r>
            <a:r>
              <a:rPr lang="en-US" baseline="30000" dirty="0"/>
              <a:t>14</a:t>
            </a:r>
            <a:r>
              <a:rPr lang="en-US" dirty="0"/>
              <a:t>C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/>
          <a:lstStyle/>
          <a:p>
            <a:r>
              <a:rPr lang="en-US" dirty="0"/>
              <a:t>When Carbon-14 decays, one of the neutrons loses an electron (-) and becomes a proton (+).</a:t>
            </a:r>
          </a:p>
          <a:p>
            <a:r>
              <a:rPr lang="en-US" dirty="0"/>
              <a:t>Since there are now a different number of protons, it must be a different substance. The Carbon-14 atom is now an atom of Nitrogen-14.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18" y="3962399"/>
            <a:ext cx="5965082" cy="28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1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9" y="34881"/>
            <a:ext cx="8686800" cy="838200"/>
          </a:xfrm>
        </p:spPr>
        <p:txBody>
          <a:bodyPr/>
          <a:lstStyle/>
          <a:p>
            <a:r>
              <a:rPr lang="en-US" dirty="0"/>
              <a:t>Periodic table of the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39030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553200" y="1554162"/>
            <a:ext cx="350519" cy="442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3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9" y="34881"/>
            <a:ext cx="8686800" cy="838200"/>
          </a:xfrm>
        </p:spPr>
        <p:txBody>
          <a:bodyPr/>
          <a:lstStyle/>
          <a:p>
            <a:r>
              <a:rPr lang="en-US" dirty="0"/>
              <a:t>Periodic table of the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2046"/>
            <a:ext cx="9144000" cy="539030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040881" y="1554162"/>
            <a:ext cx="350519" cy="442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08_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6172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799" y="34881"/>
            <a:ext cx="7824719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Carbon-14 radiometric clock</a:t>
            </a:r>
          </a:p>
        </p:txBody>
      </p:sp>
    </p:spTree>
    <p:extLst>
      <p:ext uri="{BB962C8B-B14F-4D97-AF65-F5344CB8AC3E}">
        <p14:creationId xmlns:p14="http://schemas.microsoft.com/office/powerpoint/2010/main" val="392842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Assumptions Have We Made?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7724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Decay rate constant over time</a:t>
            </a:r>
          </a:p>
          <a:p>
            <a:pPr>
              <a:lnSpc>
                <a:spcPct val="90000"/>
              </a:lnSpc>
            </a:pPr>
            <a:r>
              <a:rPr lang="en-US" dirty="0"/>
              <a:t>Decay is unaffected by pressure and temperature</a:t>
            </a:r>
          </a:p>
          <a:p>
            <a:pPr>
              <a:lnSpc>
                <a:spcPct val="90000"/>
              </a:lnSpc>
            </a:pPr>
            <a:r>
              <a:rPr lang="en-US" dirty="0"/>
              <a:t>No C-14 atoms have escaped or been added</a:t>
            </a:r>
          </a:p>
          <a:p>
            <a:pPr>
              <a:lnSpc>
                <a:spcPct val="90000"/>
              </a:lnSpc>
            </a:pPr>
            <a:r>
              <a:rPr lang="en-US" dirty="0"/>
              <a:t>Starting amount of C-14 is known</a:t>
            </a:r>
          </a:p>
          <a:p>
            <a:pPr>
              <a:lnSpc>
                <a:spcPct val="90000"/>
              </a:lnSpc>
            </a:pPr>
            <a:r>
              <a:rPr lang="en-US" dirty="0"/>
              <a:t>Other assumptions, some of which may not be known to us yet …</a:t>
            </a:r>
          </a:p>
        </p:txBody>
      </p:sp>
    </p:spTree>
    <p:extLst>
      <p:ext uri="{BB962C8B-B14F-4D97-AF65-F5344CB8AC3E}">
        <p14:creationId xmlns:p14="http://schemas.microsoft.com/office/powerpoint/2010/main" val="5986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to understand about 14C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1219200"/>
            <a:ext cx="8686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Dates fossils (organic remains), not generally rocks.</a:t>
            </a:r>
          </a:p>
          <a:p>
            <a:r>
              <a:rPr lang="en-US" dirty="0"/>
              <a:t>Limited to about 50,000 radiometric years.</a:t>
            </a:r>
          </a:p>
          <a:p>
            <a:r>
              <a:rPr lang="en-US" dirty="0"/>
              <a:t>Dependent on atmospheric level of radiocarbon at time organism was alive.</a:t>
            </a:r>
          </a:p>
          <a:p>
            <a:r>
              <a:rPr lang="en-US" dirty="0"/>
              <a:t>Generally calibrated by tree rings, which are in turn calibrated by C-14 (!)</a:t>
            </a:r>
          </a:p>
          <a:p>
            <a:r>
              <a:rPr lang="en-US" dirty="0"/>
              <a:t>Radiocarbon can be exchanged with normal carbon from the environment after death.</a:t>
            </a:r>
          </a:p>
          <a:p>
            <a:r>
              <a:rPr lang="en-US" dirty="0"/>
              <a:t>Finding a control blank is a formidable problem for the method. Even diamonds thought to be a billion years old appear to contain some radiocarbon.</a:t>
            </a:r>
          </a:p>
        </p:txBody>
      </p:sp>
    </p:spTree>
    <p:extLst>
      <p:ext uri="{BB962C8B-B14F-4D97-AF65-F5344CB8AC3E}">
        <p14:creationId xmlns:p14="http://schemas.microsoft.com/office/powerpoint/2010/main" val="284207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Deviations from expected decay curve</a:t>
            </a:r>
          </a:p>
        </p:txBody>
      </p:sp>
      <p:pic>
        <p:nvPicPr>
          <p:cNvPr id="10242" name="Picture 2" descr="https://upload.wikimedia.org/wikipedia/commons/thumb/b/b0/Radiocarbon_dating_calibration.svg/600px-Radiocarbon_dating_calibration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74" y="1554163"/>
            <a:ext cx="56574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8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000" dirty="0"/>
              <a:t>When C-14 dating doesn’t work – or does it?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686799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428833">
                  <a:extLst>
                    <a:ext uri="{9D8B030D-6E8A-4147-A177-3AD203B41FA5}">
                      <a16:colId xmlns:a16="http://schemas.microsoft.com/office/drawing/2014/main" val="2348331581"/>
                    </a:ext>
                  </a:extLst>
                </a:gridCol>
                <a:gridCol w="1972548">
                  <a:extLst>
                    <a:ext uri="{9D8B030D-6E8A-4147-A177-3AD203B41FA5}">
                      <a16:colId xmlns:a16="http://schemas.microsoft.com/office/drawing/2014/main" val="1494327589"/>
                    </a:ext>
                  </a:extLst>
                </a:gridCol>
                <a:gridCol w="1428833">
                  <a:extLst>
                    <a:ext uri="{9D8B030D-6E8A-4147-A177-3AD203B41FA5}">
                      <a16:colId xmlns:a16="http://schemas.microsoft.com/office/drawing/2014/main" val="3809496157"/>
                    </a:ext>
                  </a:extLst>
                </a:gridCol>
                <a:gridCol w="1100075">
                  <a:extLst>
                    <a:ext uri="{9D8B030D-6E8A-4147-A177-3AD203B41FA5}">
                      <a16:colId xmlns:a16="http://schemas.microsoft.com/office/drawing/2014/main" val="2458666136"/>
                    </a:ext>
                  </a:extLst>
                </a:gridCol>
                <a:gridCol w="1112720">
                  <a:extLst>
                    <a:ext uri="{9D8B030D-6E8A-4147-A177-3AD203B41FA5}">
                      <a16:colId xmlns:a16="http://schemas.microsoft.com/office/drawing/2014/main" val="3208035808"/>
                    </a:ext>
                  </a:extLst>
                </a:gridCol>
                <a:gridCol w="1643790">
                  <a:extLst>
                    <a:ext uri="{9D8B030D-6E8A-4147-A177-3AD203B41FA5}">
                      <a16:colId xmlns:a16="http://schemas.microsoft.com/office/drawing/2014/main" val="787310874"/>
                    </a:ext>
                  </a:extLst>
                </a:gridCol>
              </a:tblGrid>
              <a:tr h="3641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Dinosaur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Lab/method/fraction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Years B.P.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δ13C/ pMC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Report date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Discovery Location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919430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94347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1.Acrocanthosaurus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GX-15155-A/Beta/bio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&gt;32,400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-8.3/&lt;1.78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1/10/1989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610803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2.Acrocanthosaurus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GX-15155-A-AMS/bio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25,750 ± 280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-8.3/4.08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6/14/1990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20255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3.Acrocanthosaurs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AA-5786-AMS/bio/scrape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23,760 ± 270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/5.22</a:t>
                      </a: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10/23/1990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49834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4.Acrocanthosaurus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UGAMS-7509a/AMS/bio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29,690 ± 90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-4.7/2.48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10/27/2010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668163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5.Acrocanthosaurs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UGAMS-7509b/AMS/bow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30,640 ± 90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-23.8/2.21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10/27/2010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26013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6.Allosaurus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UGAMS-02947/AMS/bio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31,360 ± 100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-6.6/1.98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5/1/2008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Colorado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18963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7.Hadrosaur #1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KIA-5523/AMS/bow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31,050 + 230/-220 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-28.4/2.10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10/1/1998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Arkansas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66059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8.Hadrosaur #1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KIA-5523/AMS/hum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36,480 + 560/-530 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-25.5/1.07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10/1/1998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Arkansas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90362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9.Triceratops #1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GX-32372-AMS/</a:t>
                      </a: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30,890 ± 200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-20.1/2.16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8/25/2006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60689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10.Triceratops #1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GX-32647-Beta/bow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33,830 +2910/-1960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-16.6/1.38 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9/12/2006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1661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11.Triceratops #1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UGAMS-04973a-AMS/bio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24,340 ± 70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-3.1/4.83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10/29/2009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747346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12.Triceratops #2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UGAMS-03228a-AMS/bio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39,230 ± 140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-4.7/0.76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8/27/2008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67866"/>
                  </a:ext>
                </a:extLst>
              </a:tr>
              <a:tr h="364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13.Triceratops #2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UGAMS-03228b-AMS/</a:t>
                      </a: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30,110 ± 80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-23.8/2.36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8/27/2008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0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1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dirty="0"/>
              <a:t>What is an atom?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1371600"/>
            <a:ext cx="8305801" cy="565898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atom is the smallest part of a substance that still has all the properties of that substance.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" y="3276600"/>
            <a:ext cx="9144000" cy="30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1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718715"/>
              </p:ext>
            </p:extLst>
          </p:nvPr>
        </p:nvGraphicFramePr>
        <p:xfrm>
          <a:off x="304800" y="1219205"/>
          <a:ext cx="8686799" cy="5257791"/>
        </p:xfrm>
        <a:graphic>
          <a:graphicData uri="http://schemas.openxmlformats.org/drawingml/2006/table">
            <a:tbl>
              <a:tblPr firstRow="1" firstCol="1" bandRow="1"/>
              <a:tblGrid>
                <a:gridCol w="1428833">
                  <a:extLst>
                    <a:ext uri="{9D8B030D-6E8A-4147-A177-3AD203B41FA5}">
                      <a16:colId xmlns:a16="http://schemas.microsoft.com/office/drawing/2014/main" val="3019252193"/>
                    </a:ext>
                  </a:extLst>
                </a:gridCol>
                <a:gridCol w="1972548">
                  <a:extLst>
                    <a:ext uri="{9D8B030D-6E8A-4147-A177-3AD203B41FA5}">
                      <a16:colId xmlns:a16="http://schemas.microsoft.com/office/drawing/2014/main" val="120365271"/>
                    </a:ext>
                  </a:extLst>
                </a:gridCol>
                <a:gridCol w="1428833">
                  <a:extLst>
                    <a:ext uri="{9D8B030D-6E8A-4147-A177-3AD203B41FA5}">
                      <a16:colId xmlns:a16="http://schemas.microsoft.com/office/drawing/2014/main" val="898874702"/>
                    </a:ext>
                  </a:extLst>
                </a:gridCol>
                <a:gridCol w="1100075">
                  <a:extLst>
                    <a:ext uri="{9D8B030D-6E8A-4147-A177-3AD203B41FA5}">
                      <a16:colId xmlns:a16="http://schemas.microsoft.com/office/drawing/2014/main" val="1000230186"/>
                    </a:ext>
                  </a:extLst>
                </a:gridCol>
                <a:gridCol w="1112720">
                  <a:extLst>
                    <a:ext uri="{9D8B030D-6E8A-4147-A177-3AD203B41FA5}">
                      <a16:colId xmlns:a16="http://schemas.microsoft.com/office/drawing/2014/main" val="1500622904"/>
                    </a:ext>
                  </a:extLst>
                </a:gridCol>
                <a:gridCol w="1643790">
                  <a:extLst>
                    <a:ext uri="{9D8B030D-6E8A-4147-A177-3AD203B41FA5}">
                      <a16:colId xmlns:a16="http://schemas.microsoft.com/office/drawing/2014/main" val="947451782"/>
                    </a:ext>
                  </a:extLst>
                </a:gridCol>
              </a:tblGrid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14.Triceratops #3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UGAMS-11752-AMS/bow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33,570±120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-17.1/1.53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08/14/2012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553532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15.Triceratops #3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UGAMS-11752a-AMS/bio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41,010±220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-4.3/0.61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08/14/2012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05986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16.Hadrosaur #2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GX-32739-Beta/ext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22,380 ± 800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-16.0/6.19	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1/6/2007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3325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17.Hadrosaur #2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GX-32678/AMS/w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22,990 ±130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-18.4/5.74	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4/4/2007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82357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18.Hadrosaur #2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UGAMS-01935/AMS/bio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25,670 ± 220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-6.4/4.09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4/10/2007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87501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19.Hadrosaur #2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UGAMS-01936/AMS/w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25,170 ± 230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-15.7/4.36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4/10/2007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964127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20.Hadrosaur #2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UGMAS-01937/AMS/</a:t>
                      </a: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23,170 ± 170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-22.7/5.59</a:t>
                      </a: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4/10/2007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83060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21.Hadrosaur #3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UGAMS-9893/AMS/bio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37,660 ± 160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-4.9/0.93	</a:t>
                      </a:r>
                    </a:p>
                  </a:txBody>
                  <a:tcPr marL="68281" marR="68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11/29/2011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Dakota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321570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22.Stegosaurus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UGAMS-9891/AMS/bio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38,250 ± 160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-9.1/0.86	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11/29/2011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Colorado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03550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23.Psittacosaur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UGAMS-8824/AMS/bio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22,020 ± 50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-5.4/6.45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5/31/2011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79796"/>
                  </a:ext>
                </a:extLst>
              </a:tr>
              <a:tr h="477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24.Mosasaur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Lund, Sweden AMS Lab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24,600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/4.8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Belgium </a:t>
                      </a:r>
                    </a:p>
                  </a:txBody>
                  <a:tcPr marL="68281" marR="68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61390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686800" cy="838200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When C-14 dating doesn’t work – or does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4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/>
          <a:lstStyle/>
          <a:p>
            <a:r>
              <a:rPr lang="en-US" dirty="0"/>
              <a:t>Biomolecules, tissues and carbon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Relict C-14 is not the only remnant that is found in fossil materials that should not be there. We also can find abundant evidence for fossil </a:t>
            </a:r>
            <a:r>
              <a:rPr lang="en-US" b="1" dirty="0"/>
              <a:t>biomolecules</a:t>
            </a:r>
            <a:r>
              <a:rPr lang="en-US" dirty="0"/>
              <a:t> and </a:t>
            </a:r>
            <a:r>
              <a:rPr lang="en-US" b="1" dirty="0"/>
              <a:t>tissues</a:t>
            </a:r>
            <a:r>
              <a:rPr lang="en-US" dirty="0"/>
              <a:t>.</a:t>
            </a:r>
          </a:p>
          <a:p>
            <a:r>
              <a:rPr lang="en-US" dirty="0"/>
              <a:t>What are fossil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biomolecules</a:t>
            </a:r>
            <a:r>
              <a:rPr lang="en-US" dirty="0"/>
              <a:t>? Remnants of original Proteins, Nucleic acids (DNA, RNA), Carbohydrates, Lipids found in fossils.</a:t>
            </a:r>
          </a:p>
          <a:p>
            <a:r>
              <a:rPr lang="en-US" dirty="0"/>
              <a:t>What are </a:t>
            </a:r>
            <a:r>
              <a:rPr lang="en-US" b="1" dirty="0"/>
              <a:t>tissues</a:t>
            </a:r>
            <a:r>
              <a:rPr lang="en-US" dirty="0"/>
              <a:t>? Any materials constructed by a living system that were at one time alive, that remain in fossils with sufficient integrity so that we can identify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9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/>
              <a:t>Survival of biomolecules argues for recent origin of dinosaurs and other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2954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Current status based on work of Mary Schweitzer and others</a:t>
            </a:r>
          </a:p>
          <a:p>
            <a:r>
              <a:rPr lang="en-US" sz="2800" dirty="0"/>
              <a:t>Documented existence of tissues, proteins, blood cells in bones supposed to be 65 million years old as determined by radiometric dating.</a:t>
            </a:r>
          </a:p>
          <a:p>
            <a:r>
              <a:rPr lang="en-US" sz="2800" dirty="0"/>
              <a:t>Many other examples are now known of biomolecules lasting far beyond their physical chemical determined limits.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99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algn="ctr"/>
            <a:r>
              <a:rPr lang="en-US" altLang="en-US" sz="3200" b="1">
                <a:latin typeface="Optima" pitchFamily="64" charset="0"/>
              </a:rPr>
              <a:t>T. rex </a:t>
            </a:r>
            <a:r>
              <a:rPr lang="en-US" altLang="en-US" sz="3200" b="1" i="0">
                <a:latin typeface="Optima" pitchFamily="64" charset="0"/>
              </a:rPr>
              <a:t>Tissue Examples</a:t>
            </a:r>
          </a:p>
        </p:txBody>
      </p:sp>
      <p:pic>
        <p:nvPicPr>
          <p:cNvPr id="597005" name="Picture 13" descr="Elastic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8425"/>
            <a:ext cx="5484813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7006" name="Picture 14" descr="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741613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7007" name="Picture 15" descr="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92538"/>
            <a:ext cx="2741613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92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algn="ctr"/>
            <a:r>
              <a:rPr lang="en-US" altLang="en-US" sz="3200" b="1">
                <a:latin typeface="Optima" pitchFamily="64" charset="0"/>
              </a:rPr>
              <a:t>T. rex </a:t>
            </a:r>
            <a:r>
              <a:rPr lang="en-US" altLang="en-US" sz="3200" b="1" i="0">
                <a:latin typeface="Optima" pitchFamily="64" charset="0"/>
              </a:rPr>
              <a:t>Tissue Examples</a:t>
            </a:r>
          </a:p>
        </p:txBody>
      </p:sp>
      <p:pic>
        <p:nvPicPr>
          <p:cNvPr id="599046" name="Picture 6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74161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9047" name="Picture 7" descr="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74161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9048" name="Picture 8" descr="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9388"/>
            <a:ext cx="548481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4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Radiocarbon is neither our friend nor our enemy.  It is one way of assessing time that has liabilities, like every other method.</a:t>
            </a:r>
          </a:p>
          <a:p>
            <a:r>
              <a:rPr lang="en-US" dirty="0"/>
              <a:t>Radiocarbon dates are fairly accurate for historical dates, but deviate outside the range of history, and may deviate much more than calibration curves reveal.</a:t>
            </a:r>
          </a:p>
          <a:p>
            <a:r>
              <a:rPr lang="en-US" dirty="0"/>
              <a:t>Radiocarbon dates of supposedly very old materials show that there is a lot we do not yet understand.</a:t>
            </a:r>
          </a:p>
          <a:p>
            <a:r>
              <a:rPr lang="en-US" dirty="0"/>
              <a:t>Survival of biomolecules is indicative of a serious problem with the conventional interpretation of radiometric dates.</a:t>
            </a:r>
          </a:p>
        </p:txBody>
      </p:sp>
    </p:spTree>
    <p:extLst>
      <p:ext uri="{BB962C8B-B14F-4D97-AF65-F5344CB8AC3E}">
        <p14:creationId xmlns:p14="http://schemas.microsoft.com/office/powerpoint/2010/main" val="14942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dirty="0"/>
              <a:t>What is an atom?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0"/>
            <a:ext cx="8305801" cy="56589832"/>
          </a:xfrm>
        </p:spPr>
        <p:txBody>
          <a:bodyPr>
            <a:normAutofit/>
          </a:bodyPr>
          <a:lstStyle/>
          <a:p>
            <a:r>
              <a:rPr lang="en-US" dirty="0"/>
              <a:t>All materials are composed of atoms</a:t>
            </a:r>
          </a:p>
          <a:p>
            <a:r>
              <a:rPr lang="en-US" dirty="0"/>
              <a:t>Atoms are very small. In fact even for something really heavy like iron, if you had 600,000,000,000,000,000,000,000 atoms, they would only weigh 56 grams, about the weight of a single hen’s egg.</a:t>
            </a:r>
          </a:p>
        </p:txBody>
      </p:sp>
      <p:sp>
        <p:nvSpPr>
          <p:cNvPr id="4" name="AutoShape 2" descr="Image result for egg"/>
          <p:cNvSpPr>
            <a:spLocks noChangeAspect="1" noChangeArrowheads="1"/>
          </p:cNvSpPr>
          <p:nvPr/>
        </p:nvSpPr>
        <p:spPr bwMode="auto">
          <a:xfrm>
            <a:off x="155574" y="-144463"/>
            <a:ext cx="3192453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s://cdn-image.realsimple.com/sites/default/files/styles/marquee_large_2x/public/silo-brown-egg.jpg?itok=O0w3aiu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30057"/>
            <a:ext cx="4187825" cy="23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2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/>
              <a:t>What  are atoms made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Atoms are composed of a nucleus and an electron cloud. </a:t>
            </a:r>
          </a:p>
          <a:p>
            <a:r>
              <a:rPr lang="en-US" dirty="0"/>
              <a:t>The nucleus of atoms is composed of two kinds of particles, </a:t>
            </a:r>
            <a:r>
              <a:rPr lang="en-US" b="1" dirty="0"/>
              <a:t>protons</a:t>
            </a:r>
            <a:r>
              <a:rPr lang="en-US" dirty="0"/>
              <a:t> and </a:t>
            </a:r>
            <a:r>
              <a:rPr lang="en-US" b="1" dirty="0"/>
              <a:t>neutrons</a:t>
            </a:r>
            <a:r>
              <a:rPr lang="en-US" dirty="0"/>
              <a:t> in approximately equal numbers.</a:t>
            </a:r>
          </a:p>
          <a:p>
            <a:r>
              <a:rPr lang="en-US" dirty="0"/>
              <a:t>Protons have a positive charge                       and weigh one AMU.</a:t>
            </a:r>
          </a:p>
          <a:p>
            <a:r>
              <a:rPr lang="en-US" dirty="0"/>
              <a:t>Neutrons have no charge and                      weigh one AMU. They are </a:t>
            </a:r>
          </a:p>
          <a:p>
            <a:r>
              <a:rPr lang="en-US" dirty="0"/>
              <a:t>essentially a proton combined </a:t>
            </a:r>
          </a:p>
          <a:p>
            <a:r>
              <a:rPr lang="en-US" dirty="0"/>
              <a:t>with an electron.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526" y="3783905"/>
            <a:ext cx="30656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/>
              <a:t>The electron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78363"/>
          </a:xfrm>
        </p:spPr>
        <p:txBody>
          <a:bodyPr/>
          <a:lstStyle/>
          <a:p>
            <a:r>
              <a:rPr lang="en-US" dirty="0">
                <a:solidFill>
                  <a:srgbClr val="4E3B30"/>
                </a:solidFill>
              </a:rPr>
              <a:t>The electron cloud of the atom consists of a number of </a:t>
            </a:r>
            <a:r>
              <a:rPr lang="en-US" b="1" dirty="0">
                <a:solidFill>
                  <a:srgbClr val="4E3B30"/>
                </a:solidFill>
              </a:rPr>
              <a:t>electrons</a:t>
            </a:r>
            <a:r>
              <a:rPr lang="en-US" dirty="0">
                <a:solidFill>
                  <a:srgbClr val="4E3B30"/>
                </a:solidFill>
              </a:rPr>
              <a:t> outside the nucleus,</a:t>
            </a:r>
          </a:p>
          <a:p>
            <a:r>
              <a:rPr lang="en-US" dirty="0">
                <a:solidFill>
                  <a:srgbClr val="4E3B30"/>
                </a:solidFill>
              </a:rPr>
              <a:t>The number of electrons is equal to the number of protons in the nucleus. Electrons have a negative charge but they                               weigh very little.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47623"/>
            <a:ext cx="3181611" cy="34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determines the physical properties of an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255837"/>
          </a:xfrm>
        </p:spPr>
        <p:txBody>
          <a:bodyPr/>
          <a:lstStyle/>
          <a:p>
            <a:r>
              <a:rPr lang="en-US" dirty="0"/>
              <a:t>The number of protons in the nucleus determines what substance the atom is.</a:t>
            </a:r>
          </a:p>
          <a:p>
            <a:r>
              <a:rPr lang="en-US" dirty="0"/>
              <a:t>Carbon	           Iron 			Gold 79</a:t>
            </a:r>
          </a:p>
          <a:p>
            <a:r>
              <a:rPr lang="en-US" dirty="0"/>
              <a:t>    6		  26				 92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779263"/>
            <a:ext cx="2118360" cy="2305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2" y="3769576"/>
            <a:ext cx="3246118" cy="3319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91295"/>
            <a:ext cx="3810000" cy="37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9" y="34881"/>
            <a:ext cx="8686800" cy="838200"/>
          </a:xfrm>
        </p:spPr>
        <p:txBody>
          <a:bodyPr/>
          <a:lstStyle/>
          <a:p>
            <a:r>
              <a:rPr lang="en-US" dirty="0"/>
              <a:t>Periodic table of the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7" y="1360116"/>
            <a:ext cx="9124501" cy="54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52400"/>
            <a:ext cx="8686800" cy="838200"/>
          </a:xfrm>
        </p:spPr>
        <p:txBody>
          <a:bodyPr/>
          <a:lstStyle/>
          <a:p>
            <a:r>
              <a:rPr lang="en-US" dirty="0"/>
              <a:t>What do the neutrons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r>
              <a:rPr lang="en-US" dirty="0"/>
              <a:t>Neutrons allow the positively charged protons to live happily together in the nucleus. </a:t>
            </a:r>
          </a:p>
          <a:p>
            <a:r>
              <a:rPr lang="en-US" dirty="0"/>
              <a:t>Their number can vary without affecting the physical properties of the atom, except for the weight. Such variants are called </a:t>
            </a:r>
            <a:r>
              <a:rPr lang="en-US" b="1" dirty="0"/>
              <a:t>isotopes.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48054"/>
            <a:ext cx="6861629" cy="31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/>
              <a:t>Radioactive isotopes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isotopes are stable, such as Carbon-12, and Carbon-13. That means that over any time period that we can measure, they remain Carbon-12 or Carbon-13.</a:t>
            </a:r>
          </a:p>
          <a:p>
            <a:r>
              <a:rPr lang="en-US" dirty="0"/>
              <a:t>Some isotopes, for reasons we do not understand very well, are unstable. They break down at a rate that can be measured, to become atoms of something else. </a:t>
            </a:r>
          </a:p>
          <a:p>
            <a:r>
              <a:rPr lang="en-US" dirty="0"/>
              <a:t>Carbon-14 is an unstable isotope of carbon. Such isotopes are called “Radioactive” because they were originally detected using an electronic radio-like apparatus that gave off a audible click when a decay was detected.</a:t>
            </a:r>
          </a:p>
        </p:txBody>
      </p:sp>
    </p:spTree>
    <p:extLst>
      <p:ext uri="{BB962C8B-B14F-4D97-AF65-F5344CB8AC3E}">
        <p14:creationId xmlns:p14="http://schemas.microsoft.com/office/powerpoint/2010/main" val="166716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14305</TotalTime>
  <Words>1446</Words>
  <Application>Microsoft Office PowerPoint</Application>
  <PresentationFormat>On-screen Show (4:3)</PresentationFormat>
  <Paragraphs>233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Optima</vt:lpstr>
      <vt:lpstr>Times</vt:lpstr>
      <vt:lpstr>Times New Roman</vt:lpstr>
      <vt:lpstr>Wingdings 2</vt:lpstr>
      <vt:lpstr>Trek</vt:lpstr>
      <vt:lpstr>1_Trek</vt:lpstr>
      <vt:lpstr>Radiocarbon dating</vt:lpstr>
      <vt:lpstr>What is an atom?</vt:lpstr>
      <vt:lpstr>What is an atom?</vt:lpstr>
      <vt:lpstr>What  are atoms made from?</vt:lpstr>
      <vt:lpstr>The electron cloud</vt:lpstr>
      <vt:lpstr>What determines the physical properties of an atom</vt:lpstr>
      <vt:lpstr>Periodic table of the Elements</vt:lpstr>
      <vt:lpstr>What do the neutrons do?</vt:lpstr>
      <vt:lpstr>Radioactive isotopes</vt:lpstr>
      <vt:lpstr>Radioactive decay</vt:lpstr>
      <vt:lpstr>PowerPoint Presentation</vt:lpstr>
      <vt:lpstr>Radioactive decay of 14C</vt:lpstr>
      <vt:lpstr>Periodic table of the Elements</vt:lpstr>
      <vt:lpstr>Periodic table of the Elements</vt:lpstr>
      <vt:lpstr>PowerPoint Presentation</vt:lpstr>
      <vt:lpstr>What Assumptions Have We Made?</vt:lpstr>
      <vt:lpstr>Things to understand about 14C dating</vt:lpstr>
      <vt:lpstr>Deviations from expected decay curve</vt:lpstr>
      <vt:lpstr>When C-14 dating doesn’t work – or does it?</vt:lpstr>
      <vt:lpstr>PowerPoint Presentation</vt:lpstr>
      <vt:lpstr>Biomolecules, tissues and carbon 14</vt:lpstr>
      <vt:lpstr>Survival of biomolecules argues for recent origin of dinosaurs and other forms</vt:lpstr>
      <vt:lpstr>T. rex Tissue Examples</vt:lpstr>
      <vt:lpstr>T. rex Tissue Examples</vt:lpstr>
      <vt:lpstr>Conclusions</vt:lpstr>
    </vt:vector>
  </TitlesOfParts>
  <Company>SWAU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 as Science and Geology and the Bible</dc:title>
  <dc:creator>DinoDig</dc:creator>
  <cp:lastModifiedBy>Art Chadwick</cp:lastModifiedBy>
  <cp:revision>142</cp:revision>
  <dcterms:created xsi:type="dcterms:W3CDTF">2009-10-23T20:21:09Z</dcterms:created>
  <dcterms:modified xsi:type="dcterms:W3CDTF">2023-01-23T17:57:54Z</dcterms:modified>
</cp:coreProperties>
</file>