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 id="2147483688" r:id="rId3"/>
    <p:sldMasterId id="2147483703" r:id="rId4"/>
    <p:sldMasterId id="2147483718" r:id="rId5"/>
  </p:sldMasterIdLst>
  <p:notesMasterIdLst>
    <p:notesMasterId r:id="rId62"/>
  </p:notesMasterIdLst>
  <p:sldIdLst>
    <p:sldId id="372" r:id="rId6"/>
    <p:sldId id="256" r:id="rId7"/>
    <p:sldId id="294" r:id="rId8"/>
    <p:sldId id="262" r:id="rId9"/>
    <p:sldId id="263" r:id="rId10"/>
    <p:sldId id="371" r:id="rId11"/>
    <p:sldId id="279" r:id="rId12"/>
    <p:sldId id="266" r:id="rId13"/>
    <p:sldId id="278" r:id="rId14"/>
    <p:sldId id="284" r:id="rId15"/>
    <p:sldId id="296" r:id="rId16"/>
    <p:sldId id="356" r:id="rId17"/>
    <p:sldId id="369" r:id="rId18"/>
    <p:sldId id="370" r:id="rId19"/>
    <p:sldId id="323" r:id="rId20"/>
    <p:sldId id="268" r:id="rId21"/>
    <p:sldId id="270" r:id="rId22"/>
    <p:sldId id="269" r:id="rId23"/>
    <p:sldId id="271" r:id="rId24"/>
    <p:sldId id="324" r:id="rId25"/>
    <p:sldId id="332" r:id="rId26"/>
    <p:sldId id="273" r:id="rId27"/>
    <p:sldId id="274" r:id="rId28"/>
    <p:sldId id="275" r:id="rId29"/>
    <p:sldId id="337" r:id="rId30"/>
    <p:sldId id="333" r:id="rId31"/>
    <p:sldId id="331" r:id="rId32"/>
    <p:sldId id="340" r:id="rId33"/>
    <p:sldId id="334" r:id="rId34"/>
    <p:sldId id="342" r:id="rId35"/>
    <p:sldId id="335" r:id="rId36"/>
    <p:sldId id="336" r:id="rId37"/>
    <p:sldId id="329" r:id="rId38"/>
    <p:sldId id="338" r:id="rId39"/>
    <p:sldId id="343" r:id="rId40"/>
    <p:sldId id="330" r:id="rId41"/>
    <p:sldId id="344" r:id="rId42"/>
    <p:sldId id="373" r:id="rId43"/>
    <p:sldId id="374" r:id="rId44"/>
    <p:sldId id="354" r:id="rId45"/>
    <p:sldId id="345" r:id="rId46"/>
    <p:sldId id="347" r:id="rId47"/>
    <p:sldId id="348" r:id="rId48"/>
    <p:sldId id="349" r:id="rId49"/>
    <p:sldId id="346" r:id="rId50"/>
    <p:sldId id="301" r:id="rId51"/>
    <p:sldId id="293" r:id="rId52"/>
    <p:sldId id="302" r:id="rId53"/>
    <p:sldId id="303" r:id="rId54"/>
    <p:sldId id="304" r:id="rId55"/>
    <p:sldId id="365" r:id="rId56"/>
    <p:sldId id="352" r:id="rId57"/>
    <p:sldId id="353" r:id="rId58"/>
    <p:sldId id="363" r:id="rId59"/>
    <p:sldId id="368" r:id="rId60"/>
    <p:sldId id="367"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0" autoAdjust="0"/>
    <p:restoredTop sz="94660"/>
  </p:normalViewPr>
  <p:slideViewPr>
    <p:cSldViewPr>
      <p:cViewPr varScale="1">
        <p:scale>
          <a:sx n="40" d="100"/>
          <a:sy n="40" d="100"/>
        </p:scale>
        <p:origin x="1236" y="4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7CB9AF38-1C8F-4513-9FD5-E5A60892FCA4}" type="datetimeFigureOut">
              <a:rPr lang="en-US"/>
              <a:pPr>
                <a:defRPr/>
              </a:pPr>
              <a:t>2/25/2023</a:t>
            </a:fld>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88531DB-5887-4D90-BBBF-E722FEE7D92B}" type="slidenum">
              <a:rPr lang="en-US"/>
              <a:pPr>
                <a:defRPr/>
              </a:pPr>
              <a:t>‹#›</a:t>
            </a:fld>
            <a:endParaRPr lang="en-US"/>
          </a:p>
        </p:txBody>
      </p:sp>
    </p:spTree>
    <p:extLst>
      <p:ext uri="{BB962C8B-B14F-4D97-AF65-F5344CB8AC3E}">
        <p14:creationId xmlns:p14="http://schemas.microsoft.com/office/powerpoint/2010/main" val="873292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53FDA-DA69-4BF1-849D-36A7A65E9549}" type="slidenum">
              <a:rPr lang="en-US"/>
              <a:pPr/>
              <a:t>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52</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53</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12</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14</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15</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20</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26</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29</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33</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35</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17306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607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1867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1365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pPr>
                <a:defRPr/>
              </a:pPr>
              <a:t>2/25/2023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pPr>
                <a:defRPr/>
              </a:pPr>
              <a:t>2/25/2023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8855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7778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5531451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0789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204564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4302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145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22368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61450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27523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1433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54429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22635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8721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82686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21275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753454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06854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739272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8035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9288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09982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88481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5038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207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42944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10456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139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9958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91826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93970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01753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32464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3408274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38938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77887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98250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0126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392849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55449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90340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8059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354619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41991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52040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87036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772873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3550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3366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00008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9137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0529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57124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095259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02103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600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18425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11243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2/25/2023</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63840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484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691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08681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cs typeface="+mn-cs"/>
              </a:rPr>
              <a:pPr fontAlgn="auto">
                <a:spcBef>
                  <a:spcPts val="0"/>
                </a:spcBef>
                <a:spcAft>
                  <a:spcPts val="0"/>
                </a:spcAft>
              </a:pPr>
              <a:t>2/25/2023</a:t>
            </a:fld>
            <a:endParaRPr lang="en-US">
              <a:solidFill>
                <a:srgbClr val="F0A22E">
                  <a:shade val="75000"/>
                </a:srgbClr>
              </a:solidFill>
              <a:latin typeface="Franklin Gothic Book"/>
              <a:cs typeface="+mn-cs"/>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cs typeface="+mn-cs"/>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cs typeface="+mn-cs"/>
              </a:rPr>
              <a:pPr fontAlgn="auto">
                <a:spcBef>
                  <a:spcPts val="0"/>
                </a:spcBef>
                <a:spcAft>
                  <a:spcPts val="0"/>
                </a:spcAft>
              </a:pPr>
              <a:t>‹#›</a:t>
            </a:fld>
            <a:endParaRPr lang="en-US">
              <a:solidFill>
                <a:srgbClr val="F0A22E">
                  <a:shade val="75000"/>
                </a:srgbClr>
              </a:solidFill>
              <a:latin typeface="Franklin Gothic Book"/>
              <a:cs typeface="+mn-cs"/>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41758493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0" r:id="rId13"/>
    <p:sldLayoutId id="2147483659"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cs typeface="+mn-cs"/>
              </a:rPr>
              <a:pPr fontAlgn="auto">
                <a:spcBef>
                  <a:spcPts val="0"/>
                </a:spcBef>
                <a:spcAft>
                  <a:spcPts val="0"/>
                </a:spcAft>
              </a:pPr>
              <a:t>2/25/2023</a:t>
            </a:fld>
            <a:endParaRPr lang="en-US">
              <a:solidFill>
                <a:srgbClr val="F0A22E">
                  <a:shade val="75000"/>
                </a:srgbClr>
              </a:solidFill>
              <a:latin typeface="Franklin Gothic Book"/>
              <a:cs typeface="+mn-cs"/>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cs typeface="+mn-cs"/>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cs typeface="+mn-cs"/>
              </a:rPr>
              <a:pPr fontAlgn="auto">
                <a:spcBef>
                  <a:spcPts val="0"/>
                </a:spcBef>
                <a:spcAft>
                  <a:spcPts val="0"/>
                </a:spcAft>
              </a:pPr>
              <a:t>‹#›</a:t>
            </a:fld>
            <a:endParaRPr lang="en-US">
              <a:solidFill>
                <a:srgbClr val="F0A22E">
                  <a:shade val="75000"/>
                </a:srgbClr>
              </a:solidFill>
              <a:latin typeface="Franklin Gothic Book"/>
              <a:cs typeface="+mn-cs"/>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4948129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2/25/2023</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18144252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2/25/2023</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3285605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2/25/2023</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25413846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56.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458200" cy="1222375"/>
          </a:xfrm>
        </p:spPr>
        <p:txBody>
          <a:bodyPr>
            <a:normAutofit fontScale="90000"/>
          </a:bodyPr>
          <a:lstStyle/>
          <a:p>
            <a:pPr algn="ctr"/>
            <a:r>
              <a:rPr lang="en-US" sz="5300" b="1" dirty="0">
                <a:solidFill>
                  <a:srgbClr val="FFC000"/>
                </a:solidFill>
              </a:rPr>
              <a:t>Fossils and Genesis</a:t>
            </a:r>
            <a:br>
              <a:rPr lang="en-US" dirty="0"/>
            </a:br>
            <a:endParaRPr lang="en-US" dirty="0"/>
          </a:p>
        </p:txBody>
      </p:sp>
      <p:sp>
        <p:nvSpPr>
          <p:cNvPr id="3" name="Subtitle 2"/>
          <p:cNvSpPr>
            <a:spLocks noGrp="1"/>
          </p:cNvSpPr>
          <p:nvPr>
            <p:ph type="subTitle" idx="1"/>
          </p:nvPr>
        </p:nvSpPr>
        <p:spPr>
          <a:xfrm>
            <a:off x="228600" y="1600200"/>
            <a:ext cx="8763000" cy="914400"/>
          </a:xfrm>
        </p:spPr>
        <p:txBody>
          <a:bodyPr>
            <a:noAutofit/>
          </a:bodyPr>
          <a:lstStyle/>
          <a:p>
            <a:r>
              <a:rPr lang="es-ES" sz="3200" b="1" dirty="0">
                <a:solidFill>
                  <a:srgbClr val="FFC000"/>
                </a:solidFill>
              </a:rPr>
              <a:t>Can a </a:t>
            </a:r>
            <a:r>
              <a:rPr lang="es-ES" sz="3200" b="1" dirty="0" err="1">
                <a:solidFill>
                  <a:srgbClr val="FFC000"/>
                </a:solidFill>
              </a:rPr>
              <a:t>scientist</a:t>
            </a:r>
            <a:r>
              <a:rPr lang="es-ES" sz="3200" b="1" dirty="0">
                <a:solidFill>
                  <a:srgbClr val="FFC000"/>
                </a:solidFill>
              </a:rPr>
              <a:t> </a:t>
            </a:r>
            <a:r>
              <a:rPr lang="es-ES" sz="3200" b="1" dirty="0" err="1">
                <a:solidFill>
                  <a:srgbClr val="FFC000"/>
                </a:solidFill>
              </a:rPr>
              <a:t>believe</a:t>
            </a:r>
            <a:r>
              <a:rPr lang="es-ES" sz="3200" b="1" dirty="0">
                <a:solidFill>
                  <a:srgbClr val="FFC000"/>
                </a:solidFill>
              </a:rPr>
              <a:t> in </a:t>
            </a:r>
            <a:r>
              <a:rPr lang="es-ES" sz="3200" b="1" dirty="0" err="1">
                <a:solidFill>
                  <a:srgbClr val="FFC000"/>
                </a:solidFill>
              </a:rPr>
              <a:t>the</a:t>
            </a:r>
            <a:r>
              <a:rPr lang="es-ES" sz="3200" b="1" dirty="0">
                <a:solidFill>
                  <a:srgbClr val="FFC000"/>
                </a:solidFill>
              </a:rPr>
              <a:t> </a:t>
            </a:r>
            <a:r>
              <a:rPr lang="es-ES" sz="3200" b="1" dirty="0" err="1">
                <a:solidFill>
                  <a:srgbClr val="FFC000"/>
                </a:solidFill>
              </a:rPr>
              <a:t>Bible</a:t>
            </a:r>
            <a:r>
              <a:rPr lang="es-ES" sz="3200" b="1" dirty="0">
                <a:solidFill>
                  <a:srgbClr val="FFC000"/>
                </a:solidFill>
              </a:rPr>
              <a:t> and </a:t>
            </a:r>
            <a:r>
              <a:rPr lang="es-ES" sz="3200" b="1" dirty="0" err="1">
                <a:solidFill>
                  <a:srgbClr val="FFC000"/>
                </a:solidFill>
              </a:rPr>
              <a:t>still</a:t>
            </a:r>
            <a:r>
              <a:rPr lang="es-ES" sz="3200" b="1" dirty="0">
                <a:solidFill>
                  <a:srgbClr val="FFC000"/>
                </a:solidFill>
              </a:rPr>
              <a:t> be </a:t>
            </a:r>
            <a:r>
              <a:rPr lang="es-ES" sz="3200" b="1" dirty="0" err="1">
                <a:solidFill>
                  <a:srgbClr val="FFC000"/>
                </a:solidFill>
              </a:rPr>
              <a:t>scientific</a:t>
            </a:r>
            <a:r>
              <a:rPr lang="es-ES" sz="3200" b="1" dirty="0">
                <a:solidFill>
                  <a:srgbClr val="FFC000"/>
                </a:solidFill>
              </a:rPr>
              <a:t>?</a:t>
            </a:r>
            <a:endParaRPr lang="en-US" sz="3200" b="1" dirty="0">
              <a:solidFill>
                <a:srgbClr val="FFC000"/>
              </a:solidFill>
            </a:endParaRPr>
          </a:p>
        </p:txBody>
      </p:sp>
    </p:spTree>
    <p:extLst>
      <p:ext uri="{BB962C8B-B14F-4D97-AF65-F5344CB8AC3E}">
        <p14:creationId xmlns:p14="http://schemas.microsoft.com/office/powerpoint/2010/main" val="367531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89" name="Picture 2" descr="FForHugeTree"/>
          <p:cNvPicPr>
            <a:picLocks noChangeAspect="1" noChangeArrowheads="1"/>
          </p:cNvPicPr>
          <p:nvPr/>
        </p:nvPicPr>
        <p:blipFill>
          <a:blip r:embed="rId2"/>
          <a:srcRect/>
          <a:stretch>
            <a:fillRect/>
          </a:stretch>
        </p:blipFill>
        <p:spPr bwMode="auto">
          <a:xfrm>
            <a:off x="76200" y="114300"/>
            <a:ext cx="8991600" cy="6743700"/>
          </a:xfrm>
          <a:prstGeom prst="rect">
            <a:avLst/>
          </a:prstGeom>
          <a:noFill/>
          <a:ln w="9525">
            <a:noFill/>
            <a:miter lim="800000"/>
            <a:headEnd/>
            <a:tailEnd/>
          </a:ln>
        </p:spPr>
      </p:pic>
      <p:sp>
        <p:nvSpPr>
          <p:cNvPr id="3" name="Text Box 3"/>
          <p:cNvSpPr txBox="1">
            <a:spLocks noChangeArrowheads="1"/>
          </p:cNvSpPr>
          <p:nvPr/>
        </p:nvSpPr>
        <p:spPr bwMode="auto">
          <a:xfrm>
            <a:off x="228600" y="76200"/>
            <a:ext cx="4572000" cy="519113"/>
          </a:xfrm>
          <a:prstGeom prst="rect">
            <a:avLst/>
          </a:prstGeom>
          <a:noFill/>
          <a:ln w="9525">
            <a:noFill/>
            <a:miter lim="800000"/>
            <a:headEnd/>
            <a:tailEnd/>
          </a:ln>
        </p:spPr>
        <p:txBody>
          <a:bodyPr>
            <a:spAutoFit/>
          </a:bodyPr>
          <a:lstStyle/>
          <a:p>
            <a:pPr>
              <a:spcBef>
                <a:spcPct val="50000"/>
              </a:spcBef>
            </a:pPr>
            <a:r>
              <a:rPr lang="en-US" sz="2800" dirty="0"/>
              <a:t>Large stumps and tall trees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0181" name="Picture 5" descr="24014-09"/>
          <p:cNvPicPr>
            <a:picLocks noChangeAspect="1" noChangeArrowheads="1"/>
          </p:cNvPicPr>
          <p:nvPr/>
        </p:nvPicPr>
        <p:blipFill>
          <a:blip r:embed="rId2"/>
          <a:srcRect/>
          <a:stretch>
            <a:fillRect/>
          </a:stretch>
        </p:blipFill>
        <p:spPr bwMode="auto">
          <a:xfrm>
            <a:off x="2362200" y="0"/>
            <a:ext cx="4237038" cy="67056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Challenge to Creationists</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latin typeface="Arial Rounded MT Bold" pitchFamily="34" charset="0"/>
              </a:rPr>
              <a:t>The Yellowstone "Fossil Forests" appeared to represent many layers of successive forests that grew in place and were buried by successive flows of volcanic rocks. They were presented as a serious challenge to Creationists in the 1960's, since the growth of all these forests (as many as 66 successive layers) would have required many more thousands of years than the Bible record indicates for life on earth, and this cycle of growth and burial had to have occurred before the Pleistocene glaciation (Ice Age).</a:t>
            </a:r>
          </a:p>
        </p:txBody>
      </p:sp>
    </p:spTree>
    <p:extLst>
      <p:ext uri="{BB962C8B-B14F-4D97-AF65-F5344CB8AC3E}">
        <p14:creationId xmlns:p14="http://schemas.microsoft.com/office/powerpoint/2010/main" val="316926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5257800"/>
          </a:xfrm>
        </p:spPr>
        <p:txBody>
          <a:bodyPr>
            <a:normAutofit lnSpcReduction="10000"/>
          </a:bodyPr>
          <a:lstStyle/>
          <a:p>
            <a:r>
              <a:rPr lang="en-US" dirty="0"/>
              <a:t>The challenge was taken up by Harold Coffin and others, mostly Seventh-day Adventist scientists, who spent years studying the deposits </a:t>
            </a:r>
            <a:r>
              <a:rPr lang="en-US" b="1" i="1" dirty="0"/>
              <a:t>with a mind open to other explanations</a:t>
            </a:r>
            <a:r>
              <a:rPr lang="en-US" dirty="0"/>
              <a:t>. We studied the deposits from many different angles, and began to see things that suggested the forests did not grow where they are found. These data were not hidden, they were just not noticed by those who worked within the dominant paradigm. They had a different “search image.”</a:t>
            </a:r>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Challenge to Creationists</a:t>
            </a:r>
          </a:p>
        </p:txBody>
      </p:sp>
    </p:spTree>
    <p:extLst>
      <p:ext uri="{BB962C8B-B14F-4D97-AF65-F5344CB8AC3E}">
        <p14:creationId xmlns:p14="http://schemas.microsoft.com/office/powerpoint/2010/main" val="3429924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Growth rings should match within a layer, but would not match in different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902590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rgbClr val="00B0F0"/>
                </a:solidFill>
                <a:latin typeface="Arial Rounded MT Bold" pitchFamily="34" charset="0"/>
              </a:rPr>
              <a:t>Growth rings should match within a layer, but would not match in different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87353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457200" y="1295400"/>
            <a:ext cx="8153400" cy="5322888"/>
          </a:xfrm>
          <a:prstGeom prst="rect">
            <a:avLst/>
          </a:prstGeom>
          <a:noFill/>
          <a:ln w="9525">
            <a:noFill/>
            <a:miter lim="800000"/>
            <a:headEnd/>
            <a:tailEnd/>
          </a:ln>
        </p:spPr>
      </p:pic>
      <p:sp>
        <p:nvSpPr>
          <p:cNvPr id="45058" name="Text Box 3"/>
          <p:cNvSpPr txBox="1">
            <a:spLocks noChangeArrowheads="1"/>
          </p:cNvSpPr>
          <p:nvPr/>
        </p:nvSpPr>
        <p:spPr bwMode="auto">
          <a:xfrm>
            <a:off x="838200" y="304800"/>
            <a:ext cx="7543800" cy="946150"/>
          </a:xfrm>
          <a:prstGeom prst="rect">
            <a:avLst/>
          </a:prstGeom>
          <a:noFill/>
          <a:ln w="9525">
            <a:noFill/>
            <a:miter lim="800000"/>
            <a:headEnd/>
            <a:tailEnd/>
          </a:ln>
        </p:spPr>
        <p:txBody>
          <a:bodyPr>
            <a:spAutoFit/>
          </a:bodyPr>
          <a:lstStyle/>
          <a:p>
            <a:pPr>
              <a:spcBef>
                <a:spcPct val="50000"/>
              </a:spcBef>
            </a:pPr>
            <a:r>
              <a:rPr lang="en-US" sz="2800">
                <a:solidFill>
                  <a:srgbClr val="FFFF00"/>
                </a:solidFill>
              </a:rPr>
              <a:t>Wood usually with excellent preservation;  rings can be counted and wood identified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838200" y="111125"/>
            <a:ext cx="7924800" cy="66706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105" name="Content Placeholder 2"/>
          <p:cNvSpPr>
            <a:spLocks noGrp="1"/>
          </p:cNvSpPr>
          <p:nvPr>
            <p:ph idx="1"/>
          </p:nvPr>
        </p:nvSpPr>
        <p:spPr/>
        <p:txBody>
          <a:bodyPr/>
          <a:lstStyle/>
          <a:p>
            <a:pPr eaLnBrk="1" hangingPunct="1"/>
            <a:endParaRPr lang="en-US"/>
          </a:p>
        </p:txBody>
      </p:sp>
      <p:pic>
        <p:nvPicPr>
          <p:cNvPr id="47106" name="Picture 2"/>
          <p:cNvPicPr>
            <a:picLocks noChangeAspect="1" noChangeArrowheads="1"/>
          </p:cNvPicPr>
          <p:nvPr/>
        </p:nvPicPr>
        <p:blipFill>
          <a:blip r:embed="rId2"/>
          <a:srcRect/>
          <a:stretch>
            <a:fillRect/>
          </a:stretch>
        </p:blipFill>
        <p:spPr bwMode="auto">
          <a:xfrm>
            <a:off x="152400" y="533400"/>
            <a:ext cx="8915400" cy="56673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9" name="Content Placeholder 2"/>
          <p:cNvSpPr>
            <a:spLocks noGrp="1"/>
          </p:cNvSpPr>
          <p:nvPr>
            <p:ph idx="1"/>
          </p:nvPr>
        </p:nvSpPr>
        <p:spPr/>
        <p:txBody>
          <a:bodyPr/>
          <a:lstStyle/>
          <a:p>
            <a:pPr eaLnBrk="1" hangingPunct="1"/>
            <a:endParaRPr lang="en-US"/>
          </a:p>
        </p:txBody>
      </p:sp>
      <p:pic>
        <p:nvPicPr>
          <p:cNvPr id="48130" name="Picture 2"/>
          <p:cNvPicPr>
            <a:picLocks noChangeAspect="1" noChangeArrowheads="1"/>
          </p:cNvPicPr>
          <p:nvPr/>
        </p:nvPicPr>
        <p:blipFill>
          <a:blip r:embed="rId2"/>
          <a:srcRect/>
          <a:stretch>
            <a:fillRect/>
          </a:stretch>
        </p:blipFill>
        <p:spPr bwMode="auto">
          <a:xfrm>
            <a:off x="152400" y="403225"/>
            <a:ext cx="8839200" cy="60737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7" name="Title 1"/>
          <p:cNvSpPr>
            <a:spLocks noGrp="1"/>
          </p:cNvSpPr>
          <p:nvPr>
            <p:ph type="ctrTitle"/>
          </p:nvPr>
        </p:nvSpPr>
        <p:spPr/>
        <p:txBody>
          <a:bodyPr/>
          <a:lstStyle/>
          <a:p>
            <a:pPr eaLnBrk="1" hangingPunct="1"/>
            <a:endParaRPr lang="en-US"/>
          </a:p>
        </p:txBody>
      </p:sp>
      <p:pic>
        <p:nvPicPr>
          <p:cNvPr id="24578" name="Picture 2"/>
          <p:cNvPicPr>
            <a:picLocks noChangeAspect="1" noChangeArrowheads="1"/>
          </p:cNvPicPr>
          <p:nvPr/>
        </p:nvPicPr>
        <p:blipFill>
          <a:blip r:embed="rId2"/>
          <a:srcRect/>
          <a:stretch>
            <a:fillRect/>
          </a:stretch>
        </p:blipFill>
        <p:spPr bwMode="auto">
          <a:xfrm>
            <a:off x="76200" y="228600"/>
            <a:ext cx="9067800" cy="6319838"/>
          </a:xfrm>
          <a:prstGeom prst="rect">
            <a:avLst/>
          </a:prstGeom>
          <a:noFill/>
          <a:ln w="9525">
            <a:noFill/>
            <a:miter lim="800000"/>
            <a:headEnd/>
            <a:tailEnd/>
          </a:ln>
        </p:spPr>
      </p:pic>
      <p:sp>
        <p:nvSpPr>
          <p:cNvPr id="24579" name="Text Box 4"/>
          <p:cNvSpPr txBox="1">
            <a:spLocks noChangeArrowheads="1"/>
          </p:cNvSpPr>
          <p:nvPr/>
        </p:nvSpPr>
        <p:spPr bwMode="auto">
          <a:xfrm>
            <a:off x="381000" y="228600"/>
            <a:ext cx="8610600" cy="1323439"/>
          </a:xfrm>
          <a:prstGeom prst="rect">
            <a:avLst/>
          </a:prstGeom>
          <a:noFill/>
          <a:ln w="9525">
            <a:noFill/>
            <a:miter lim="800000"/>
            <a:headEnd/>
            <a:tailEnd/>
          </a:ln>
        </p:spPr>
        <p:txBody>
          <a:bodyPr>
            <a:spAutoFit/>
          </a:bodyPr>
          <a:lstStyle/>
          <a:p>
            <a:pPr algn="ctr">
              <a:spcBef>
                <a:spcPct val="50000"/>
              </a:spcBef>
            </a:pPr>
            <a:r>
              <a:rPr lang="en-US" sz="4000" dirty="0">
                <a:solidFill>
                  <a:srgbClr val="FFFF00"/>
                </a:solidFill>
              </a:rPr>
              <a:t>Yellowstone Fossil “Forests" – a </a:t>
            </a:r>
            <a:r>
              <a:rPr lang="en-US" sz="4000">
                <a:solidFill>
                  <a:srgbClr val="FFFF00"/>
                </a:solidFill>
              </a:rPr>
              <a:t>case study</a:t>
            </a:r>
            <a:endParaRPr lang="en-US" sz="4000"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Growth rings match within a layer, but not between layers.</a:t>
            </a:r>
          </a:p>
          <a:p>
            <a:r>
              <a:rPr lang="en-US" sz="2800" dirty="0">
                <a:solidFill>
                  <a:srgbClr val="00B0F0"/>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201473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pPr marL="0" indent="0">
              <a:buNone/>
            </a:pPr>
            <a:r>
              <a:rPr lang="en-US" dirty="0"/>
              <a:t>Fossil pollen abundance and identity can be compared with identified wood: Do they match?</a:t>
            </a:r>
          </a:p>
          <a:p>
            <a:endParaRPr lang="en-US" dirty="0"/>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Features as seen in outcrops</a:t>
            </a:r>
          </a:p>
        </p:txBody>
      </p:sp>
      <p:pic>
        <p:nvPicPr>
          <p:cNvPr id="6" name="Picture 4"/>
          <p:cNvPicPr>
            <a:picLocks noChangeAspect="1" noChangeArrowheads="1"/>
          </p:cNvPicPr>
          <p:nvPr/>
        </p:nvPicPr>
        <p:blipFill>
          <a:blip r:embed="rId2"/>
          <a:srcRect/>
          <a:stretch>
            <a:fillRect/>
          </a:stretch>
        </p:blipFill>
        <p:spPr bwMode="auto">
          <a:xfrm>
            <a:off x="1524000" y="2286000"/>
            <a:ext cx="6026588" cy="4572000"/>
          </a:xfrm>
          <a:prstGeom prst="rect">
            <a:avLst/>
          </a:prstGeom>
          <a:noFill/>
          <a:ln w="9525">
            <a:noFill/>
            <a:miter lim="800000"/>
            <a:headEnd/>
            <a:tailEnd/>
          </a:ln>
        </p:spPr>
      </p:pic>
    </p:spTree>
    <p:extLst>
      <p:ext uri="{BB962C8B-B14F-4D97-AF65-F5344CB8AC3E}">
        <p14:creationId xmlns:p14="http://schemas.microsoft.com/office/powerpoint/2010/main" val="126965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0177" name="Picture 6" descr="trees &amp; pollen 1"/>
          <p:cNvPicPr>
            <a:picLocks noChangeAspect="1" noChangeArrowheads="1"/>
          </p:cNvPicPr>
          <p:nvPr/>
        </p:nvPicPr>
        <p:blipFill>
          <a:blip r:embed="rId2"/>
          <a:srcRect/>
          <a:stretch>
            <a:fillRect/>
          </a:stretch>
        </p:blipFill>
        <p:spPr bwMode="auto">
          <a:xfrm>
            <a:off x="838200" y="304800"/>
            <a:ext cx="7467600" cy="63531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01" name="Picture 6" descr="trees &amp; pollen 5"/>
          <p:cNvPicPr>
            <a:picLocks noChangeAspect="1" noChangeArrowheads="1"/>
          </p:cNvPicPr>
          <p:nvPr/>
        </p:nvPicPr>
        <p:blipFill>
          <a:blip r:embed="rId2"/>
          <a:srcRect/>
          <a:stretch>
            <a:fillRect/>
          </a:stretch>
        </p:blipFill>
        <p:spPr bwMode="auto">
          <a:xfrm>
            <a:off x="152400" y="685800"/>
            <a:ext cx="8763000" cy="58134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2225" name="Picture 5" descr="trees &amp; pollen 9"/>
          <p:cNvPicPr>
            <a:picLocks noChangeAspect="1" noChangeArrowheads="1"/>
          </p:cNvPicPr>
          <p:nvPr/>
        </p:nvPicPr>
        <p:blipFill>
          <a:blip r:embed="rId2"/>
          <a:srcRect/>
          <a:stretch>
            <a:fillRect/>
          </a:stretch>
        </p:blipFill>
        <p:spPr bwMode="auto">
          <a:xfrm>
            <a:off x="152400" y="762000"/>
            <a:ext cx="8915400" cy="57213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2819400"/>
          </a:xfrm>
        </p:spPr>
        <p:txBody>
          <a:bodyPr>
            <a:normAutofit/>
          </a:bodyPr>
          <a:lstStyle/>
          <a:p>
            <a:r>
              <a:rPr lang="en-US" dirty="0"/>
              <a:t>Fossil leaves are predominantly broad leaves.</a:t>
            </a:r>
          </a:p>
          <a:p>
            <a:r>
              <a:rPr lang="en-US" dirty="0"/>
              <a:t>Overall, logs and stumps are predominantly conifers.</a:t>
            </a:r>
          </a:p>
          <a:p>
            <a:r>
              <a:rPr lang="en-US" dirty="0"/>
              <a:t>There is a poor match between wood, leaves, and pollen.</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Features as seen in outcrops</a:t>
            </a:r>
          </a:p>
        </p:txBody>
      </p:sp>
      <p:pic>
        <p:nvPicPr>
          <p:cNvPr id="1029" name="Picture 5" descr="http://upload.wikimedia.org/wikipedia/commons/b/b2/A_dead_lea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86200"/>
            <a:ext cx="415876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upload.wikimedia.org/wikipedia/commons/4/4c/Pinus_strobus_need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768" y="3886200"/>
            <a:ext cx="5001797" cy="30327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62200" y="3889513"/>
            <a:ext cx="1843774" cy="523220"/>
          </a:xfrm>
          <a:prstGeom prst="rect">
            <a:avLst/>
          </a:prstGeom>
          <a:noFill/>
        </p:spPr>
        <p:txBody>
          <a:bodyPr wrap="none" rtlCol="0">
            <a:spAutoFit/>
          </a:bodyPr>
          <a:lstStyle/>
          <a:p>
            <a:r>
              <a:rPr lang="en-US" sz="2800" b="1" dirty="0"/>
              <a:t>Broadleaf</a:t>
            </a:r>
          </a:p>
        </p:txBody>
      </p:sp>
      <p:sp>
        <p:nvSpPr>
          <p:cNvPr id="17" name="TextBox 16"/>
          <p:cNvSpPr txBox="1"/>
          <p:nvPr/>
        </p:nvSpPr>
        <p:spPr>
          <a:xfrm>
            <a:off x="6281358" y="6334780"/>
            <a:ext cx="2882520" cy="523220"/>
          </a:xfrm>
          <a:prstGeom prst="rect">
            <a:avLst/>
          </a:prstGeom>
          <a:noFill/>
        </p:spPr>
        <p:txBody>
          <a:bodyPr wrap="none" rtlCol="0">
            <a:spAutoFit/>
          </a:bodyPr>
          <a:lstStyle/>
          <a:p>
            <a:r>
              <a:rPr lang="en-US" sz="2800" b="1" dirty="0">
                <a:solidFill>
                  <a:srgbClr val="FFFF00"/>
                </a:solidFill>
              </a:rPr>
              <a:t>Conifer needles</a:t>
            </a:r>
          </a:p>
        </p:txBody>
      </p:sp>
    </p:spTree>
    <p:extLst>
      <p:ext uri="{BB962C8B-B14F-4D97-AF65-F5344CB8AC3E}">
        <p14:creationId xmlns:p14="http://schemas.microsoft.com/office/powerpoint/2010/main" val="239003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Growth rings match within a layer, but not between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rgbClr val="00B0F0"/>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513096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r>
              <a:rPr lang="en-US" dirty="0"/>
              <a:t>“Organic zones” not like soil.</a:t>
            </a:r>
          </a:p>
          <a:p>
            <a:r>
              <a:rPr lang="en-US" dirty="0"/>
              <a:t>Thin, and often missing.</a:t>
            </a:r>
          </a:p>
          <a:p>
            <a:r>
              <a:rPr lang="en-US" dirty="0"/>
              <a:t>Leaves not decayed – well preserved and separated by pure, graded sediment layers.</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latin typeface="Arial Rounded MT Bold" pitchFamily="34" charset="0"/>
              </a:rPr>
              <a:t>Soil features as seen in thin section</a:t>
            </a:r>
          </a:p>
        </p:txBody>
      </p:sp>
      <p:pic>
        <p:nvPicPr>
          <p:cNvPr id="5" name="Picture 2" descr="http://www.grisda.org/origins/images/0608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8999"/>
            <a:ext cx="6500283" cy="345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48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761999"/>
          </a:xfrm>
        </p:spPr>
        <p:txBody>
          <a:bodyPr>
            <a:normAutofit fontScale="92500"/>
          </a:bodyPr>
          <a:lstStyle/>
          <a:p>
            <a:r>
              <a:rPr lang="en-US" dirty="0"/>
              <a:t>Fossil leaves in “soil” horizon are well preserved</a:t>
            </a:r>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Features as seen in outcrops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0"/>
            <a:ext cx="3200400" cy="397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343150" y="4876800"/>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0400" y="2644750"/>
            <a:ext cx="1580864" cy="2677656"/>
          </a:xfrm>
          <a:prstGeom prst="rect">
            <a:avLst/>
          </a:prstGeom>
          <a:noFill/>
        </p:spPr>
        <p:txBody>
          <a:bodyPr wrap="square" rtlCol="0">
            <a:spAutoFit/>
          </a:bodyPr>
          <a:lstStyle/>
          <a:p>
            <a:r>
              <a:rPr lang="en-US" sz="2400" dirty="0">
                <a:solidFill>
                  <a:prstClr val="black"/>
                </a:solidFill>
              </a:rPr>
              <a:t>Cells of palisade layer of fossil broadleaf well preserved</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2"/>
            <a:ext cx="2918731" cy="397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543800" y="2829416"/>
            <a:ext cx="1676400" cy="2308324"/>
          </a:xfrm>
          <a:prstGeom prst="rect">
            <a:avLst/>
          </a:prstGeom>
          <a:noFill/>
        </p:spPr>
        <p:txBody>
          <a:bodyPr wrap="square" rtlCol="0">
            <a:spAutoFit/>
          </a:bodyPr>
          <a:lstStyle/>
          <a:p>
            <a:r>
              <a:rPr lang="en-US" sz="2400" dirty="0">
                <a:solidFill>
                  <a:prstClr val="black"/>
                </a:solidFill>
              </a:rPr>
              <a:t>Likewise for cells of less common coniferous needle</a:t>
            </a:r>
          </a:p>
        </p:txBody>
      </p:sp>
      <p:cxnSp>
        <p:nvCxnSpPr>
          <p:cNvPr id="13" name="Straight Arrow Connector 12"/>
          <p:cNvCxnSpPr/>
          <p:nvPr/>
        </p:nvCxnSpPr>
        <p:spPr>
          <a:xfrm>
            <a:off x="6762750" y="4648200"/>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482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Rings match within a layer, but not between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rgbClr val="00B0F0"/>
                </a:solidFill>
                <a:latin typeface="Arial Rounded MT Bold" pitchFamily="34" charset="0"/>
              </a:rPr>
              <a:t>Logs in various stages of decay.</a:t>
            </a:r>
          </a:p>
          <a:p>
            <a:r>
              <a:rPr lang="en-US" sz="2800" dirty="0">
                <a:solidFill>
                  <a:srgbClr val="00B0F0"/>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51309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1" name="Picture 2" descr="1Yel1"/>
          <p:cNvPicPr>
            <a:picLocks noChangeAspect="1" noChangeArrowheads="1"/>
          </p:cNvPicPr>
          <p:nvPr/>
        </p:nvPicPr>
        <p:blipFill>
          <a:blip r:embed="rId2"/>
          <a:srcRect/>
          <a:stretch>
            <a:fillRect/>
          </a:stretch>
        </p:blipFill>
        <p:spPr bwMode="auto">
          <a:xfrm>
            <a:off x="3632808" y="512769"/>
            <a:ext cx="5481376" cy="6245840"/>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6" y="0"/>
            <a:ext cx="366262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990600" y="457200"/>
            <a:ext cx="6324600" cy="121920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609600"/>
            <a:ext cx="4343400" cy="388620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1660732"/>
          </a:xfrm>
        </p:spPr>
        <p:txBody>
          <a:bodyPr>
            <a:normAutofit/>
          </a:bodyPr>
          <a:lstStyle/>
          <a:p>
            <a:r>
              <a:rPr lang="en-US" dirty="0"/>
              <a:t>Fossil wood is uniformly well preserved</a:t>
            </a:r>
          </a:p>
          <a:p>
            <a:r>
              <a:rPr lang="en-US" dirty="0"/>
              <a:t>Roots are often truncated or absent</a:t>
            </a:r>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Features as seen in outcrops</a:t>
            </a:r>
          </a:p>
        </p:txBody>
      </p:sp>
      <p:cxnSp>
        <p:nvCxnSpPr>
          <p:cNvPr id="6" name="Straight Arrow Connector 5"/>
          <p:cNvCxnSpPr/>
          <p:nvPr/>
        </p:nvCxnSpPr>
        <p:spPr>
          <a:xfrm>
            <a:off x="6096000" y="4691628"/>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05600" y="3352800"/>
            <a:ext cx="1580864" cy="2677656"/>
          </a:xfrm>
          <a:prstGeom prst="rect">
            <a:avLst/>
          </a:prstGeom>
          <a:noFill/>
        </p:spPr>
        <p:txBody>
          <a:bodyPr wrap="square" rtlCol="0">
            <a:spAutoFit/>
          </a:bodyPr>
          <a:lstStyle/>
          <a:p>
            <a:r>
              <a:rPr lang="en-US" sz="2400" dirty="0">
                <a:solidFill>
                  <a:prstClr val="black"/>
                </a:solidFill>
              </a:rPr>
              <a:t>Cells of palisade layer of fossil broadleaf well preserved</a:t>
            </a:r>
          </a:p>
        </p:txBody>
      </p:sp>
      <p:pic>
        <p:nvPicPr>
          <p:cNvPr id="10" name="Picture 2"/>
          <p:cNvPicPr>
            <a:picLocks noChangeAspect="1" noChangeArrowheads="1"/>
          </p:cNvPicPr>
          <p:nvPr/>
        </p:nvPicPr>
        <p:blipFill>
          <a:blip r:embed="rId2"/>
          <a:srcRect/>
          <a:stretch>
            <a:fillRect/>
          </a:stretch>
        </p:blipFill>
        <p:spPr bwMode="auto">
          <a:xfrm>
            <a:off x="457199" y="2514600"/>
            <a:ext cx="6285875" cy="4103688"/>
          </a:xfrm>
          <a:prstGeom prst="rect">
            <a:avLst/>
          </a:prstGeom>
          <a:noFill/>
          <a:ln w="9525">
            <a:noFill/>
            <a:miter lim="800000"/>
            <a:headEnd/>
            <a:tailEnd/>
          </a:ln>
        </p:spPr>
      </p:pic>
    </p:spTree>
    <p:extLst>
      <p:ext uri="{BB962C8B-B14F-4D97-AF65-F5344CB8AC3E}">
        <p14:creationId xmlns:p14="http://schemas.microsoft.com/office/powerpoint/2010/main" val="847795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937" name="Picture 2" descr="FForThinTree"/>
          <p:cNvPicPr>
            <a:picLocks noChangeAspect="1" noChangeArrowheads="1"/>
          </p:cNvPicPr>
          <p:nvPr/>
        </p:nvPicPr>
        <p:blipFill>
          <a:blip r:embed="rId2"/>
          <a:srcRect/>
          <a:stretch>
            <a:fillRect/>
          </a:stretch>
        </p:blipFill>
        <p:spPr bwMode="auto">
          <a:xfrm>
            <a:off x="152400" y="152400"/>
            <a:ext cx="8915400" cy="6686550"/>
          </a:xfrm>
          <a:prstGeom prst="rect">
            <a:avLst/>
          </a:prstGeom>
          <a:noFill/>
          <a:ln w="9525">
            <a:noFill/>
            <a:miter lim="800000"/>
            <a:headEnd/>
            <a:tailEnd/>
          </a:ln>
        </p:spPr>
      </p:pic>
      <p:sp>
        <p:nvSpPr>
          <p:cNvPr id="39938" name="Text Box 3"/>
          <p:cNvSpPr txBox="1">
            <a:spLocks noChangeArrowheads="1"/>
          </p:cNvSpPr>
          <p:nvPr/>
        </p:nvSpPr>
        <p:spPr bwMode="auto">
          <a:xfrm>
            <a:off x="304800" y="228600"/>
            <a:ext cx="2209800" cy="222726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Roots generally broken off close to stumps</a:t>
            </a:r>
          </a:p>
        </p:txBody>
      </p:sp>
    </p:spTree>
    <p:extLst>
      <p:ext uri="{BB962C8B-B14F-4D97-AF65-F5344CB8AC3E}">
        <p14:creationId xmlns:p14="http://schemas.microsoft.com/office/powerpoint/2010/main" val="412610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9158" name="Picture 6" descr="24010-05"/>
          <p:cNvPicPr>
            <a:picLocks noChangeAspect="1" noChangeArrowheads="1"/>
          </p:cNvPicPr>
          <p:nvPr/>
        </p:nvPicPr>
        <p:blipFill>
          <a:blip r:embed="rId2"/>
          <a:srcRect/>
          <a:stretch>
            <a:fillRect/>
          </a:stretch>
        </p:blipFill>
        <p:spPr bwMode="auto">
          <a:xfrm>
            <a:off x="152400" y="-152400"/>
            <a:ext cx="8763000" cy="5935663"/>
          </a:xfrm>
          <a:prstGeom prst="rect">
            <a:avLst/>
          </a:prstGeom>
          <a:noFill/>
          <a:ln w="9525">
            <a:noFill/>
            <a:miter lim="800000"/>
            <a:headEnd/>
            <a:tailEnd/>
          </a:ln>
        </p:spPr>
      </p:pic>
      <p:sp>
        <p:nvSpPr>
          <p:cNvPr id="40963" name="Text Box 4"/>
          <p:cNvSpPr txBox="1">
            <a:spLocks noChangeArrowheads="1"/>
          </p:cNvSpPr>
          <p:nvPr/>
        </p:nvSpPr>
        <p:spPr bwMode="auto">
          <a:xfrm>
            <a:off x="381000" y="1981200"/>
            <a:ext cx="4267200" cy="946150"/>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One example of green-stick fracture</a:t>
            </a:r>
          </a:p>
        </p:txBody>
      </p:sp>
      <p:sp>
        <p:nvSpPr>
          <p:cNvPr id="40964" name="Text Box 5"/>
          <p:cNvSpPr txBox="1">
            <a:spLocks noChangeArrowheads="1"/>
          </p:cNvSpPr>
          <p:nvPr/>
        </p:nvSpPr>
        <p:spPr bwMode="auto">
          <a:xfrm>
            <a:off x="2971800" y="4876800"/>
            <a:ext cx="2514600" cy="946150"/>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Roots also broken off</a:t>
            </a:r>
          </a:p>
        </p:txBody>
      </p:sp>
    </p:spTree>
    <p:extLst>
      <p:ext uri="{BB962C8B-B14F-4D97-AF65-F5344CB8AC3E}">
        <p14:creationId xmlns:p14="http://schemas.microsoft.com/office/powerpoint/2010/main" val="38026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wipe(left)">
                                      <p:cBhvr>
                                        <p:cTn id="7"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Growth rings match within a layer, but not between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rgbClr val="00B0F0"/>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093155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pPr>
              <a:buFont typeface="Arial" charset="0"/>
              <a:buNone/>
            </a:pPr>
            <a:r>
              <a:rPr lang="en-US" dirty="0">
                <a:solidFill>
                  <a:schemeClr val="tx1"/>
                </a:solidFill>
              </a:rPr>
              <a:t>Conifer cones, including sequoia, are very rare</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Features as seen in outcrops</a:t>
            </a:r>
          </a:p>
        </p:txBody>
      </p:sp>
      <p:pic>
        <p:nvPicPr>
          <p:cNvPr id="6" name="Picture 5" descr="24021-15"/>
          <p:cNvPicPr>
            <a:picLocks noChangeAspect="1" noChangeArrowheads="1"/>
          </p:cNvPicPr>
          <p:nvPr/>
        </p:nvPicPr>
        <p:blipFill>
          <a:blip r:embed="rId2"/>
          <a:srcRect/>
          <a:stretch>
            <a:fillRect/>
          </a:stretch>
        </p:blipFill>
        <p:spPr bwMode="auto">
          <a:xfrm>
            <a:off x="1066800" y="1774173"/>
            <a:ext cx="6934200" cy="5007628"/>
          </a:xfrm>
          <a:prstGeom prst="rect">
            <a:avLst/>
          </a:prstGeom>
          <a:noFill/>
          <a:ln w="9525">
            <a:noFill/>
            <a:miter lim="800000"/>
            <a:headEnd/>
            <a:tailEnd/>
          </a:ln>
        </p:spPr>
      </p:pic>
    </p:spTree>
    <p:extLst>
      <p:ext uri="{BB962C8B-B14F-4D97-AF65-F5344CB8AC3E}">
        <p14:creationId xmlns:p14="http://schemas.microsoft.com/office/powerpoint/2010/main" val="21941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Growth rings match within a layer, but not between layers.</a:t>
            </a:r>
          </a:p>
          <a:p>
            <a:r>
              <a:rPr lang="en-US" sz="2800" dirty="0">
                <a:solidFill>
                  <a:schemeClr val="accent5">
                    <a:lumMod val="75000"/>
                  </a:schemeClr>
                </a:solidFill>
                <a:latin typeface="Arial Rounded MT Bold" pitchFamily="34" charset="0"/>
              </a:rPr>
              <a:t>Reasonably 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rgbClr val="00B0F0"/>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2610849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r>
              <a:rPr lang="en-US" dirty="0"/>
              <a:t>Both vertical and horizontal fossil logs and stumps are well oriented, </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latin typeface="Arial Rounded MT Bold" pitchFamily="34" charset="0"/>
              </a:rPr>
              <a:t>Features as seen in outcrops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833" y="2209800"/>
            <a:ext cx="3516967" cy="463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25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791200"/>
          </a:xfrm>
          <a:ln>
            <a:solidFill>
              <a:schemeClr val="accent1"/>
            </a:solidFill>
          </a:ln>
        </p:spPr>
        <p:txBody>
          <a:bodyPr>
            <a:normAutofit fontScale="85000" lnSpcReduction="10000"/>
          </a:bodyPr>
          <a:lstStyle/>
          <a:p>
            <a:r>
              <a:rPr lang="en-US" dirty="0"/>
              <a:t>Tree growth line patterns match across several forest levels.</a:t>
            </a:r>
          </a:p>
          <a:p>
            <a:r>
              <a:rPr lang="en-US" dirty="0"/>
              <a:t>Poor match between wood, leaves, and pollen.</a:t>
            </a:r>
          </a:p>
          <a:p>
            <a:r>
              <a:rPr lang="en-US" dirty="0"/>
              <a:t>“Organic zones” not like soil.</a:t>
            </a:r>
          </a:p>
          <a:p>
            <a:pPr lvl="1"/>
            <a:r>
              <a:rPr lang="en-US" dirty="0"/>
              <a:t>Thin, and often missing.</a:t>
            </a:r>
          </a:p>
          <a:p>
            <a:pPr lvl="1"/>
            <a:r>
              <a:rPr lang="en-US" dirty="0"/>
              <a:t>Leaves not decayed – well preserved and separated. by pure, graded sediment layers.</a:t>
            </a:r>
          </a:p>
          <a:p>
            <a:r>
              <a:rPr lang="en-US" dirty="0"/>
              <a:t>Trees excellently preserved – very little decay.</a:t>
            </a:r>
          </a:p>
          <a:p>
            <a:r>
              <a:rPr lang="en-US" dirty="0"/>
              <a:t>Larger roots broken off, some small roots near trunk.</a:t>
            </a:r>
          </a:p>
          <a:p>
            <a:r>
              <a:rPr lang="en-US" dirty="0"/>
              <a:t>Cones rare, but well preserved.</a:t>
            </a:r>
          </a:p>
          <a:p>
            <a:r>
              <a:rPr lang="en-US" dirty="0"/>
              <a:t>Trunks and stumps with similar alignment.</a:t>
            </a:r>
          </a:p>
          <a:p>
            <a:r>
              <a:rPr lang="en-US" dirty="0"/>
              <a:t>Wide variety of life zones represented – tropical to high elevation forests.</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Summary of Features as seen in outcrop</a:t>
            </a:r>
          </a:p>
        </p:txBody>
      </p:sp>
    </p:spTree>
    <p:extLst>
      <p:ext uri="{BB962C8B-B14F-4D97-AF65-F5344CB8AC3E}">
        <p14:creationId xmlns:p14="http://schemas.microsoft.com/office/powerpoint/2010/main" val="191044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a single example of an animal fossil has ever been collected from the “Fossil Forest” deposits in Yellowstone National Park.</a:t>
            </a:r>
          </a:p>
        </p:txBody>
      </p:sp>
      <p:sp>
        <p:nvSpPr>
          <p:cNvPr id="4" name="Rectangle 2"/>
          <p:cNvSpPr txBox="1">
            <a:spLocks noGrp="1" noChangeArrowheads="1"/>
          </p:cNvSpPr>
          <p:nvPr>
            <p:ph type="title"/>
          </p:nvPr>
        </p:nvSpPr>
        <p:spPr>
          <a:xfrm>
            <a:off x="228600" y="228600"/>
            <a:ext cx="8686800" cy="8382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a:solidFill>
                  <a:srgbClr val="4E3B30"/>
                </a:solidFill>
                <a:latin typeface="Arial Rounded MT Bold" pitchFamily="34" charset="0"/>
              </a:rPr>
              <a:t>Summary of Features as seen in outcrop</a:t>
            </a:r>
          </a:p>
        </p:txBody>
      </p:sp>
    </p:spTree>
    <p:extLst>
      <p:ext uri="{BB962C8B-B14F-4D97-AF65-F5344CB8AC3E}">
        <p14:creationId xmlns:p14="http://schemas.microsoft.com/office/powerpoint/2010/main" val="3796817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sz="2800" dirty="0"/>
              <a:t>If not actual forests, what are these deposits?</a:t>
            </a:r>
          </a:p>
        </p:txBody>
      </p:sp>
      <p:sp>
        <p:nvSpPr>
          <p:cNvPr id="3" name="Content Placeholder 2"/>
          <p:cNvSpPr>
            <a:spLocks noGrp="1"/>
          </p:cNvSpPr>
          <p:nvPr>
            <p:ph idx="1"/>
          </p:nvPr>
        </p:nvSpPr>
        <p:spPr/>
        <p:txBody>
          <a:bodyPr/>
          <a:lstStyle/>
          <a:p>
            <a:r>
              <a:rPr lang="en-US" dirty="0"/>
              <a:t>How then can we explain all of the features we have described?</a:t>
            </a:r>
          </a:p>
        </p:txBody>
      </p:sp>
    </p:spTree>
    <p:extLst>
      <p:ext uri="{BB962C8B-B14F-4D97-AF65-F5344CB8AC3E}">
        <p14:creationId xmlns:p14="http://schemas.microsoft.com/office/powerpoint/2010/main" val="173836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152400" y="381000"/>
            <a:ext cx="8915400" cy="57562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t>A model for depositing upright trees</a:t>
            </a:r>
          </a:p>
        </p:txBody>
      </p:sp>
      <p:sp>
        <p:nvSpPr>
          <p:cNvPr id="3" name="Content Placeholder 2"/>
          <p:cNvSpPr>
            <a:spLocks noGrp="1"/>
          </p:cNvSpPr>
          <p:nvPr>
            <p:ph idx="1"/>
          </p:nvPr>
        </p:nvSpPr>
        <p:spPr/>
        <p:txBody>
          <a:bodyPr/>
          <a:lstStyle/>
          <a:p>
            <a:endParaRPr lang="en-US"/>
          </a:p>
        </p:txBody>
      </p:sp>
      <p:pic>
        <p:nvPicPr>
          <p:cNvPr id="1026" name="Picture 2" descr="http://www.grisda.org/origins/images/24029-1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31335"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05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791200"/>
          </a:xfrm>
          <a:ln>
            <a:solidFill>
              <a:schemeClr val="accent1"/>
            </a:solidFill>
          </a:ln>
        </p:spPr>
        <p:txBody>
          <a:bodyPr>
            <a:normAutofit/>
          </a:bodyPr>
          <a:lstStyle/>
          <a:p>
            <a:r>
              <a:rPr lang="en-US" dirty="0"/>
              <a:t>Can transported trunks and stumps really be preserved upright?</a:t>
            </a:r>
          </a:p>
          <a:p>
            <a:endParaRPr lang="en-US" dirty="0"/>
          </a:p>
          <a:p>
            <a:endParaRPr lang="en-US" dirty="0"/>
          </a:p>
          <a:p>
            <a:endParaRPr lang="en-US" dirty="0"/>
          </a:p>
          <a:p>
            <a:endParaRPr lang="en-US" dirty="0"/>
          </a:p>
          <a:p>
            <a:endParaRPr lang="en-US" dirty="0"/>
          </a:p>
          <a:p>
            <a:r>
              <a:rPr lang="en-US" dirty="0"/>
              <a:t>On May 18, 1980, and the period following, we had the answer to this and other questions regarding the Yellowstone “Fossil” Forests.</a:t>
            </a:r>
          </a:p>
          <a:p>
            <a:endParaRPr lang="en-US" dirty="0"/>
          </a:p>
        </p:txBody>
      </p:sp>
      <p:sp>
        <p:nvSpPr>
          <p:cNvPr id="4"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700" dirty="0">
                <a:solidFill>
                  <a:srgbClr val="4E3B30"/>
                </a:solidFill>
                <a:latin typeface="Arial Rounded MT Bold" pitchFamily="34" charset="0"/>
              </a:rPr>
              <a:t>Is there a modern analogue for this model?</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676400"/>
            <a:ext cx="4647694" cy="302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223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0"/>
            <a:ext cx="366262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6" y="0"/>
            <a:ext cx="392853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304800" y="381000"/>
            <a:ext cx="3505200" cy="647700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800" y="228600"/>
            <a:ext cx="8839200" cy="1386477"/>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095" y="1615077"/>
            <a:ext cx="5285905" cy="524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
          <p:cNvSpPr>
            <a:spLocks noGrp="1" noChangeArrowheads="1"/>
          </p:cNvSpPr>
          <p:nvPr>
            <p:ph type="title"/>
          </p:nvPr>
        </p:nvSpPr>
        <p:spPr>
          <a:xfrm>
            <a:off x="4648200" y="228600"/>
            <a:ext cx="4495799" cy="711200"/>
          </a:xfrm>
        </p:spPr>
        <p:txBody>
          <a:bodyPr>
            <a:noAutofit/>
          </a:bodyPr>
          <a:lstStyle/>
          <a:p>
            <a:r>
              <a:rPr lang="en-US" sz="2800" dirty="0">
                <a:latin typeface="Arial Rounded MT Bold" pitchFamily="34" charset="0"/>
              </a:rPr>
              <a:t>Mt. St. Helens</a:t>
            </a:r>
          </a:p>
        </p:txBody>
      </p:sp>
    </p:spTree>
    <p:extLst>
      <p:ext uri="{BB962C8B-B14F-4D97-AF65-F5344CB8AC3E}">
        <p14:creationId xmlns:p14="http://schemas.microsoft.com/office/powerpoint/2010/main" val="2823533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www.blindloop.com/wp-content/uploads/2010/03/Mount-St-Hel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2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http://www.nps.gov/features/yell/slidefile/geology/volcanicsigneous/Images/104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10021554" cy="63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72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1200"/>
          </a:xfrm>
          <a:ln>
            <a:solidFill>
              <a:schemeClr val="accent1"/>
            </a:solidFill>
          </a:ln>
        </p:spPr>
        <p:txBody>
          <a:bodyPr>
            <a:normAutofit/>
          </a:bodyPr>
          <a:lstStyle/>
          <a:p>
            <a:pPr>
              <a:spcBef>
                <a:spcPct val="50000"/>
              </a:spcBef>
            </a:pPr>
            <a:r>
              <a:rPr lang="en-US" dirty="0">
                <a:solidFill>
                  <a:srgbClr val="FFFF00"/>
                </a:solidFill>
              </a:rPr>
              <a:t>Spirit Lake, after 1980 eruption of Mt. St. Helens</a:t>
            </a:r>
          </a:p>
          <a:p>
            <a:endParaRPr lang="en-US" dirty="0"/>
          </a:p>
        </p:txBody>
      </p:sp>
      <p:sp>
        <p:nvSpPr>
          <p:cNvPr id="4"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700" dirty="0">
                <a:solidFill>
                  <a:srgbClr val="00FF99"/>
                </a:solidFill>
                <a:latin typeface="Arial Rounded MT Bold" pitchFamily="34" charset="0"/>
              </a:rPr>
              <a:t>Is there a modern analogue for this model?</a:t>
            </a:r>
          </a:p>
        </p:txBody>
      </p:sp>
      <p:pic>
        <p:nvPicPr>
          <p:cNvPr id="5" name="Picture 2" descr="24033-22"/>
          <p:cNvPicPr>
            <a:picLocks noChangeAspect="1" noChangeArrowheads="1"/>
          </p:cNvPicPr>
          <p:nvPr/>
        </p:nvPicPr>
        <p:blipFill>
          <a:blip r:embed="rId2"/>
          <a:srcRect/>
          <a:stretch>
            <a:fillRect/>
          </a:stretch>
        </p:blipFill>
        <p:spPr bwMode="auto">
          <a:xfrm>
            <a:off x="838200" y="1685925"/>
            <a:ext cx="7315200" cy="4953000"/>
          </a:xfrm>
          <a:prstGeom prst="rect">
            <a:avLst/>
          </a:prstGeom>
          <a:noFill/>
          <a:ln w="9525">
            <a:noFill/>
            <a:miter lim="800000"/>
            <a:headEnd/>
            <a:tailEnd/>
          </a:ln>
        </p:spPr>
      </p:pic>
      <p:pic>
        <p:nvPicPr>
          <p:cNvPr id="6" name="Picture 2" descr="http://www.1nova.com/photoblog/wp-content/uploads/2009/07/Spirit_L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676400"/>
            <a:ext cx="74930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54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41" name="Picture 2" descr="24033-23"/>
          <p:cNvPicPr>
            <a:picLocks noChangeAspect="1" noChangeArrowheads="1"/>
          </p:cNvPicPr>
          <p:nvPr/>
        </p:nvPicPr>
        <p:blipFill>
          <a:blip r:embed="rId2"/>
          <a:srcRect/>
          <a:stretch>
            <a:fillRect/>
          </a:stretch>
        </p:blipFill>
        <p:spPr bwMode="auto">
          <a:xfrm>
            <a:off x="2514600" y="76200"/>
            <a:ext cx="4610100" cy="6705600"/>
          </a:xfrm>
          <a:prstGeom prst="rect">
            <a:avLst/>
          </a:prstGeom>
          <a:noFill/>
          <a:ln w="9525">
            <a:noFill/>
            <a:miter lim="800000"/>
            <a:headEnd/>
            <a:tailEnd/>
          </a:ln>
        </p:spPr>
      </p:pic>
      <p:sp>
        <p:nvSpPr>
          <p:cNvPr id="2" name="TextBox 1"/>
          <p:cNvSpPr txBox="1"/>
          <p:nvPr/>
        </p:nvSpPr>
        <p:spPr>
          <a:xfrm>
            <a:off x="381000" y="2209800"/>
            <a:ext cx="2133600" cy="1815882"/>
          </a:xfrm>
          <a:prstGeom prst="rect">
            <a:avLst/>
          </a:prstGeom>
          <a:noFill/>
        </p:spPr>
        <p:txBody>
          <a:bodyPr wrap="square" rtlCol="0">
            <a:spAutoFit/>
          </a:bodyPr>
          <a:lstStyle/>
          <a:p>
            <a:r>
              <a:rPr lang="en-US" sz="2800" b="1" dirty="0">
                <a:solidFill>
                  <a:srgbClr val="FFFF00"/>
                </a:solidFill>
              </a:rPr>
              <a:t>Upright floating stumps in Spirit Lake</a:t>
            </a:r>
          </a:p>
        </p:txBody>
      </p:sp>
      <p:cxnSp>
        <p:nvCxnSpPr>
          <p:cNvPr id="4" name="Straight Arrow Connector 3"/>
          <p:cNvCxnSpPr/>
          <p:nvPr/>
        </p:nvCxnSpPr>
        <p:spPr>
          <a:xfrm>
            <a:off x="2514600" y="4025682"/>
            <a:ext cx="457200" cy="47011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14600" y="4038600"/>
            <a:ext cx="1447800" cy="609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038600"/>
            <a:ext cx="2514600" cy="609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04661" y="3647160"/>
            <a:ext cx="3286539" cy="39144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14600" y="2514600"/>
            <a:ext cx="3048000" cy="15110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62465" name="Picture 2" descr="FForSpirL"/>
          <p:cNvPicPr>
            <a:picLocks noChangeAspect="1" noChangeArrowheads="1"/>
          </p:cNvPicPr>
          <p:nvPr/>
        </p:nvPicPr>
        <p:blipFill>
          <a:blip r:embed="rId2"/>
          <a:srcRect/>
          <a:stretch>
            <a:fillRect/>
          </a:stretch>
        </p:blipFill>
        <p:spPr bwMode="auto">
          <a:xfrm>
            <a:off x="76200" y="38100"/>
            <a:ext cx="8991600" cy="6743700"/>
          </a:xfrm>
          <a:prstGeom prst="rect">
            <a:avLst/>
          </a:prstGeom>
          <a:noFill/>
          <a:ln>
            <a:noFill/>
          </a:ln>
        </p:spPr>
      </p:pic>
      <p:sp>
        <p:nvSpPr>
          <p:cNvPr id="2" name="TextBox 1"/>
          <p:cNvSpPr txBox="1"/>
          <p:nvPr/>
        </p:nvSpPr>
        <p:spPr>
          <a:xfrm>
            <a:off x="152400" y="2133600"/>
            <a:ext cx="2209801" cy="2677656"/>
          </a:xfrm>
          <a:prstGeom prst="rect">
            <a:avLst/>
          </a:prstGeom>
          <a:noFill/>
        </p:spPr>
        <p:txBody>
          <a:bodyPr wrap="square" rtlCol="0">
            <a:spAutoFit/>
          </a:bodyPr>
          <a:lstStyle/>
          <a:p>
            <a:r>
              <a:rPr lang="en-US" sz="2800" b="1" dirty="0">
                <a:solidFill>
                  <a:srgbClr val="FFFF00"/>
                </a:solidFill>
              </a:rPr>
              <a:t>Upright stumps deposited on sandbar in Toutle River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3489" name="Picture 2" descr="24035-25"/>
          <p:cNvPicPr>
            <a:picLocks noChangeAspect="1" noChangeArrowheads="1"/>
          </p:cNvPicPr>
          <p:nvPr/>
        </p:nvPicPr>
        <p:blipFill>
          <a:blip r:embed="rId2"/>
          <a:srcRect/>
          <a:stretch>
            <a:fillRect/>
          </a:stretch>
        </p:blipFill>
        <p:spPr bwMode="auto">
          <a:xfrm>
            <a:off x="76200" y="427038"/>
            <a:ext cx="8991600" cy="5745162"/>
          </a:xfrm>
          <a:prstGeom prst="rect">
            <a:avLst/>
          </a:prstGeom>
          <a:noFill/>
          <a:ln w="9525">
            <a:noFill/>
            <a:miter lim="800000"/>
            <a:headEnd/>
            <a:tailEnd/>
          </a:ln>
        </p:spPr>
      </p:pic>
      <p:sp>
        <p:nvSpPr>
          <p:cNvPr id="5" name="TextBox 4"/>
          <p:cNvSpPr txBox="1"/>
          <p:nvPr/>
        </p:nvSpPr>
        <p:spPr>
          <a:xfrm>
            <a:off x="381000" y="2209800"/>
            <a:ext cx="2133600" cy="1815882"/>
          </a:xfrm>
          <a:prstGeom prst="rect">
            <a:avLst/>
          </a:prstGeom>
          <a:noFill/>
        </p:spPr>
        <p:txBody>
          <a:bodyPr wrap="square" rtlCol="0">
            <a:spAutoFit/>
          </a:bodyPr>
          <a:lstStyle/>
          <a:p>
            <a:r>
              <a:rPr lang="en-US" sz="2800" b="1" dirty="0">
                <a:solidFill>
                  <a:srgbClr val="FFFF00"/>
                </a:solidFill>
              </a:rPr>
              <a:t>Upright floating stumps in Spirit Lake</a:t>
            </a:r>
          </a:p>
        </p:txBody>
      </p:sp>
      <p:cxnSp>
        <p:nvCxnSpPr>
          <p:cNvPr id="6" name="Straight Arrow Connector 5"/>
          <p:cNvCxnSpPr/>
          <p:nvPr/>
        </p:nvCxnSpPr>
        <p:spPr>
          <a:xfrm>
            <a:off x="2494722" y="3296306"/>
            <a:ext cx="3657600" cy="2088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514600" y="2971800"/>
            <a:ext cx="1828800" cy="32781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513" name="Picture 2" descr="24036-26"/>
          <p:cNvPicPr>
            <a:picLocks noChangeAspect="1" noChangeArrowheads="1"/>
          </p:cNvPicPr>
          <p:nvPr/>
        </p:nvPicPr>
        <p:blipFill>
          <a:blip r:embed="rId2"/>
          <a:srcRect/>
          <a:stretch>
            <a:fillRect/>
          </a:stretch>
        </p:blipFill>
        <p:spPr bwMode="auto">
          <a:xfrm>
            <a:off x="122583" y="943183"/>
            <a:ext cx="8915400" cy="5881687"/>
          </a:xfrm>
          <a:prstGeom prst="rect">
            <a:avLst/>
          </a:prstGeom>
          <a:noFill/>
          <a:ln w="9525">
            <a:noFill/>
            <a:miter lim="800000"/>
            <a:headEnd/>
            <a:tailEnd/>
          </a:ln>
        </p:spPr>
      </p:pic>
      <p:sp>
        <p:nvSpPr>
          <p:cNvPr id="3"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500" dirty="0" err="1">
                <a:solidFill>
                  <a:srgbClr val="FFFF00"/>
                </a:solidFill>
                <a:latin typeface="Arial Rounded MT Bold" pitchFamily="34" charset="0"/>
              </a:rPr>
              <a:t>Sidescan</a:t>
            </a:r>
            <a:r>
              <a:rPr lang="en-US" sz="2500" dirty="0">
                <a:solidFill>
                  <a:srgbClr val="FFFF00"/>
                </a:solidFill>
                <a:latin typeface="Arial Rounded MT Bold" pitchFamily="34" charset="0"/>
              </a:rPr>
              <a:t> sonar image of bottom of Spirit Lake</a:t>
            </a:r>
          </a:p>
        </p:txBody>
      </p:sp>
      <p:sp>
        <p:nvSpPr>
          <p:cNvPr id="4" name="TextBox 3"/>
          <p:cNvSpPr txBox="1"/>
          <p:nvPr/>
        </p:nvSpPr>
        <p:spPr>
          <a:xfrm>
            <a:off x="351183" y="3429000"/>
            <a:ext cx="2133600" cy="1815882"/>
          </a:xfrm>
          <a:prstGeom prst="rect">
            <a:avLst/>
          </a:prstGeom>
          <a:noFill/>
        </p:spPr>
        <p:txBody>
          <a:bodyPr wrap="square" rtlCol="0">
            <a:spAutoFit/>
          </a:bodyPr>
          <a:lstStyle/>
          <a:p>
            <a:r>
              <a:rPr lang="en-US" sz="2800" b="1" dirty="0">
                <a:solidFill>
                  <a:srgbClr val="FFFF00"/>
                </a:solidFill>
              </a:rPr>
              <a:t>Upright stumps on bottom of Spirit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7" name="Picture 4" descr="http://www.nps.gov/history/history/online_books/yell/knowlton/images/fig4.jpg"/>
          <p:cNvPicPr>
            <a:picLocks noChangeAspect="1" noChangeArrowheads="1"/>
          </p:cNvPicPr>
          <p:nvPr/>
        </p:nvPicPr>
        <p:blipFill>
          <a:blip r:embed="rId2"/>
          <a:srcRect/>
          <a:stretch>
            <a:fillRect/>
          </a:stretch>
        </p:blipFill>
        <p:spPr bwMode="auto">
          <a:xfrm>
            <a:off x="2286000" y="152400"/>
            <a:ext cx="4543425" cy="65532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6561" name="Picture 2" descr="24037-27"/>
          <p:cNvPicPr>
            <a:picLocks noChangeAspect="1" noChangeArrowheads="1"/>
          </p:cNvPicPr>
          <p:nvPr/>
        </p:nvPicPr>
        <p:blipFill>
          <a:blip r:embed="rId2"/>
          <a:srcRect/>
          <a:stretch>
            <a:fillRect/>
          </a:stretch>
        </p:blipFill>
        <p:spPr bwMode="auto">
          <a:xfrm>
            <a:off x="152400" y="1055688"/>
            <a:ext cx="8915400" cy="4583112"/>
          </a:xfrm>
          <a:prstGeom prst="rect">
            <a:avLst/>
          </a:prstGeom>
          <a:noFill/>
          <a:ln w="9525">
            <a:noFill/>
            <a:miter lim="800000"/>
            <a:headEnd/>
            <a:tailEnd/>
          </a:ln>
        </p:spPr>
      </p:pic>
      <p:sp>
        <p:nvSpPr>
          <p:cNvPr id="2" name="TextBox 1"/>
          <p:cNvSpPr txBox="1"/>
          <p:nvPr/>
        </p:nvSpPr>
        <p:spPr>
          <a:xfrm>
            <a:off x="158470" y="228600"/>
            <a:ext cx="8725467" cy="584775"/>
          </a:xfrm>
          <a:prstGeom prst="rect">
            <a:avLst/>
          </a:prstGeom>
          <a:noFill/>
        </p:spPr>
        <p:txBody>
          <a:bodyPr wrap="none" rtlCol="0">
            <a:spAutoFit/>
          </a:bodyPr>
          <a:lstStyle/>
          <a:p>
            <a:pPr algn="ctr"/>
            <a:r>
              <a:rPr lang="en-US" sz="3200" dirty="0"/>
              <a:t>Distribution Field of Upright Logs in Spirit  Lake</a:t>
            </a:r>
          </a:p>
        </p:txBody>
      </p:sp>
      <p:sp>
        <p:nvSpPr>
          <p:cNvPr id="5"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500" dirty="0">
                <a:solidFill>
                  <a:srgbClr val="FFFF00"/>
                </a:solidFill>
                <a:latin typeface="Arial Rounded MT Bold" pitchFamily="34" charset="0"/>
              </a:rPr>
              <a:t>Distribution of upright stumps on bottom of Spirit Lake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Our approach paid off and by the early 1980's, aided by the catastrophic eruption of Mt. St Helens, not only had the National Park Service removed the signs describing them as fossil forests, but National Geographic Magazine produced a map of the Park in which they identified the deposits of fossil trees as catastrophic emplacements. This was all the result of scientific research published by scientists who took Genesis seriously and their students.</a:t>
            </a:r>
          </a:p>
        </p:txBody>
      </p:sp>
      <p:sp>
        <p:nvSpPr>
          <p:cNvPr id="5"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4120144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Selected Bibliography from Adventist Authors</a:t>
            </a:r>
          </a:p>
        </p:txBody>
      </p:sp>
      <p:sp>
        <p:nvSpPr>
          <p:cNvPr id="214019" name="Rectangle 3"/>
          <p:cNvSpPr>
            <a:spLocks noGrp="1" noChangeArrowheads="1"/>
          </p:cNvSpPr>
          <p:nvPr>
            <p:ph idx="1"/>
          </p:nvPr>
        </p:nvSpPr>
        <p:spPr>
          <a:xfrm>
            <a:off x="228600" y="1219200"/>
            <a:ext cx="8686800" cy="5486400"/>
          </a:xfrm>
        </p:spPr>
        <p:txBody>
          <a:bodyPr>
            <a:normAutofit fontScale="70000" lnSpcReduction="20000"/>
          </a:bodyPr>
          <a:lstStyle/>
          <a:p>
            <a:r>
              <a:rPr lang="en-US" sz="2800" dirty="0">
                <a:solidFill>
                  <a:schemeClr val="accent5">
                    <a:lumMod val="75000"/>
                  </a:schemeClr>
                </a:solidFill>
                <a:latin typeface="Arial Rounded MT Bold" pitchFamily="34" charset="0"/>
              </a:rPr>
              <a:t>H. G. Coffin, “Orientation of Trees in the Yellowstone Petrified Forests,” Journal of Paleontology 50 (1976): 539-543</a:t>
            </a:r>
          </a:p>
          <a:p>
            <a:r>
              <a:rPr lang="en-US" sz="2800" dirty="0">
                <a:solidFill>
                  <a:schemeClr val="accent5">
                    <a:lumMod val="75000"/>
                  </a:schemeClr>
                </a:solidFill>
                <a:latin typeface="Arial Rounded MT Bold" pitchFamily="34" charset="0"/>
              </a:rPr>
              <a:t>H. G. Coffin, “The Organic Levels of the Yellowstone Petrified Forests,” Origins 6, no. 2 (1979): 71-82</a:t>
            </a:r>
          </a:p>
          <a:p>
            <a:r>
              <a:rPr lang="en-US" sz="2800" dirty="0">
                <a:solidFill>
                  <a:schemeClr val="accent5">
                    <a:lumMod val="75000"/>
                  </a:schemeClr>
                </a:solidFill>
                <a:latin typeface="Arial Rounded MT Bold" pitchFamily="34" charset="0"/>
              </a:rPr>
              <a:t>Yamamoto, T. and A.V. Chadwick. Identification of fossil wood from the Specimen Creek area of the Gallatin Petrified Forest, Yellowstone National Park. Part I Gymnosperms. J. San-</a:t>
            </a:r>
            <a:r>
              <a:rPr lang="en-US" sz="2800" dirty="0" err="1">
                <a:solidFill>
                  <a:schemeClr val="accent5">
                    <a:lumMod val="75000"/>
                  </a:schemeClr>
                </a:solidFill>
                <a:latin typeface="Arial Rounded MT Bold" pitchFamily="34" charset="0"/>
              </a:rPr>
              <a:t>iku</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Gakuin</a:t>
            </a:r>
            <a:r>
              <a:rPr lang="en-US" sz="2800" dirty="0">
                <a:solidFill>
                  <a:schemeClr val="accent5">
                    <a:lumMod val="75000"/>
                  </a:schemeClr>
                </a:solidFill>
                <a:latin typeface="Arial Rounded MT Bold" pitchFamily="34" charset="0"/>
              </a:rPr>
              <a:t> J C. 10 (1982):25-42.</a:t>
            </a:r>
          </a:p>
          <a:p>
            <a:r>
              <a:rPr lang="en-US" sz="2800" dirty="0">
                <a:solidFill>
                  <a:schemeClr val="accent5">
                    <a:lumMod val="75000"/>
                  </a:schemeClr>
                </a:solidFill>
                <a:latin typeface="Arial Rounded MT Bold" pitchFamily="34" charset="0"/>
              </a:rPr>
              <a:t>H. G. Coffin, “Erect Floating Stumps in Spirit Lake, Washington,” Geology 11 (1983): 298-299</a:t>
            </a:r>
          </a:p>
          <a:p>
            <a:r>
              <a:rPr lang="en-US" sz="2800" dirty="0">
                <a:solidFill>
                  <a:schemeClr val="accent5">
                    <a:lumMod val="75000"/>
                  </a:schemeClr>
                </a:solidFill>
                <a:latin typeface="Arial Rounded MT Bold" pitchFamily="34" charset="0"/>
              </a:rPr>
              <a:t>H. G. Coffin, “Erect Floating Stumps in Spirit Lake, Washington:  Reply,”  Geology 11 (1983): 734</a:t>
            </a:r>
          </a:p>
          <a:p>
            <a:r>
              <a:rPr lang="en-US" sz="2800" dirty="0">
                <a:solidFill>
                  <a:schemeClr val="accent5">
                    <a:lumMod val="75000"/>
                  </a:schemeClr>
                </a:solidFill>
                <a:latin typeface="Arial Rounded MT Bold" pitchFamily="34" charset="0"/>
              </a:rPr>
              <a:t>Yamamoto, T. and A.V. Chadwick. Identification of fossil wood from the Specimen Creek area of the Gallatin Petrified Forest, Yellowstone National Park. Part II Angiosperms. J. San-</a:t>
            </a:r>
            <a:r>
              <a:rPr lang="en-US" sz="2800" dirty="0" err="1">
                <a:solidFill>
                  <a:schemeClr val="accent5">
                    <a:lumMod val="75000"/>
                  </a:schemeClr>
                </a:solidFill>
                <a:latin typeface="Arial Rounded MT Bold" pitchFamily="34" charset="0"/>
              </a:rPr>
              <a:t>iku</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Gakuin</a:t>
            </a:r>
            <a:r>
              <a:rPr lang="en-US" sz="2800" dirty="0">
                <a:solidFill>
                  <a:schemeClr val="accent5">
                    <a:lumMod val="75000"/>
                  </a:schemeClr>
                </a:solidFill>
                <a:latin typeface="Arial Rounded MT Bold" pitchFamily="34" charset="0"/>
              </a:rPr>
              <a:t> J C. 11 (1983):49-66.</a:t>
            </a:r>
          </a:p>
          <a:p>
            <a:r>
              <a:rPr lang="en-US" sz="2800" dirty="0">
                <a:solidFill>
                  <a:schemeClr val="accent5">
                    <a:lumMod val="75000"/>
                  </a:schemeClr>
                </a:solidFill>
                <a:latin typeface="Arial Rounded MT Bold" pitchFamily="34" charset="0"/>
              </a:rPr>
              <a:t> A. V. Chadwick, and T. Yamamoto,  “A </a:t>
            </a:r>
            <a:r>
              <a:rPr lang="en-US" sz="2800" dirty="0" err="1">
                <a:solidFill>
                  <a:schemeClr val="accent5">
                    <a:lumMod val="75000"/>
                  </a:schemeClr>
                </a:solidFill>
                <a:latin typeface="Arial Rounded MT Bold" pitchFamily="34" charset="0"/>
              </a:rPr>
              <a:t>Paleoecological</a:t>
            </a:r>
            <a:r>
              <a:rPr lang="en-US" sz="2800" dirty="0">
                <a:solidFill>
                  <a:schemeClr val="accent5">
                    <a:lumMod val="75000"/>
                  </a:schemeClr>
                </a:solidFill>
                <a:latin typeface="Arial Rounded MT Bold" pitchFamily="34" charset="0"/>
              </a:rPr>
              <a:t> Analysis of the Petrified Trees in the Specimen Creek Area of Yellowstone National Park, Montana, USA,” </a:t>
            </a:r>
            <a:r>
              <a:rPr lang="en-US" sz="2800" dirty="0" err="1">
                <a:solidFill>
                  <a:schemeClr val="accent5">
                    <a:lumMod val="75000"/>
                  </a:schemeClr>
                </a:solidFill>
                <a:latin typeface="Arial Rounded MT Bold" pitchFamily="34" charset="0"/>
              </a:rPr>
              <a:t>Palaeogeography</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Palaeoclimatology</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Palaeoecology</a:t>
            </a:r>
            <a:r>
              <a:rPr lang="en-US" sz="2800" dirty="0">
                <a:solidFill>
                  <a:schemeClr val="accent5">
                    <a:lumMod val="75000"/>
                  </a:schemeClr>
                </a:solidFill>
                <a:latin typeface="Arial Rounded MT Bold" pitchFamily="34" charset="0"/>
              </a:rPr>
              <a:t> 45 (1984): 39-48. </a:t>
            </a:r>
            <a:endParaRPr lang="en-US" sz="2800" dirty="0">
              <a:solidFill>
                <a:srgbClr val="C00000"/>
              </a:solidFill>
              <a:latin typeface="Arial Rounded MT Bold" pitchFamily="34" charset="0"/>
            </a:endParaRPr>
          </a:p>
          <a:p>
            <a:endParaRPr lang="en-US" sz="2800" dirty="0">
              <a:latin typeface="Arial Rounded MT Bold" pitchFamily="34" charset="0"/>
            </a:endParaRPr>
          </a:p>
        </p:txBody>
      </p:sp>
    </p:spTree>
    <p:extLst>
      <p:ext uri="{BB962C8B-B14F-4D97-AF65-F5344CB8AC3E}">
        <p14:creationId xmlns:p14="http://schemas.microsoft.com/office/powerpoint/2010/main" val="627220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000" dirty="0">
                <a:latin typeface="Arial Rounded MT Bold" pitchFamily="34" charset="0"/>
              </a:rPr>
              <a:t>Why were creationists the ones who found the evidence for a transported forest, and carried out the research?</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latin typeface="Arial Rounded MT Bold" pitchFamily="34" charset="0"/>
              </a:rPr>
              <a:t>The general appearance was of in-situ forests.</a:t>
            </a:r>
          </a:p>
          <a:p>
            <a:r>
              <a:rPr lang="en-US" sz="2800" dirty="0">
                <a:latin typeface="Arial Rounded MT Bold" pitchFamily="34" charset="0"/>
              </a:rPr>
              <a:t>Naturalistic scientists had no motivation to dig deeper with more detailed research.</a:t>
            </a:r>
          </a:p>
          <a:p>
            <a:r>
              <a:rPr lang="en-US" sz="2800" dirty="0">
                <a:latin typeface="Arial Rounded MT Bold" pitchFamily="34" charset="0"/>
              </a:rPr>
              <a:t>Bible-believers saw past the surface and were motivated to examine more closely.</a:t>
            </a:r>
          </a:p>
          <a:p>
            <a:r>
              <a:rPr lang="en-US" sz="2800" dirty="0">
                <a:latin typeface="Arial Rounded MT Bold" pitchFamily="34" charset="0"/>
              </a:rPr>
              <a:t>Those who write anti-creation literature have no understanding of how educated creationists think.</a:t>
            </a:r>
          </a:p>
          <a:p>
            <a:r>
              <a:rPr lang="en-US" sz="2800" dirty="0">
                <a:latin typeface="Arial Rounded MT Bold" pitchFamily="34" charset="0"/>
              </a:rPr>
              <a:t>Creationist scientists have the opportunity to be well aware of both theories, and to seek ways to test between them</a:t>
            </a:r>
          </a:p>
        </p:txBody>
      </p:sp>
    </p:spTree>
    <p:extLst>
      <p:ext uri="{BB962C8B-B14F-4D97-AF65-F5344CB8AC3E}">
        <p14:creationId xmlns:p14="http://schemas.microsoft.com/office/powerpoint/2010/main" val="2092079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261" y="1182327"/>
            <a:ext cx="8855339" cy="5530271"/>
          </a:xfrm>
        </p:spPr>
        <p:txBody>
          <a:bodyPr/>
          <a:lstStyle/>
          <a:p>
            <a:r>
              <a:rPr lang="en-US" dirty="0"/>
              <a:t>What would have happened had an individual listened to the adherents of the in situ model and abandoned their faith?</a:t>
            </a:r>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Challenge to Creationists</a:t>
            </a:r>
          </a:p>
        </p:txBody>
      </p:sp>
    </p:spTree>
    <p:extLst>
      <p:ext uri="{BB962C8B-B14F-4D97-AF65-F5344CB8AC3E}">
        <p14:creationId xmlns:p14="http://schemas.microsoft.com/office/powerpoint/2010/main" val="1159086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181600"/>
          </a:xfrm>
        </p:spPr>
        <p:txBody>
          <a:bodyPr>
            <a:noAutofit/>
          </a:bodyPr>
          <a:lstStyle/>
          <a:p>
            <a:r>
              <a:rPr lang="en-US" sz="2800" dirty="0">
                <a:latin typeface="Arial Rounded MT Bold" panose="020F0704030504030204" pitchFamily="34" charset="0"/>
                <a:cs typeface="Arial" panose="020B0604020202020204" pitchFamily="34" charset="0"/>
              </a:rPr>
              <a:t>Early on this story was used to influence other people to leave behind the biblical model of origins. When a proponent of the in situ model, made a presentation to a group of students at Berkeley in the late 1960's Ron Numbers, a graduate history major there became convinced that the fossil forests could not be accommodated by the biblical model.  Although the model that influenced Ron Numbers to give up his biblical faith was subsequently shown to be incorrect, Numbers persists in his views.</a:t>
            </a:r>
          </a:p>
        </p:txBody>
      </p:sp>
      <p:sp>
        <p:nvSpPr>
          <p:cNvPr id="4"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Challenge to Creationists</a:t>
            </a:r>
          </a:p>
        </p:txBody>
      </p:sp>
    </p:spTree>
    <p:extLst>
      <p:ext uri="{BB962C8B-B14F-4D97-AF65-F5344CB8AC3E}">
        <p14:creationId xmlns:p14="http://schemas.microsoft.com/office/powerpoint/2010/main" val="1944113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This sad example illustrates what the results of failing to have an abiding confidence in the Bible and its Author can be. </a:t>
            </a:r>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Challenge to Creationists</a:t>
            </a:r>
          </a:p>
        </p:txBody>
      </p:sp>
    </p:spTree>
    <p:extLst>
      <p:ext uri="{BB962C8B-B14F-4D97-AF65-F5344CB8AC3E}">
        <p14:creationId xmlns:p14="http://schemas.microsoft.com/office/powerpoint/2010/main" val="84143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column"/>
          <p:cNvPicPr>
            <a:picLocks noChangeAspect="1" noChangeArrowheads="1"/>
          </p:cNvPicPr>
          <p:nvPr/>
        </p:nvPicPr>
        <p:blipFill>
          <a:blip r:embed="rId3" cstate="print"/>
          <a:srcRect/>
          <a:stretch>
            <a:fillRect/>
          </a:stretch>
        </p:blipFill>
        <p:spPr bwMode="auto">
          <a:xfrm>
            <a:off x="2555776" y="0"/>
            <a:ext cx="7883624" cy="6858000"/>
          </a:xfrm>
          <a:prstGeom prst="rect">
            <a:avLst/>
          </a:prstGeom>
          <a:noFill/>
        </p:spPr>
      </p:pic>
      <p:sp>
        <p:nvSpPr>
          <p:cNvPr id="332803" name="Text Box 3"/>
          <p:cNvSpPr txBox="1">
            <a:spLocks noChangeArrowheads="1"/>
          </p:cNvSpPr>
          <p:nvPr/>
        </p:nvSpPr>
        <p:spPr bwMode="auto">
          <a:xfrm>
            <a:off x="304800" y="381000"/>
            <a:ext cx="2667000" cy="1739900"/>
          </a:xfrm>
          <a:prstGeom prst="rect">
            <a:avLst/>
          </a:prstGeom>
          <a:noFill/>
          <a:ln w="9525">
            <a:noFill/>
            <a:miter lim="800000"/>
            <a:headEnd/>
            <a:tailEnd/>
          </a:ln>
          <a:effectLst/>
        </p:spPr>
        <p:txBody>
          <a:bodyPr>
            <a:spAutoFit/>
          </a:bodyPr>
          <a:lstStyle/>
          <a:p>
            <a:pPr algn="l"/>
            <a:r>
              <a:rPr lang="en-US" sz="3600"/>
              <a:t>The Geologic Column</a:t>
            </a:r>
          </a:p>
        </p:txBody>
      </p:sp>
    </p:spTree>
    <p:extLst>
      <p:ext uri="{BB962C8B-B14F-4D97-AF65-F5344CB8AC3E}">
        <p14:creationId xmlns:p14="http://schemas.microsoft.com/office/powerpoint/2010/main" val="2573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2769" name="Picture 2" descr="FForGen2"/>
          <p:cNvPicPr>
            <a:picLocks noChangeAspect="1" noChangeArrowheads="1"/>
          </p:cNvPicPr>
          <p:nvPr/>
        </p:nvPicPr>
        <p:blipFill>
          <a:blip r:embed="rId2"/>
          <a:srcRect/>
          <a:stretch>
            <a:fillRect/>
          </a:stretch>
        </p:blipFill>
        <p:spPr bwMode="auto">
          <a:xfrm>
            <a:off x="152400" y="76200"/>
            <a:ext cx="8915400" cy="66865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17" name="Content Placeholder 2"/>
          <p:cNvSpPr>
            <a:spLocks noGrp="1"/>
          </p:cNvSpPr>
          <p:nvPr>
            <p:ph idx="1"/>
          </p:nvPr>
        </p:nvSpPr>
        <p:spPr/>
        <p:txBody>
          <a:bodyPr/>
          <a:lstStyle/>
          <a:p>
            <a:pPr eaLnBrk="1" hangingPunct="1"/>
            <a:endParaRPr lang="en-US"/>
          </a:p>
        </p:txBody>
      </p:sp>
      <p:pic>
        <p:nvPicPr>
          <p:cNvPr id="34818" name="Picture 2"/>
          <p:cNvPicPr>
            <a:picLocks noChangeAspect="1" noChangeArrowheads="1"/>
          </p:cNvPicPr>
          <p:nvPr/>
        </p:nvPicPr>
        <p:blipFill>
          <a:blip r:embed="rId2"/>
          <a:srcRect/>
          <a:stretch>
            <a:fillRect/>
          </a:stretch>
        </p:blipFill>
        <p:spPr bwMode="auto">
          <a:xfrm>
            <a:off x="152400" y="533400"/>
            <a:ext cx="8915400" cy="6070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1" name="Picture 2" descr="http://www.lachlanhunter.deadsetfreestuff.com/JB/Big-Trees/yellowstone.jpg"/>
          <p:cNvPicPr>
            <a:picLocks noChangeAspect="1" noChangeArrowheads="1"/>
          </p:cNvPicPr>
          <p:nvPr/>
        </p:nvPicPr>
        <p:blipFill>
          <a:blip r:embed="rId2"/>
          <a:srcRect/>
          <a:stretch>
            <a:fillRect/>
          </a:stretch>
        </p:blipFill>
        <p:spPr bwMode="auto">
          <a:xfrm>
            <a:off x="2057400" y="152400"/>
            <a:ext cx="4495800" cy="66294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3868</TotalTime>
  <Words>1863</Words>
  <Application>Microsoft Office PowerPoint</Application>
  <PresentationFormat>On-screen Show (4:3)</PresentationFormat>
  <Paragraphs>160</Paragraphs>
  <Slides>56</Slides>
  <Notes>11</Notes>
  <HiddenSlides>4</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56</vt:i4>
      </vt:variant>
    </vt:vector>
  </HeadingPairs>
  <TitlesOfParts>
    <vt:vector size="67" baseType="lpstr">
      <vt:lpstr>Arial</vt:lpstr>
      <vt:lpstr>Arial Rounded MT Bold</vt:lpstr>
      <vt:lpstr>Calibri</vt:lpstr>
      <vt:lpstr>Franklin Gothic Book</vt:lpstr>
      <vt:lpstr>Franklin Gothic Medium</vt:lpstr>
      <vt:lpstr>Wingdings 2</vt:lpstr>
      <vt:lpstr>Trek</vt:lpstr>
      <vt:lpstr>1_Trek</vt:lpstr>
      <vt:lpstr>2_Trek</vt:lpstr>
      <vt:lpstr>3_Trek</vt:lpstr>
      <vt:lpstr>4_Trek</vt:lpstr>
      <vt:lpstr>Fossils and Genesis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to Creationists</vt:lpstr>
      <vt:lpstr>Challenge to Creationists</vt:lpstr>
      <vt:lpstr>Features expected if trees buried in place</vt:lpstr>
      <vt:lpstr>Features expected if trees buried in place</vt:lpstr>
      <vt:lpstr>PowerPoint Presentation</vt:lpstr>
      <vt:lpstr>PowerPoint Presentation</vt:lpstr>
      <vt:lpstr>PowerPoint Presentation</vt:lpstr>
      <vt:lpstr>PowerPoint Presentation</vt:lpstr>
      <vt:lpstr>Features expected if trees buried in place</vt:lpstr>
      <vt:lpstr>PowerPoint Presentation</vt:lpstr>
      <vt:lpstr>PowerPoint Presentation</vt:lpstr>
      <vt:lpstr>PowerPoint Presentation</vt:lpstr>
      <vt:lpstr>PowerPoint Presentation</vt:lpstr>
      <vt:lpstr>PowerPoint Presentation</vt:lpstr>
      <vt:lpstr>Features expected if trees buried in place</vt:lpstr>
      <vt:lpstr>PowerPoint Presentation</vt:lpstr>
      <vt:lpstr>PowerPoint Presentation</vt:lpstr>
      <vt:lpstr>Features expected if trees buried in place</vt:lpstr>
      <vt:lpstr>PowerPoint Presentation</vt:lpstr>
      <vt:lpstr>PowerPoint Presentation</vt:lpstr>
      <vt:lpstr>PowerPoint Presentation</vt:lpstr>
      <vt:lpstr>Features expected if trees buried in place</vt:lpstr>
      <vt:lpstr>PowerPoint Presentation</vt:lpstr>
      <vt:lpstr>Features expected if trees buried in place</vt:lpstr>
      <vt:lpstr>PowerPoint Presentation</vt:lpstr>
      <vt:lpstr>PowerPoint Presentation</vt:lpstr>
      <vt:lpstr>Summary of Features as seen in outcrop</vt:lpstr>
      <vt:lpstr>If not actual forests, what are these deposits?</vt:lpstr>
      <vt:lpstr>A model for depositing upright trees</vt:lpstr>
      <vt:lpstr>PowerPoint Presentation</vt:lpstr>
      <vt:lpstr>Mt. St. Helens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Selected Bibliography from Adventist Authors</vt:lpstr>
      <vt:lpstr>Why were creationists the ones who found the evidence for a transported forest, and carried out the research?</vt:lpstr>
      <vt:lpstr>Challenge to Creationists</vt:lpstr>
      <vt:lpstr>Challenge to Creationists</vt:lpstr>
      <vt:lpstr>Challenge to Creationists</vt:lpstr>
    </vt:vector>
  </TitlesOfParts>
  <Company>SWAU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chadwick</dc:creator>
  <cp:lastModifiedBy>Art Chadwick</cp:lastModifiedBy>
  <cp:revision>94</cp:revision>
  <dcterms:created xsi:type="dcterms:W3CDTF">2010-10-06T00:04:26Z</dcterms:created>
  <dcterms:modified xsi:type="dcterms:W3CDTF">2023-02-25T22:01:34Z</dcterms:modified>
</cp:coreProperties>
</file>