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sldIdLst>
    <p:sldId id="284" r:id="rId2"/>
    <p:sldId id="285" r:id="rId3"/>
    <p:sldId id="283" r:id="rId4"/>
    <p:sldId id="290" r:id="rId5"/>
    <p:sldId id="291" r:id="rId6"/>
    <p:sldId id="286" r:id="rId7"/>
    <p:sldId id="258" r:id="rId8"/>
    <p:sldId id="287" r:id="rId9"/>
    <p:sldId id="281" r:id="rId10"/>
    <p:sldId id="282" r:id="rId11"/>
    <p:sldId id="288" r:id="rId12"/>
    <p:sldId id="259" r:id="rId13"/>
    <p:sldId id="292" r:id="rId14"/>
    <p:sldId id="270" r:id="rId15"/>
    <p:sldId id="271" r:id="rId16"/>
    <p:sldId id="272" r:id="rId17"/>
    <p:sldId id="273" r:id="rId18"/>
    <p:sldId id="274" r:id="rId19"/>
    <p:sldId id="275" r:id="rId20"/>
    <p:sldId id="276" r:id="rId21"/>
    <p:sldId id="279" r:id="rId22"/>
    <p:sldId id="28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26" autoAdjust="0"/>
    <p:restoredTop sz="94660"/>
  </p:normalViewPr>
  <p:slideViewPr>
    <p:cSldViewPr snapToGrid="0">
      <p:cViewPr varScale="1">
        <p:scale>
          <a:sx n="77" d="100"/>
          <a:sy n="77" d="100"/>
        </p:scale>
        <p:origin x="1332"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C72738-F868-4C84-A660-D6C973CDCE8A}" type="datetimeFigureOut">
              <a:rPr lang="en-US" smtClean="0"/>
              <a:t>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A0A155-B781-44A3-9D81-2EB055715D5A}" type="slidenum">
              <a:rPr lang="en-US" smtClean="0"/>
              <a:t>‹#›</a:t>
            </a:fld>
            <a:endParaRPr lang="en-US"/>
          </a:p>
        </p:txBody>
      </p:sp>
    </p:spTree>
    <p:extLst>
      <p:ext uri="{BB962C8B-B14F-4D97-AF65-F5344CB8AC3E}">
        <p14:creationId xmlns:p14="http://schemas.microsoft.com/office/powerpoint/2010/main" val="414386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C72738-F868-4C84-A660-D6C973CDCE8A}" type="datetimeFigureOut">
              <a:rPr lang="en-US" smtClean="0"/>
              <a:t>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A0A155-B781-44A3-9D81-2EB055715D5A}" type="slidenum">
              <a:rPr lang="en-US" smtClean="0"/>
              <a:t>‹#›</a:t>
            </a:fld>
            <a:endParaRPr lang="en-US"/>
          </a:p>
        </p:txBody>
      </p:sp>
    </p:spTree>
    <p:extLst>
      <p:ext uri="{BB962C8B-B14F-4D97-AF65-F5344CB8AC3E}">
        <p14:creationId xmlns:p14="http://schemas.microsoft.com/office/powerpoint/2010/main" val="40205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C72738-F868-4C84-A660-D6C973CDCE8A}" type="datetimeFigureOut">
              <a:rPr lang="en-US" smtClean="0"/>
              <a:t>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A0A155-B781-44A3-9D81-2EB055715D5A}" type="slidenum">
              <a:rPr lang="en-US" smtClean="0"/>
              <a:t>‹#›</a:t>
            </a:fld>
            <a:endParaRPr lang="en-US"/>
          </a:p>
        </p:txBody>
      </p:sp>
    </p:spTree>
    <p:extLst>
      <p:ext uri="{BB962C8B-B14F-4D97-AF65-F5344CB8AC3E}">
        <p14:creationId xmlns:p14="http://schemas.microsoft.com/office/powerpoint/2010/main" val="312409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C72738-F868-4C84-A660-D6C973CDCE8A}" type="datetimeFigureOut">
              <a:rPr lang="en-US" smtClean="0"/>
              <a:t>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A0A155-B781-44A3-9D81-2EB055715D5A}" type="slidenum">
              <a:rPr lang="en-US" smtClean="0"/>
              <a:t>‹#›</a:t>
            </a:fld>
            <a:endParaRPr lang="en-US"/>
          </a:p>
        </p:txBody>
      </p:sp>
    </p:spTree>
    <p:extLst>
      <p:ext uri="{BB962C8B-B14F-4D97-AF65-F5344CB8AC3E}">
        <p14:creationId xmlns:p14="http://schemas.microsoft.com/office/powerpoint/2010/main" val="702110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C72738-F868-4C84-A660-D6C973CDCE8A}" type="datetimeFigureOut">
              <a:rPr lang="en-US" smtClean="0"/>
              <a:t>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A0A155-B781-44A3-9D81-2EB055715D5A}" type="slidenum">
              <a:rPr lang="en-US" smtClean="0"/>
              <a:t>‹#›</a:t>
            </a:fld>
            <a:endParaRPr lang="en-US"/>
          </a:p>
        </p:txBody>
      </p:sp>
    </p:spTree>
    <p:extLst>
      <p:ext uri="{BB962C8B-B14F-4D97-AF65-F5344CB8AC3E}">
        <p14:creationId xmlns:p14="http://schemas.microsoft.com/office/powerpoint/2010/main" val="1115340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C72738-F868-4C84-A660-D6C973CDCE8A}" type="datetimeFigureOut">
              <a:rPr lang="en-US" smtClean="0"/>
              <a:t>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A0A155-B781-44A3-9D81-2EB055715D5A}" type="slidenum">
              <a:rPr lang="en-US" smtClean="0"/>
              <a:t>‹#›</a:t>
            </a:fld>
            <a:endParaRPr lang="en-US"/>
          </a:p>
        </p:txBody>
      </p:sp>
    </p:spTree>
    <p:extLst>
      <p:ext uri="{BB962C8B-B14F-4D97-AF65-F5344CB8AC3E}">
        <p14:creationId xmlns:p14="http://schemas.microsoft.com/office/powerpoint/2010/main" val="4010746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C72738-F868-4C84-A660-D6C973CDCE8A}" type="datetimeFigureOut">
              <a:rPr lang="en-US" smtClean="0"/>
              <a:t>2/25/2023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A0A155-B781-44A3-9D81-2EB055715D5A}" type="slidenum">
              <a:rPr lang="en-US" smtClean="0"/>
              <a:t>‹#›</a:t>
            </a:fld>
            <a:endParaRPr lang="en-US"/>
          </a:p>
        </p:txBody>
      </p:sp>
    </p:spTree>
    <p:extLst>
      <p:ext uri="{BB962C8B-B14F-4D97-AF65-F5344CB8AC3E}">
        <p14:creationId xmlns:p14="http://schemas.microsoft.com/office/powerpoint/2010/main" val="2346042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C72738-F868-4C84-A660-D6C973CDCE8A}" type="datetimeFigureOut">
              <a:rPr lang="en-US" smtClean="0"/>
              <a:t>2/25/2023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A0A155-B781-44A3-9D81-2EB055715D5A}" type="slidenum">
              <a:rPr lang="en-US" smtClean="0"/>
              <a:t>‹#›</a:t>
            </a:fld>
            <a:endParaRPr lang="en-US"/>
          </a:p>
        </p:txBody>
      </p:sp>
    </p:spTree>
    <p:extLst>
      <p:ext uri="{BB962C8B-B14F-4D97-AF65-F5344CB8AC3E}">
        <p14:creationId xmlns:p14="http://schemas.microsoft.com/office/powerpoint/2010/main" val="3066696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C72738-F868-4C84-A660-D6C973CDCE8A}" type="datetimeFigureOut">
              <a:rPr lang="en-US" smtClean="0"/>
              <a:t>2/25/2023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A0A155-B781-44A3-9D81-2EB055715D5A}" type="slidenum">
              <a:rPr lang="en-US" smtClean="0"/>
              <a:t>‹#›</a:t>
            </a:fld>
            <a:endParaRPr lang="en-US"/>
          </a:p>
        </p:txBody>
      </p:sp>
    </p:spTree>
    <p:extLst>
      <p:ext uri="{BB962C8B-B14F-4D97-AF65-F5344CB8AC3E}">
        <p14:creationId xmlns:p14="http://schemas.microsoft.com/office/powerpoint/2010/main" val="3262873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C72738-F868-4C84-A660-D6C973CDCE8A}" type="datetimeFigureOut">
              <a:rPr lang="en-US" smtClean="0"/>
              <a:t>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A0A155-B781-44A3-9D81-2EB055715D5A}" type="slidenum">
              <a:rPr lang="en-US" smtClean="0"/>
              <a:t>‹#›</a:t>
            </a:fld>
            <a:endParaRPr lang="en-US"/>
          </a:p>
        </p:txBody>
      </p:sp>
    </p:spTree>
    <p:extLst>
      <p:ext uri="{BB962C8B-B14F-4D97-AF65-F5344CB8AC3E}">
        <p14:creationId xmlns:p14="http://schemas.microsoft.com/office/powerpoint/2010/main" val="542335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C72738-F868-4C84-A660-D6C973CDCE8A}" type="datetimeFigureOut">
              <a:rPr lang="en-US" smtClean="0"/>
              <a:t>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A0A155-B781-44A3-9D81-2EB055715D5A}" type="slidenum">
              <a:rPr lang="en-US" smtClean="0"/>
              <a:t>‹#›</a:t>
            </a:fld>
            <a:endParaRPr lang="en-US"/>
          </a:p>
        </p:txBody>
      </p:sp>
    </p:spTree>
    <p:extLst>
      <p:ext uri="{BB962C8B-B14F-4D97-AF65-F5344CB8AC3E}">
        <p14:creationId xmlns:p14="http://schemas.microsoft.com/office/powerpoint/2010/main" val="1489597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C72738-F868-4C84-A660-D6C973CDCE8A}" type="datetimeFigureOut">
              <a:rPr lang="en-US" smtClean="0"/>
              <a:t>2/25/2023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A0A155-B781-44A3-9D81-2EB055715D5A}" type="slidenum">
              <a:rPr lang="en-US" smtClean="0"/>
              <a:t>‹#›</a:t>
            </a:fld>
            <a:endParaRPr lang="en-US"/>
          </a:p>
        </p:txBody>
      </p:sp>
    </p:spTree>
    <p:extLst>
      <p:ext uri="{BB962C8B-B14F-4D97-AF65-F5344CB8AC3E}">
        <p14:creationId xmlns:p14="http://schemas.microsoft.com/office/powerpoint/2010/main" val="2769564429"/>
      </p:ext>
    </p:extLst>
  </p:cSld>
  <p:clrMap bg1="dk1" tx1="lt1" bg2="dk2" tx2="lt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2109" y="1122363"/>
            <a:ext cx="9725891" cy="1523855"/>
          </a:xfrm>
        </p:spPr>
        <p:txBody>
          <a:bodyPr>
            <a:normAutofit/>
          </a:bodyPr>
          <a:lstStyle/>
          <a:p>
            <a:r>
              <a:rPr lang="en-US" sz="7200" dirty="0"/>
              <a:t>Analyzing the Arguments</a:t>
            </a:r>
          </a:p>
        </p:txBody>
      </p:sp>
      <p:sp>
        <p:nvSpPr>
          <p:cNvPr id="3" name="Subtitle 2"/>
          <p:cNvSpPr>
            <a:spLocks noGrp="1"/>
          </p:cNvSpPr>
          <p:nvPr>
            <p:ph type="subTitle" idx="1"/>
          </p:nvPr>
        </p:nvSpPr>
        <p:spPr>
          <a:xfrm>
            <a:off x="1524000" y="4502726"/>
            <a:ext cx="9144000" cy="755073"/>
          </a:xfrm>
        </p:spPr>
        <p:txBody>
          <a:bodyPr/>
          <a:lstStyle/>
          <a:p>
            <a:r>
              <a:rPr lang="en-US" dirty="0"/>
              <a:t> </a:t>
            </a:r>
            <a:r>
              <a:rPr lang="en-US" sz="4400" dirty="0"/>
              <a:t>Suzanne Phillips and Arthur Chadwick</a:t>
            </a:r>
            <a:endParaRPr lang="en-US" dirty="0"/>
          </a:p>
        </p:txBody>
      </p:sp>
    </p:spTree>
    <p:extLst>
      <p:ext uri="{BB962C8B-B14F-4D97-AF65-F5344CB8AC3E}">
        <p14:creationId xmlns:p14="http://schemas.microsoft.com/office/powerpoint/2010/main" val="344746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1170" y="509596"/>
            <a:ext cx="8686800" cy="838200"/>
          </a:xfrm>
        </p:spPr>
        <p:txBody>
          <a:bodyPr/>
          <a:lstStyle/>
          <a:p>
            <a:r>
              <a:rPr lang="en-US" b="1" dirty="0"/>
              <a:t>Richard Dawkins on “Junk DNA”</a:t>
            </a:r>
          </a:p>
        </p:txBody>
      </p:sp>
      <p:sp>
        <p:nvSpPr>
          <p:cNvPr id="3" name="Content Placeholder 2"/>
          <p:cNvSpPr>
            <a:spLocks noGrp="1"/>
          </p:cNvSpPr>
          <p:nvPr>
            <p:ph idx="1"/>
          </p:nvPr>
        </p:nvSpPr>
        <p:spPr>
          <a:xfrm>
            <a:off x="1447800" y="1917703"/>
            <a:ext cx="8991600" cy="2954335"/>
          </a:xfrm>
        </p:spPr>
        <p:txBody>
          <a:bodyPr>
            <a:normAutofit/>
          </a:bodyPr>
          <a:lstStyle/>
          <a:p>
            <a:pPr algn="just">
              <a:buFont typeface="Wingdings" panose="05000000000000000000" pitchFamily="2" charset="2"/>
              <a:buChar char="Ø"/>
            </a:pPr>
            <a:r>
              <a:rPr lang="en-US" sz="2800" b="1" dirty="0">
                <a:latin typeface="Calibri Light" panose="020F0302020204030204" pitchFamily="34" charset="0"/>
              </a:rPr>
              <a:t>After ENCODE: "I know there are some creationists who have jumped on it because they think it is awkward for Darwinism. Quite the contrary, of course. </a:t>
            </a:r>
            <a:r>
              <a:rPr lang="en-US" sz="2800" b="1" u="sng" dirty="0">
                <a:latin typeface="Calibri Light" panose="020F0302020204030204" pitchFamily="34" charset="0"/>
              </a:rPr>
              <a:t>It is exactly what a Darwinist would hope for </a:t>
            </a:r>
            <a:r>
              <a:rPr lang="en-US" sz="2800" b="1" dirty="0">
                <a:latin typeface="Calibri Light" panose="020F0302020204030204" pitchFamily="34" charset="0"/>
              </a:rPr>
              <a:t>-- is to find usefulness in the living world.“ </a:t>
            </a:r>
          </a:p>
        </p:txBody>
      </p:sp>
    </p:spTree>
    <p:extLst>
      <p:ext uri="{BB962C8B-B14F-4D97-AF65-F5344CB8AC3E}">
        <p14:creationId xmlns:p14="http://schemas.microsoft.com/office/powerpoint/2010/main" val="1543117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story of Pseudogenes</a:t>
            </a:r>
          </a:p>
        </p:txBody>
      </p:sp>
      <p:sp>
        <p:nvSpPr>
          <p:cNvPr id="3" name="Content Placeholder 2"/>
          <p:cNvSpPr>
            <a:spLocks noGrp="1"/>
          </p:cNvSpPr>
          <p:nvPr>
            <p:ph idx="1"/>
          </p:nvPr>
        </p:nvSpPr>
        <p:spPr/>
        <p:txBody>
          <a:bodyPr/>
          <a:lstStyle/>
          <a:p>
            <a:r>
              <a:rPr lang="en-US" dirty="0"/>
              <a:t>Scientists discovered that some regions of DNA looked like genes, but did not make any protein products.  In some cases they looked like genes that had experienced harmful mutations.</a:t>
            </a:r>
          </a:p>
          <a:p>
            <a:r>
              <a:rPr lang="en-US" dirty="0"/>
              <a:t>Chimpanzees have some of these same pseudogenes, with the same differences from the original gene as in humans.</a:t>
            </a:r>
          </a:p>
          <a:p>
            <a:r>
              <a:rPr lang="en-US" dirty="0"/>
              <a:t>This led to the assertion that pseudogenes “proved” that humans and chimpanzees had a common ancestor.</a:t>
            </a:r>
          </a:p>
          <a:p>
            <a:r>
              <a:rPr lang="en-US" dirty="0"/>
              <a:t>An Adventist, Gary Gilbert picked up on this and shared it widely in the Adventist community. It was the evidence that persuaded many to leave the Adventist faith.</a:t>
            </a:r>
          </a:p>
        </p:txBody>
      </p:sp>
    </p:spTree>
    <p:extLst>
      <p:ext uri="{BB962C8B-B14F-4D97-AF65-F5344CB8AC3E}">
        <p14:creationId xmlns:p14="http://schemas.microsoft.com/office/powerpoint/2010/main" val="3729112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949" y="1100560"/>
            <a:ext cx="10147300" cy="838200"/>
          </a:xfrm>
        </p:spPr>
        <p:txBody>
          <a:bodyPr>
            <a:normAutofit fontScale="90000"/>
          </a:bodyPr>
          <a:lstStyle/>
          <a:p>
            <a:br>
              <a:rPr lang="en-US" b="1" dirty="0"/>
            </a:br>
            <a:r>
              <a:rPr lang="en-US" b="1" dirty="0"/>
              <a:t>“</a:t>
            </a:r>
            <a:r>
              <a:rPr lang="en-US" b="1" dirty="0" err="1"/>
              <a:t>Pseudogenes</a:t>
            </a:r>
            <a:r>
              <a:rPr lang="en-US" b="1" dirty="0"/>
              <a:t> are not pseudo any more”</a:t>
            </a:r>
          </a:p>
        </p:txBody>
      </p:sp>
      <p:sp>
        <p:nvSpPr>
          <p:cNvPr id="4" name="Content Placeholder 3"/>
          <p:cNvSpPr>
            <a:spLocks noGrp="1"/>
          </p:cNvSpPr>
          <p:nvPr>
            <p:ph idx="1"/>
          </p:nvPr>
        </p:nvSpPr>
        <p:spPr>
          <a:xfrm>
            <a:off x="1231900" y="2133601"/>
            <a:ext cx="8928100" cy="4525963"/>
          </a:xfrm>
        </p:spPr>
        <p:txBody>
          <a:bodyPr>
            <a:normAutofit/>
          </a:bodyPr>
          <a:lstStyle/>
          <a:p>
            <a:pPr marL="0" indent="0" algn="just">
              <a:buNone/>
            </a:pPr>
            <a:r>
              <a:rPr lang="en-US" sz="2700" b="1" dirty="0">
                <a:latin typeface="Calibri Light" panose="020F0302020204030204" pitchFamily="34" charset="0"/>
              </a:rPr>
              <a:t>“The study of functional </a:t>
            </a:r>
            <a:r>
              <a:rPr lang="en-US" sz="2700" b="1" dirty="0" err="1">
                <a:latin typeface="Calibri Light" panose="020F0302020204030204" pitchFamily="34" charset="0"/>
              </a:rPr>
              <a:t>pseudogenes</a:t>
            </a:r>
            <a:r>
              <a:rPr lang="en-US" sz="2700" b="1" dirty="0">
                <a:latin typeface="Calibri Light" panose="020F0302020204030204" pitchFamily="34" charset="0"/>
              </a:rPr>
              <a:t> is just at the beginning. There remain many questions to be addressed, such as the regulatory elements controlling the cell or tissue specific expression of </a:t>
            </a:r>
            <a:r>
              <a:rPr lang="en-US" sz="2700" b="1" dirty="0" err="1">
                <a:latin typeface="Calibri Light" panose="020F0302020204030204" pitchFamily="34" charset="0"/>
              </a:rPr>
              <a:t>pseudogenes</a:t>
            </a:r>
            <a:r>
              <a:rPr lang="en-US" sz="2700" b="1" dirty="0">
                <a:latin typeface="Calibri Light" panose="020F0302020204030204" pitchFamily="34" charset="0"/>
              </a:rPr>
              <a:t>. But, definitely, the so-called </a:t>
            </a:r>
            <a:r>
              <a:rPr lang="en-US" sz="2700" b="1" dirty="0" err="1">
                <a:latin typeface="Calibri Light" panose="020F0302020204030204" pitchFamily="34" charset="0"/>
              </a:rPr>
              <a:t>pseudogenes</a:t>
            </a:r>
            <a:r>
              <a:rPr lang="en-US" sz="2700" b="1" dirty="0">
                <a:latin typeface="Calibri Light" panose="020F0302020204030204" pitchFamily="34" charset="0"/>
              </a:rPr>
              <a:t> are really functional, not to be considered any more as just “junk” or “fossil” DNA. Surely, many functional </a:t>
            </a:r>
            <a:r>
              <a:rPr lang="en-US" sz="2700" b="1" dirty="0" err="1">
                <a:latin typeface="Calibri Light" panose="020F0302020204030204" pitchFamily="34" charset="0"/>
              </a:rPr>
              <a:t>pseudogenes</a:t>
            </a:r>
            <a:r>
              <a:rPr lang="en-US" sz="2700" b="1" dirty="0">
                <a:latin typeface="Calibri Light" panose="020F0302020204030204" pitchFamily="34" charset="0"/>
              </a:rPr>
              <a:t> and novel regulatory mechanisms remain to be discovered and explored in diverse organisms.” </a:t>
            </a:r>
          </a:p>
          <a:p>
            <a:pPr marL="0" indent="0" algn="just">
              <a:buNone/>
            </a:pPr>
            <a:r>
              <a:rPr lang="en-US" sz="2700" b="1" dirty="0">
                <a:latin typeface="Calibri Light" panose="020F0302020204030204" pitchFamily="34" charset="0"/>
              </a:rPr>
              <a:t>Wen et al, RNA Biology 9:27-32. Jan 2012</a:t>
            </a:r>
            <a:endParaRPr lang="en-US" sz="2700" b="1" dirty="0">
              <a:solidFill>
                <a:schemeClr val="accent4">
                  <a:lumMod val="50000"/>
                </a:schemeClr>
              </a:solidFill>
              <a:latin typeface="Calibri Light" panose="020F0302020204030204" pitchFamily="34" charset="0"/>
            </a:endParaRPr>
          </a:p>
        </p:txBody>
      </p:sp>
      <p:sp>
        <p:nvSpPr>
          <p:cNvPr id="5" name="Title 1"/>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The story of Pseudogenes</a:t>
            </a:r>
            <a:endParaRPr lang="en-US" dirty="0"/>
          </a:p>
        </p:txBody>
      </p:sp>
    </p:spTree>
    <p:extLst>
      <p:ext uri="{BB962C8B-B14F-4D97-AF65-F5344CB8AC3E}">
        <p14:creationId xmlns:p14="http://schemas.microsoft.com/office/powerpoint/2010/main" val="2549270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People left their faith in Christ because they perceived that this evidence was persuasive and it was “scientific” and thus the Bible (God) must be wrong.</a:t>
            </a:r>
          </a:p>
          <a:p>
            <a:r>
              <a:rPr lang="en-US" dirty="0"/>
              <a:t>Instead, as science learned more, the evidence turned out not to support the assertion. They were wrong.</a:t>
            </a:r>
          </a:p>
          <a:p>
            <a:r>
              <a:rPr lang="en-US" dirty="0"/>
              <a:t>These people who left their faith over pseudogenes do not appear to have noticed.  They are not returning to the church insofar as I am aware.</a:t>
            </a:r>
          </a:p>
          <a:p>
            <a:r>
              <a:rPr lang="en-US" dirty="0"/>
              <a:t>There is great danger in choosing to believe men, rather than God. Man will always be wrong, although we may never know the whole story.</a:t>
            </a:r>
          </a:p>
          <a:p>
            <a:endParaRPr lang="en-US" dirty="0"/>
          </a:p>
        </p:txBody>
      </p:sp>
      <p:sp>
        <p:nvSpPr>
          <p:cNvPr id="4" name="Title 1"/>
          <p:cNvSpPr>
            <a:spLocks noGrp="1"/>
          </p:cNvSpPr>
          <p:nvPr>
            <p:ph type="title"/>
          </p:nvPr>
        </p:nvSpPr>
        <p:spPr>
          <a:xfrm>
            <a:off x="838200" y="365125"/>
            <a:ext cx="10515600" cy="1325563"/>
          </a:xfrm>
        </p:spPr>
        <p:txBody>
          <a:bodyPr/>
          <a:lstStyle/>
          <a:p>
            <a:r>
              <a:rPr lang="en-US" dirty="0"/>
              <a:t>The story of Pseudogenes</a:t>
            </a:r>
          </a:p>
        </p:txBody>
      </p:sp>
    </p:spTree>
    <p:extLst>
      <p:ext uri="{BB962C8B-B14F-4D97-AF65-F5344CB8AC3E}">
        <p14:creationId xmlns:p14="http://schemas.microsoft.com/office/powerpoint/2010/main" val="2838978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10243" y="504369"/>
            <a:ext cx="11446328" cy="838200"/>
          </a:xfrm>
        </p:spPr>
        <p:txBody>
          <a:bodyPr>
            <a:noAutofit/>
          </a:bodyPr>
          <a:lstStyle/>
          <a:p>
            <a:pPr eaLnBrk="1" hangingPunct="1"/>
            <a:br>
              <a:rPr lang="en-US" sz="3800" b="1" dirty="0"/>
            </a:br>
            <a:r>
              <a:rPr lang="en-US" sz="3800" b="1" dirty="0"/>
              <a:t>There Are Issues That Challenge the concept of a fiat creation</a:t>
            </a:r>
          </a:p>
        </p:txBody>
      </p:sp>
      <p:sp>
        <p:nvSpPr>
          <p:cNvPr id="6147" name="Rectangle 3"/>
          <p:cNvSpPr>
            <a:spLocks noGrp="1" noChangeArrowheads="1"/>
          </p:cNvSpPr>
          <p:nvPr>
            <p:ph idx="1"/>
          </p:nvPr>
        </p:nvSpPr>
        <p:spPr>
          <a:xfrm>
            <a:off x="3175002" y="2481261"/>
            <a:ext cx="8382000" cy="4525963"/>
          </a:xfrm>
        </p:spPr>
        <p:txBody>
          <a:bodyPr/>
          <a:lstStyle/>
          <a:p>
            <a:pPr eaLnBrk="1" hangingPunct="1">
              <a:buFont typeface="Wingdings" panose="05000000000000000000" pitchFamily="2" charset="2"/>
              <a:buChar char="Ø"/>
            </a:pPr>
            <a:r>
              <a:rPr lang="en-US" sz="3600" b="1" dirty="0">
                <a:latin typeface="Calibri Light" panose="020F0302020204030204" pitchFamily="34" charset="0"/>
              </a:rPr>
              <a:t>Radiometric dating</a:t>
            </a:r>
          </a:p>
          <a:p>
            <a:pPr eaLnBrk="1" hangingPunct="1">
              <a:buFont typeface="Wingdings" panose="05000000000000000000" pitchFamily="2" charset="2"/>
              <a:buChar char="Ø"/>
            </a:pPr>
            <a:r>
              <a:rPr lang="en-US" sz="3600" b="1" dirty="0">
                <a:latin typeface="Calibri Light" panose="020F0302020204030204" pitchFamily="34" charset="0"/>
              </a:rPr>
              <a:t>Other dating methods</a:t>
            </a:r>
          </a:p>
          <a:p>
            <a:pPr eaLnBrk="1" hangingPunct="1">
              <a:buFont typeface="Wingdings" panose="05000000000000000000" pitchFamily="2" charset="2"/>
              <a:buChar char="Ø"/>
            </a:pPr>
            <a:r>
              <a:rPr lang="en-US" sz="3600" b="1" dirty="0">
                <a:latin typeface="Calibri Light" panose="020F0302020204030204" pitchFamily="34" charset="0"/>
              </a:rPr>
              <a:t>Fossil record</a:t>
            </a:r>
          </a:p>
          <a:p>
            <a:pPr lvl="1" eaLnBrk="1" hangingPunct="1">
              <a:buFont typeface="Wingdings" panose="05000000000000000000" pitchFamily="2" charset="2"/>
              <a:buChar char="Ø"/>
            </a:pPr>
            <a:r>
              <a:rPr lang="en-US" sz="3200" b="1" dirty="0">
                <a:latin typeface="Calibri Light" panose="020F0302020204030204" pitchFamily="34" charset="0"/>
              </a:rPr>
              <a:t>Orderly fossil record</a:t>
            </a:r>
          </a:p>
          <a:p>
            <a:pPr lvl="1" eaLnBrk="1" hangingPunct="1">
              <a:buFont typeface="Wingdings" panose="05000000000000000000" pitchFamily="2" charset="2"/>
              <a:buChar char="Ø"/>
            </a:pPr>
            <a:r>
              <a:rPr lang="en-US" sz="3200" b="1" dirty="0">
                <a:latin typeface="Calibri Light" panose="020F0302020204030204" pitchFamily="34" charset="0"/>
              </a:rPr>
              <a:t>Hominid record</a:t>
            </a:r>
          </a:p>
          <a:p>
            <a:pPr lvl="1" eaLnBrk="1" hangingPunct="1">
              <a:buFont typeface="Wingdings" panose="05000000000000000000" pitchFamily="2" charset="2"/>
              <a:buChar char="Ø"/>
            </a:pPr>
            <a:r>
              <a:rPr lang="en-US" sz="3200" b="1" dirty="0">
                <a:latin typeface="Calibri Light" panose="020F0302020204030204" pitchFamily="34" charset="0"/>
              </a:rPr>
              <a:t>Etc.</a:t>
            </a:r>
          </a:p>
          <a:p>
            <a:pPr eaLnBrk="1" hangingPunct="1">
              <a:buFont typeface="Wingdings" panose="05000000000000000000" pitchFamily="2" charset="2"/>
              <a:buChar char="Ø"/>
            </a:pPr>
            <a:endParaRPr lang="en-US" sz="3600" b="1" dirty="0">
              <a:solidFill>
                <a:srgbClr val="FFFF00"/>
              </a:solidFill>
              <a:latin typeface="Calibri Light" panose="020F0302020204030204" pitchFamily="34" charset="0"/>
            </a:endParaRPr>
          </a:p>
          <a:p>
            <a:pPr eaLnBrk="1" hangingPunct="1">
              <a:buFont typeface="Wingdings" panose="05000000000000000000" pitchFamily="2" charset="2"/>
              <a:buChar char="Ø"/>
            </a:pPr>
            <a:endParaRPr lang="en-US" b="1" dirty="0">
              <a:solidFill>
                <a:srgbClr val="FFFF00"/>
              </a:solidFill>
              <a:latin typeface="Calibri Light" panose="020F0302020204030204" pitchFamily="34" charset="0"/>
            </a:endParaRPr>
          </a:p>
          <a:p>
            <a:pPr eaLnBrk="1" hangingPunct="1">
              <a:buFont typeface="Wingdings" panose="05000000000000000000" pitchFamily="2" charset="2"/>
              <a:buChar char="Ø"/>
            </a:pPr>
            <a:endParaRPr lang="en-US" b="1" dirty="0">
              <a:solidFill>
                <a:srgbClr val="FFFF00"/>
              </a:solidFill>
              <a:latin typeface="Calibri Light" panose="020F0302020204030204" pitchFamily="34" charset="0"/>
            </a:endParaRPr>
          </a:p>
        </p:txBody>
      </p:sp>
    </p:spTree>
    <p:extLst>
      <p:ext uri="{BB962C8B-B14F-4D97-AF65-F5344CB8AC3E}">
        <p14:creationId xmlns:p14="http://schemas.microsoft.com/office/powerpoint/2010/main" val="2678180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 y="-152400"/>
            <a:ext cx="11756571" cy="838200"/>
          </a:xfrm>
        </p:spPr>
        <p:txBody>
          <a:bodyPr>
            <a:noAutofit/>
          </a:bodyPr>
          <a:lstStyle/>
          <a:p>
            <a:pPr eaLnBrk="1" hangingPunct="1"/>
            <a:r>
              <a:rPr lang="en-US" sz="3800" b="1" dirty="0"/>
              <a:t> </a:t>
            </a:r>
            <a:br>
              <a:rPr lang="en-US" sz="3800" b="1" dirty="0"/>
            </a:br>
            <a:r>
              <a:rPr lang="en-US" sz="3800" b="1" dirty="0"/>
              <a:t>There Are Issues That support the concept of a fiat creation</a:t>
            </a:r>
          </a:p>
        </p:txBody>
      </p:sp>
      <p:sp>
        <p:nvSpPr>
          <p:cNvPr id="7171" name="Rectangle 3"/>
          <p:cNvSpPr>
            <a:spLocks noGrp="1" noChangeArrowheads="1"/>
          </p:cNvSpPr>
          <p:nvPr>
            <p:ph idx="1"/>
          </p:nvPr>
        </p:nvSpPr>
        <p:spPr>
          <a:xfrm>
            <a:off x="3222170" y="1372673"/>
            <a:ext cx="8534400" cy="5334000"/>
          </a:xfrm>
        </p:spPr>
        <p:txBody>
          <a:bodyPr>
            <a:normAutofit/>
          </a:bodyPr>
          <a:lstStyle/>
          <a:p>
            <a:pPr eaLnBrk="1" hangingPunct="1">
              <a:buFont typeface="Wingdings" panose="05000000000000000000" pitchFamily="2" charset="2"/>
              <a:buChar char="Ø"/>
            </a:pPr>
            <a:r>
              <a:rPr lang="en-US" sz="3600" b="1" dirty="0">
                <a:latin typeface="Calibri Light" panose="020F0302020204030204" pitchFamily="34" charset="0"/>
              </a:rPr>
              <a:t>Origin of life</a:t>
            </a:r>
          </a:p>
          <a:p>
            <a:pPr eaLnBrk="1" hangingPunct="1">
              <a:buFont typeface="Wingdings" panose="05000000000000000000" pitchFamily="2" charset="2"/>
              <a:buChar char="Ø"/>
            </a:pPr>
            <a:r>
              <a:rPr lang="en-US" sz="3600" b="1" dirty="0">
                <a:latin typeface="Calibri Light" panose="020F0302020204030204" pitchFamily="34" charset="0"/>
              </a:rPr>
              <a:t>Fossil record</a:t>
            </a:r>
          </a:p>
          <a:p>
            <a:pPr lvl="1" eaLnBrk="1" hangingPunct="1">
              <a:buFont typeface="Wingdings" panose="05000000000000000000" pitchFamily="2" charset="2"/>
              <a:buChar char="Ø"/>
            </a:pPr>
            <a:r>
              <a:rPr lang="en-US" sz="3200" b="1" dirty="0">
                <a:latin typeface="Calibri Light" panose="020F0302020204030204" pitchFamily="34" charset="0"/>
              </a:rPr>
              <a:t>Sudden appearances</a:t>
            </a:r>
          </a:p>
          <a:p>
            <a:pPr lvl="1" eaLnBrk="1" hangingPunct="1">
              <a:buFont typeface="Wingdings" panose="05000000000000000000" pitchFamily="2" charset="2"/>
              <a:buChar char="Ø"/>
            </a:pPr>
            <a:r>
              <a:rPr lang="en-US" sz="3200" b="1" dirty="0">
                <a:latin typeface="Calibri Light" panose="020F0302020204030204" pitchFamily="34" charset="0"/>
              </a:rPr>
              <a:t>General absence of intermediate forms</a:t>
            </a:r>
          </a:p>
          <a:p>
            <a:pPr eaLnBrk="1" hangingPunct="1">
              <a:buFont typeface="Wingdings" panose="05000000000000000000" pitchFamily="2" charset="2"/>
              <a:buChar char="Ø"/>
            </a:pPr>
            <a:r>
              <a:rPr lang="en-US" sz="3600" b="1" dirty="0">
                <a:latin typeface="Calibri Light" panose="020F0302020204030204" pitchFamily="34" charset="0"/>
              </a:rPr>
              <a:t>Sedimentology and Catastrophism</a:t>
            </a:r>
          </a:p>
          <a:p>
            <a:pPr lvl="1">
              <a:buFont typeface="Wingdings" panose="05000000000000000000" pitchFamily="2" charset="2"/>
              <a:buChar char="Ø"/>
            </a:pPr>
            <a:r>
              <a:rPr lang="en-US" sz="3200" b="1" dirty="0">
                <a:latin typeface="Calibri Light" panose="020F0302020204030204" pitchFamily="34" charset="0"/>
              </a:rPr>
              <a:t>Evidence of extraordinary events.</a:t>
            </a:r>
          </a:p>
          <a:p>
            <a:pPr lvl="1">
              <a:buFont typeface="Wingdings" panose="05000000000000000000" pitchFamily="2" charset="2"/>
              <a:buChar char="Ø"/>
            </a:pPr>
            <a:r>
              <a:rPr lang="en-US" sz="3200" b="1" dirty="0">
                <a:latin typeface="Calibri Light" panose="020F0302020204030204" pitchFamily="34" charset="0"/>
              </a:rPr>
              <a:t>General lack of evidence for time.</a:t>
            </a:r>
          </a:p>
          <a:p>
            <a:pPr eaLnBrk="1" hangingPunct="1">
              <a:buFont typeface="Wingdings" panose="05000000000000000000" pitchFamily="2" charset="2"/>
              <a:buChar char="Ø"/>
            </a:pPr>
            <a:r>
              <a:rPr lang="en-US" sz="3600" b="1" dirty="0">
                <a:latin typeface="Calibri Light" panose="020F0302020204030204" pitchFamily="34" charset="0"/>
              </a:rPr>
              <a:t>Molecular biology</a:t>
            </a:r>
          </a:p>
        </p:txBody>
      </p:sp>
    </p:spTree>
    <p:extLst>
      <p:ext uri="{BB962C8B-B14F-4D97-AF65-F5344CB8AC3E}">
        <p14:creationId xmlns:p14="http://schemas.microsoft.com/office/powerpoint/2010/main" val="2254835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p:cNvPicPr>
            <a:picLocks noChangeAspect="1" noChangeArrowheads="1"/>
          </p:cNvPicPr>
          <p:nvPr/>
        </p:nvPicPr>
        <p:blipFill>
          <a:blip r:embed="rId2" cstate="print"/>
          <a:srcRect/>
          <a:stretch>
            <a:fillRect/>
          </a:stretch>
        </p:blipFill>
        <p:spPr bwMode="auto">
          <a:xfrm>
            <a:off x="4581500" y="1147466"/>
            <a:ext cx="5315068" cy="5710535"/>
          </a:xfrm>
          <a:prstGeom prst="rect">
            <a:avLst/>
          </a:prstGeom>
          <a:noFill/>
          <a:ln w="9525">
            <a:noFill/>
            <a:miter lim="800000"/>
            <a:headEnd/>
            <a:tailEnd/>
          </a:ln>
        </p:spPr>
      </p:pic>
      <p:sp>
        <p:nvSpPr>
          <p:cNvPr id="8" name="TextBox 7"/>
          <p:cNvSpPr txBox="1"/>
          <p:nvPr/>
        </p:nvSpPr>
        <p:spPr>
          <a:xfrm>
            <a:off x="4876800" y="1103244"/>
            <a:ext cx="1577420" cy="523220"/>
          </a:xfrm>
          <a:prstGeom prst="rect">
            <a:avLst/>
          </a:prstGeom>
          <a:noFill/>
        </p:spPr>
        <p:txBody>
          <a:bodyPr wrap="none" rtlCol="0">
            <a:spAutoFit/>
          </a:bodyPr>
          <a:lstStyle/>
          <a:p>
            <a:r>
              <a:rPr lang="en-US" sz="2800" b="1" dirty="0">
                <a:solidFill>
                  <a:prstClr val="black"/>
                </a:solidFill>
                <a:latin typeface="Franklin Gothic Book"/>
              </a:rPr>
              <a:t>Evolution</a:t>
            </a:r>
          </a:p>
        </p:txBody>
      </p:sp>
      <p:sp>
        <p:nvSpPr>
          <p:cNvPr id="9" name="TextBox 8"/>
          <p:cNvSpPr txBox="1"/>
          <p:nvPr/>
        </p:nvSpPr>
        <p:spPr>
          <a:xfrm>
            <a:off x="8016883" y="1125015"/>
            <a:ext cx="1460656" cy="523220"/>
          </a:xfrm>
          <a:prstGeom prst="rect">
            <a:avLst/>
          </a:prstGeom>
          <a:noFill/>
        </p:spPr>
        <p:txBody>
          <a:bodyPr wrap="none" rtlCol="0">
            <a:spAutoFit/>
          </a:bodyPr>
          <a:lstStyle/>
          <a:p>
            <a:r>
              <a:rPr lang="en-US" sz="2800" b="1" dirty="0">
                <a:solidFill>
                  <a:prstClr val="black"/>
                </a:solidFill>
                <a:latin typeface="Franklin Gothic Book"/>
              </a:rPr>
              <a:t>Creation</a:t>
            </a:r>
          </a:p>
        </p:txBody>
      </p:sp>
      <p:sp>
        <p:nvSpPr>
          <p:cNvPr id="6" name="Rectangle 2"/>
          <p:cNvSpPr>
            <a:spLocks noGrp="1" noChangeArrowheads="1"/>
          </p:cNvSpPr>
          <p:nvPr>
            <p:ph type="title"/>
          </p:nvPr>
        </p:nvSpPr>
        <p:spPr>
          <a:xfrm>
            <a:off x="1300764" y="0"/>
            <a:ext cx="8176775" cy="838200"/>
          </a:xfrm>
        </p:spPr>
        <p:txBody>
          <a:bodyPr>
            <a:noAutofit/>
          </a:bodyPr>
          <a:lstStyle/>
          <a:p>
            <a:pPr eaLnBrk="1" hangingPunct="1"/>
            <a:r>
              <a:rPr lang="en-US" sz="3800" b="1" dirty="0"/>
              <a:t> </a:t>
            </a:r>
            <a:br>
              <a:rPr lang="en-US" sz="3800" b="1" dirty="0"/>
            </a:br>
            <a:r>
              <a:rPr lang="en-US" sz="3800" b="1" dirty="0"/>
              <a:t>What Science Tells Us:</a:t>
            </a:r>
          </a:p>
        </p:txBody>
      </p:sp>
    </p:spTree>
    <p:extLst>
      <p:ext uri="{BB962C8B-B14F-4D97-AF65-F5344CB8AC3E}">
        <p14:creationId xmlns:p14="http://schemas.microsoft.com/office/powerpoint/2010/main" val="3554051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p:cNvPicPr>
            <a:picLocks noChangeAspect="1" noChangeArrowheads="1"/>
          </p:cNvPicPr>
          <p:nvPr/>
        </p:nvPicPr>
        <p:blipFill>
          <a:blip r:embed="rId2" cstate="print"/>
          <a:srcRect/>
          <a:stretch>
            <a:fillRect/>
          </a:stretch>
        </p:blipFill>
        <p:spPr bwMode="auto">
          <a:xfrm>
            <a:off x="4510576" y="1143000"/>
            <a:ext cx="5319224" cy="5715000"/>
          </a:xfrm>
          <a:prstGeom prst="rect">
            <a:avLst/>
          </a:prstGeom>
          <a:noFill/>
          <a:ln w="9525">
            <a:noFill/>
            <a:miter lim="800000"/>
            <a:headEnd/>
            <a:tailEnd/>
          </a:ln>
        </p:spPr>
      </p:pic>
      <p:sp>
        <p:nvSpPr>
          <p:cNvPr id="8" name="TextBox 7"/>
          <p:cNvSpPr txBox="1"/>
          <p:nvPr/>
        </p:nvSpPr>
        <p:spPr>
          <a:xfrm>
            <a:off x="4876800" y="1103244"/>
            <a:ext cx="1577420" cy="523220"/>
          </a:xfrm>
          <a:prstGeom prst="rect">
            <a:avLst/>
          </a:prstGeom>
          <a:noFill/>
        </p:spPr>
        <p:txBody>
          <a:bodyPr wrap="none" rtlCol="0">
            <a:spAutoFit/>
          </a:bodyPr>
          <a:lstStyle/>
          <a:p>
            <a:r>
              <a:rPr lang="en-US" sz="2800" b="1" dirty="0">
                <a:solidFill>
                  <a:prstClr val="black"/>
                </a:solidFill>
                <a:latin typeface="Franklin Gothic Book"/>
              </a:rPr>
              <a:t>Evolution</a:t>
            </a:r>
          </a:p>
        </p:txBody>
      </p:sp>
      <p:sp>
        <p:nvSpPr>
          <p:cNvPr id="9" name="TextBox 8"/>
          <p:cNvSpPr txBox="1"/>
          <p:nvPr/>
        </p:nvSpPr>
        <p:spPr>
          <a:xfrm>
            <a:off x="8016883" y="1125015"/>
            <a:ext cx="1460656" cy="523220"/>
          </a:xfrm>
          <a:prstGeom prst="rect">
            <a:avLst/>
          </a:prstGeom>
          <a:noFill/>
        </p:spPr>
        <p:txBody>
          <a:bodyPr wrap="none" rtlCol="0">
            <a:spAutoFit/>
          </a:bodyPr>
          <a:lstStyle/>
          <a:p>
            <a:r>
              <a:rPr lang="en-US" sz="2800" b="1" dirty="0">
                <a:solidFill>
                  <a:prstClr val="black"/>
                </a:solidFill>
                <a:latin typeface="Franklin Gothic Book"/>
              </a:rPr>
              <a:t>Creation</a:t>
            </a:r>
          </a:p>
        </p:txBody>
      </p:sp>
      <p:sp>
        <p:nvSpPr>
          <p:cNvPr id="7" name="Title 1"/>
          <p:cNvSpPr>
            <a:spLocks noGrp="1"/>
          </p:cNvSpPr>
          <p:nvPr>
            <p:ph type="title"/>
          </p:nvPr>
        </p:nvSpPr>
        <p:spPr>
          <a:xfrm>
            <a:off x="1828800" y="76200"/>
            <a:ext cx="8229600" cy="838200"/>
          </a:xfrm>
        </p:spPr>
        <p:txBody>
          <a:bodyPr>
            <a:normAutofit/>
          </a:bodyPr>
          <a:lstStyle/>
          <a:p>
            <a:r>
              <a:rPr lang="en-US" b="1" dirty="0"/>
              <a:t>What we would like to  see: (?)</a:t>
            </a:r>
          </a:p>
        </p:txBody>
      </p:sp>
    </p:spTree>
    <p:extLst>
      <p:ext uri="{BB962C8B-B14F-4D97-AF65-F5344CB8AC3E}">
        <p14:creationId xmlns:p14="http://schemas.microsoft.com/office/powerpoint/2010/main" val="598768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76200"/>
            <a:ext cx="8686800" cy="838200"/>
          </a:xfrm>
        </p:spPr>
        <p:txBody>
          <a:bodyPr/>
          <a:lstStyle/>
          <a:p>
            <a:r>
              <a:rPr lang="en-US" b="1" dirty="0"/>
              <a:t>…or this:</a:t>
            </a:r>
          </a:p>
        </p:txBody>
      </p:sp>
      <p:pic>
        <p:nvPicPr>
          <p:cNvPr id="69634" name="Picture 2"/>
          <p:cNvPicPr>
            <a:picLocks noChangeAspect="1" noChangeArrowheads="1"/>
          </p:cNvPicPr>
          <p:nvPr/>
        </p:nvPicPr>
        <p:blipFill>
          <a:blip r:embed="rId2" cstate="print"/>
          <a:srcRect/>
          <a:stretch>
            <a:fillRect/>
          </a:stretch>
        </p:blipFill>
        <p:spPr bwMode="auto">
          <a:xfrm>
            <a:off x="4510576" y="1143000"/>
            <a:ext cx="5319224" cy="5715000"/>
          </a:xfrm>
          <a:prstGeom prst="rect">
            <a:avLst/>
          </a:prstGeom>
          <a:noFill/>
          <a:ln w="9525">
            <a:noFill/>
            <a:miter lim="800000"/>
            <a:headEnd/>
            <a:tailEnd/>
          </a:ln>
        </p:spPr>
      </p:pic>
      <p:sp>
        <p:nvSpPr>
          <p:cNvPr id="8" name="TextBox 7"/>
          <p:cNvSpPr txBox="1"/>
          <p:nvPr/>
        </p:nvSpPr>
        <p:spPr>
          <a:xfrm>
            <a:off x="4876800" y="1103244"/>
            <a:ext cx="1577420" cy="523220"/>
          </a:xfrm>
          <a:prstGeom prst="rect">
            <a:avLst/>
          </a:prstGeom>
          <a:noFill/>
        </p:spPr>
        <p:txBody>
          <a:bodyPr wrap="none" rtlCol="0">
            <a:spAutoFit/>
          </a:bodyPr>
          <a:lstStyle/>
          <a:p>
            <a:r>
              <a:rPr lang="en-US" sz="2800" b="1" dirty="0">
                <a:solidFill>
                  <a:prstClr val="black"/>
                </a:solidFill>
                <a:latin typeface="Franklin Gothic Book"/>
              </a:rPr>
              <a:t>Evolution</a:t>
            </a:r>
          </a:p>
        </p:txBody>
      </p:sp>
      <p:sp>
        <p:nvSpPr>
          <p:cNvPr id="9" name="TextBox 8"/>
          <p:cNvSpPr txBox="1"/>
          <p:nvPr/>
        </p:nvSpPr>
        <p:spPr>
          <a:xfrm>
            <a:off x="8016883" y="1125015"/>
            <a:ext cx="1460656" cy="523220"/>
          </a:xfrm>
          <a:prstGeom prst="rect">
            <a:avLst/>
          </a:prstGeom>
          <a:noFill/>
        </p:spPr>
        <p:txBody>
          <a:bodyPr wrap="none" rtlCol="0">
            <a:spAutoFit/>
          </a:bodyPr>
          <a:lstStyle/>
          <a:p>
            <a:r>
              <a:rPr lang="en-US" sz="2800" b="1" dirty="0">
                <a:solidFill>
                  <a:prstClr val="black"/>
                </a:solidFill>
                <a:latin typeface="Franklin Gothic Book"/>
              </a:rPr>
              <a:t>Creation</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0576" y="1143000"/>
            <a:ext cx="5319224" cy="5722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876800" y="1153180"/>
            <a:ext cx="1577420" cy="523220"/>
          </a:xfrm>
          <a:prstGeom prst="rect">
            <a:avLst/>
          </a:prstGeom>
          <a:noFill/>
        </p:spPr>
        <p:txBody>
          <a:bodyPr wrap="none" rtlCol="0">
            <a:spAutoFit/>
          </a:bodyPr>
          <a:lstStyle/>
          <a:p>
            <a:r>
              <a:rPr lang="en-US" sz="2800" b="1" dirty="0">
                <a:solidFill>
                  <a:prstClr val="black"/>
                </a:solidFill>
                <a:latin typeface="Franklin Gothic Book"/>
              </a:rPr>
              <a:t>Evolution</a:t>
            </a:r>
          </a:p>
        </p:txBody>
      </p:sp>
      <p:sp>
        <p:nvSpPr>
          <p:cNvPr id="10" name="TextBox 9"/>
          <p:cNvSpPr txBox="1"/>
          <p:nvPr/>
        </p:nvSpPr>
        <p:spPr>
          <a:xfrm>
            <a:off x="8153400" y="1143000"/>
            <a:ext cx="1460656" cy="523220"/>
          </a:xfrm>
          <a:prstGeom prst="rect">
            <a:avLst/>
          </a:prstGeom>
          <a:noFill/>
        </p:spPr>
        <p:txBody>
          <a:bodyPr wrap="none" rtlCol="0">
            <a:spAutoFit/>
          </a:bodyPr>
          <a:lstStyle/>
          <a:p>
            <a:r>
              <a:rPr lang="en-US" sz="2800" b="1" dirty="0">
                <a:solidFill>
                  <a:prstClr val="black"/>
                </a:solidFill>
                <a:latin typeface="Franklin Gothic Book"/>
              </a:rPr>
              <a:t>Creation</a:t>
            </a:r>
          </a:p>
        </p:txBody>
      </p:sp>
    </p:spTree>
    <p:extLst>
      <p:ext uri="{BB962C8B-B14F-4D97-AF65-F5344CB8AC3E}">
        <p14:creationId xmlns:p14="http://schemas.microsoft.com/office/powerpoint/2010/main" val="1336599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p:cNvPicPr>
            <a:picLocks noChangeAspect="1" noChangeArrowheads="1"/>
          </p:cNvPicPr>
          <p:nvPr/>
        </p:nvPicPr>
        <p:blipFill>
          <a:blip r:embed="rId2" cstate="print"/>
          <a:srcRect/>
          <a:stretch>
            <a:fillRect/>
          </a:stretch>
        </p:blipFill>
        <p:spPr bwMode="auto">
          <a:xfrm>
            <a:off x="4586776" y="1143000"/>
            <a:ext cx="5319224" cy="5715000"/>
          </a:xfrm>
          <a:prstGeom prst="rect">
            <a:avLst/>
          </a:prstGeom>
          <a:noFill/>
          <a:ln w="9525">
            <a:noFill/>
            <a:miter lim="800000"/>
            <a:headEnd/>
            <a:tailEnd/>
          </a:ln>
        </p:spPr>
      </p:pic>
      <p:sp>
        <p:nvSpPr>
          <p:cNvPr id="8" name="TextBox 7"/>
          <p:cNvSpPr txBox="1"/>
          <p:nvPr/>
        </p:nvSpPr>
        <p:spPr>
          <a:xfrm>
            <a:off x="8016883" y="1125015"/>
            <a:ext cx="1460656" cy="523220"/>
          </a:xfrm>
          <a:prstGeom prst="rect">
            <a:avLst/>
          </a:prstGeom>
          <a:noFill/>
        </p:spPr>
        <p:txBody>
          <a:bodyPr wrap="none" rtlCol="0">
            <a:spAutoFit/>
          </a:bodyPr>
          <a:lstStyle/>
          <a:p>
            <a:r>
              <a:rPr lang="en-US" sz="2800" b="1" dirty="0">
                <a:solidFill>
                  <a:prstClr val="black"/>
                </a:solidFill>
                <a:latin typeface="Franklin Gothic Book"/>
              </a:rPr>
              <a:t>Creation</a:t>
            </a:r>
          </a:p>
        </p:txBody>
      </p:sp>
      <p:sp>
        <p:nvSpPr>
          <p:cNvPr id="9" name="TextBox 8"/>
          <p:cNvSpPr txBox="1"/>
          <p:nvPr/>
        </p:nvSpPr>
        <p:spPr>
          <a:xfrm>
            <a:off x="4876800" y="1103244"/>
            <a:ext cx="1577420" cy="523220"/>
          </a:xfrm>
          <a:prstGeom prst="rect">
            <a:avLst/>
          </a:prstGeom>
          <a:noFill/>
        </p:spPr>
        <p:txBody>
          <a:bodyPr wrap="none" rtlCol="0">
            <a:spAutoFit/>
          </a:bodyPr>
          <a:lstStyle/>
          <a:p>
            <a:r>
              <a:rPr lang="en-US" sz="2800" b="1" dirty="0">
                <a:solidFill>
                  <a:prstClr val="black"/>
                </a:solidFill>
                <a:latin typeface="Franklin Gothic Book"/>
              </a:rPr>
              <a:t>Evolution</a:t>
            </a:r>
          </a:p>
        </p:txBody>
      </p:sp>
      <p:sp>
        <p:nvSpPr>
          <p:cNvPr id="6" name="Rectangle 2"/>
          <p:cNvSpPr>
            <a:spLocks noGrp="1" noChangeArrowheads="1"/>
          </p:cNvSpPr>
          <p:nvPr>
            <p:ph type="title"/>
          </p:nvPr>
        </p:nvSpPr>
        <p:spPr>
          <a:xfrm>
            <a:off x="1396999" y="381000"/>
            <a:ext cx="8394701" cy="838200"/>
          </a:xfrm>
        </p:spPr>
        <p:txBody>
          <a:bodyPr>
            <a:noAutofit/>
          </a:bodyPr>
          <a:lstStyle/>
          <a:p>
            <a:pPr eaLnBrk="1" hangingPunct="1"/>
            <a:r>
              <a:rPr lang="en-US" sz="3800" b="1" dirty="0"/>
              <a:t>What we See:</a:t>
            </a:r>
          </a:p>
        </p:txBody>
      </p:sp>
    </p:spTree>
    <p:extLst>
      <p:ext uri="{BB962C8B-B14F-4D97-AF65-F5344CB8AC3E}">
        <p14:creationId xmlns:p14="http://schemas.microsoft.com/office/powerpoint/2010/main" val="2861357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Examples from the Bible of individuals confronted with seemingly unassailable arguments.</a:t>
            </a:r>
          </a:p>
          <a:p>
            <a:r>
              <a:rPr lang="en-US" dirty="0"/>
              <a:t>Examples of individuals who have been confronted with seemingly unassailable arguments from science.</a:t>
            </a:r>
          </a:p>
          <a:p>
            <a:r>
              <a:rPr lang="en-US" dirty="0"/>
              <a:t>How we should respond to arguments from science which appear to contradict the Bible account of earth history</a:t>
            </a:r>
          </a:p>
          <a:p>
            <a:endParaRPr lang="en-US" dirty="0"/>
          </a:p>
        </p:txBody>
      </p:sp>
    </p:spTree>
    <p:extLst>
      <p:ext uri="{BB962C8B-B14F-4D97-AF65-F5344CB8AC3E}">
        <p14:creationId xmlns:p14="http://schemas.microsoft.com/office/powerpoint/2010/main" val="638450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8686800" cy="838200"/>
          </a:xfrm>
        </p:spPr>
        <p:txBody>
          <a:bodyPr>
            <a:normAutofit/>
          </a:bodyPr>
          <a:lstStyle/>
          <a:p>
            <a:r>
              <a:rPr lang="en-US" b="1" dirty="0"/>
              <a:t>Conclusion:</a:t>
            </a:r>
          </a:p>
        </p:txBody>
      </p:sp>
      <p:sp>
        <p:nvSpPr>
          <p:cNvPr id="3" name="Content Placeholder 2"/>
          <p:cNvSpPr>
            <a:spLocks noGrp="1"/>
          </p:cNvSpPr>
          <p:nvPr>
            <p:ph idx="1"/>
          </p:nvPr>
        </p:nvSpPr>
        <p:spPr>
          <a:xfrm>
            <a:off x="1828800" y="1295400"/>
            <a:ext cx="8686800" cy="5562600"/>
          </a:xfrm>
        </p:spPr>
        <p:txBody>
          <a:bodyPr>
            <a:normAutofit/>
          </a:bodyPr>
          <a:lstStyle/>
          <a:p>
            <a:pPr marL="0" indent="0">
              <a:buNone/>
            </a:pPr>
            <a:r>
              <a:rPr lang="en-US" sz="5400" dirty="0">
                <a:solidFill>
                  <a:srgbClr val="FFFF00"/>
                </a:solidFill>
              </a:rPr>
              <a:t>		</a:t>
            </a:r>
            <a:r>
              <a:rPr lang="en-US" sz="5400" dirty="0"/>
              <a:t>		A = B</a:t>
            </a:r>
          </a:p>
          <a:p>
            <a:pPr marL="0" indent="0">
              <a:buNone/>
            </a:pPr>
            <a:r>
              <a:rPr lang="en-US" sz="5400" dirty="0"/>
              <a:t>				A = B</a:t>
            </a:r>
          </a:p>
          <a:p>
            <a:pPr marL="0" indent="0">
              <a:lnSpc>
                <a:spcPts val="5000"/>
              </a:lnSpc>
              <a:spcBef>
                <a:spcPts val="0"/>
              </a:spcBef>
              <a:buNone/>
            </a:pPr>
            <a:r>
              <a:rPr lang="en-US" sz="4000" b="1" dirty="0"/>
              <a:t>Therefore:  </a:t>
            </a:r>
          </a:p>
          <a:p>
            <a:pPr marL="0" indent="0">
              <a:lnSpc>
                <a:spcPts val="5000"/>
              </a:lnSpc>
              <a:spcBef>
                <a:spcPts val="0"/>
              </a:spcBef>
              <a:buNone/>
            </a:pPr>
            <a:r>
              <a:rPr lang="en-US" sz="4000" dirty="0"/>
              <a:t>For </a:t>
            </a:r>
            <a:r>
              <a:rPr lang="en-US" sz="4000" b="1" dirty="0"/>
              <a:t>those who know the science</a:t>
            </a:r>
            <a:r>
              <a:rPr lang="en-US" sz="4000" dirty="0"/>
              <a:t>, the decision about origins is always going to be based upon something other than science</a:t>
            </a:r>
            <a:r>
              <a:rPr lang="en-US" sz="6000" dirty="0"/>
              <a:t>.</a:t>
            </a:r>
          </a:p>
        </p:txBody>
      </p:sp>
      <p:cxnSp>
        <p:nvCxnSpPr>
          <p:cNvPr id="5" name="Straight Connector 4"/>
          <p:cNvCxnSpPr/>
          <p:nvPr/>
        </p:nvCxnSpPr>
        <p:spPr>
          <a:xfrm>
            <a:off x="5486400" y="2438400"/>
            <a:ext cx="533400" cy="609600"/>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6" name="Straight Connector 5"/>
          <p:cNvCxnSpPr/>
          <p:nvPr/>
        </p:nvCxnSpPr>
        <p:spPr>
          <a:xfrm>
            <a:off x="6608406" y="2438400"/>
            <a:ext cx="533400" cy="609600"/>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31113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30718" y="0"/>
            <a:ext cx="6117340" cy="5645392"/>
          </a:xfrm>
          <a:prstGeom prst="rect">
            <a:avLst/>
          </a:prstGeom>
        </p:spPr>
      </p:pic>
    </p:spTree>
    <p:extLst>
      <p:ext uri="{BB962C8B-B14F-4D97-AF65-F5344CB8AC3E}">
        <p14:creationId xmlns:p14="http://schemas.microsoft.com/office/powerpoint/2010/main" val="3952737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Giving up belief based on science has historically been an ill-advised path.</a:t>
            </a:r>
          </a:p>
          <a:p>
            <a:r>
              <a:rPr lang="en-US" dirty="0"/>
              <a:t>Presently there are a lot of data </a:t>
            </a:r>
            <a:r>
              <a:rPr lang="en-US"/>
              <a:t>that are </a:t>
            </a:r>
            <a:r>
              <a:rPr lang="en-US" dirty="0"/>
              <a:t>interpreted to support evolution and long ages for life on earth</a:t>
            </a:r>
          </a:p>
          <a:p>
            <a:r>
              <a:rPr lang="en-US" dirty="0"/>
              <a:t>Presently there are also a lot of data that support design and the interaction of a supernatural being with the history and science of humanity.</a:t>
            </a:r>
          </a:p>
          <a:p>
            <a:r>
              <a:rPr lang="en-US" dirty="0"/>
              <a:t>What you decide to believe will always be a belief choice.</a:t>
            </a:r>
          </a:p>
        </p:txBody>
      </p:sp>
    </p:spTree>
    <p:extLst>
      <p:ext uri="{BB962C8B-B14F-4D97-AF65-F5344CB8AC3E}">
        <p14:creationId xmlns:p14="http://schemas.microsoft.com/office/powerpoint/2010/main" val="2614882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2439" y="1205234"/>
            <a:ext cx="9495060" cy="4195481"/>
          </a:xfrm>
        </p:spPr>
        <p:txBody>
          <a:bodyPr>
            <a:normAutofit fontScale="77500" lnSpcReduction="20000"/>
          </a:bodyPr>
          <a:lstStyle/>
          <a:p>
            <a:pPr marL="0" indent="0">
              <a:lnSpc>
                <a:spcPct val="170000"/>
              </a:lnSpc>
              <a:buNone/>
            </a:pPr>
            <a:r>
              <a:rPr lang="en-US" sz="4600" b="1" dirty="0">
                <a:latin typeface="Calibri Light" panose="020F0302020204030204" pitchFamily="34" charset="0"/>
              </a:rPr>
              <a:t>History of Individuals Challenged with Data that Contradicted the Word of God</a:t>
            </a:r>
          </a:p>
          <a:p>
            <a:pPr>
              <a:buFont typeface="Wingdings" panose="05000000000000000000" pitchFamily="2" charset="2"/>
              <a:buChar char="Ø"/>
            </a:pPr>
            <a:endParaRPr lang="en-US" sz="3200" b="1" dirty="0"/>
          </a:p>
          <a:p>
            <a:pPr lvl="6">
              <a:buFont typeface="Wingdings" panose="05000000000000000000" pitchFamily="2" charset="2"/>
              <a:buChar char="Ø"/>
            </a:pPr>
            <a:r>
              <a:rPr lang="en-US" sz="4300" b="1" dirty="0"/>
              <a:t>Eve</a:t>
            </a:r>
          </a:p>
          <a:p>
            <a:pPr>
              <a:buFont typeface="Wingdings" panose="05000000000000000000" pitchFamily="2" charset="2"/>
              <a:buChar char="Ø"/>
            </a:pPr>
            <a:endParaRPr lang="en-US" sz="4300" b="1" dirty="0"/>
          </a:p>
          <a:p>
            <a:pPr>
              <a:buFont typeface="Wingdings" panose="05000000000000000000" pitchFamily="2" charset="2"/>
              <a:buChar char="Ø"/>
            </a:pPr>
            <a:endParaRPr lang="en-US" sz="4300" b="1" dirty="0"/>
          </a:p>
          <a:p>
            <a:pPr lvl="6">
              <a:buFont typeface="Wingdings" panose="05000000000000000000" pitchFamily="2" charset="2"/>
              <a:buChar char="Ø"/>
            </a:pPr>
            <a:r>
              <a:rPr lang="en-US" sz="4300" b="1" dirty="0"/>
              <a:t>Noah</a:t>
            </a:r>
          </a:p>
        </p:txBody>
      </p:sp>
      <p:sp>
        <p:nvSpPr>
          <p:cNvPr id="4" name="Title 1"/>
          <p:cNvSpPr txBox="1">
            <a:spLocks/>
          </p:cNvSpPr>
          <p:nvPr/>
        </p:nvSpPr>
        <p:spPr>
          <a:xfrm>
            <a:off x="742324" y="261039"/>
            <a:ext cx="9792275" cy="1694119"/>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6600" b="1" dirty="0">
                <a:solidFill>
                  <a:schemeClr val="tx1"/>
                </a:solidFill>
              </a:rPr>
              <a:t>Bible “Scientists”</a:t>
            </a:r>
          </a:p>
        </p:txBody>
      </p:sp>
    </p:spTree>
    <p:extLst>
      <p:ext uri="{BB962C8B-B14F-4D97-AF65-F5344CB8AC3E}">
        <p14:creationId xmlns:p14="http://schemas.microsoft.com/office/powerpoint/2010/main" val="85991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story of Yellowstone “Fossil Forests”</a:t>
            </a:r>
          </a:p>
        </p:txBody>
      </p:sp>
      <p:sp>
        <p:nvSpPr>
          <p:cNvPr id="3" name="Content Placeholder 2"/>
          <p:cNvSpPr>
            <a:spLocks noGrp="1"/>
          </p:cNvSpPr>
          <p:nvPr>
            <p:ph idx="1"/>
          </p:nvPr>
        </p:nvSpPr>
        <p:spPr/>
        <p:txBody>
          <a:bodyPr>
            <a:normAutofit lnSpcReduction="10000"/>
          </a:bodyPr>
          <a:lstStyle/>
          <a:p>
            <a:r>
              <a:rPr lang="en-US" dirty="0"/>
              <a:t>Late 1800’s Fossil </a:t>
            </a:r>
            <a:r>
              <a:rPr lang="en-US" dirty="0" err="1"/>
              <a:t>Foresrs</a:t>
            </a:r>
            <a:r>
              <a:rPr lang="en-US" dirty="0"/>
              <a:t> of Yellowstone National Park were discovered and study began.</a:t>
            </a:r>
          </a:p>
          <a:p>
            <a:r>
              <a:rPr lang="en-US" dirty="0"/>
              <a:t>Concluded many generations of forests grew and then were successively destroyed by volcanic catastrophes over many tens of  thousands of years.</a:t>
            </a:r>
          </a:p>
          <a:p>
            <a:r>
              <a:rPr lang="en-US" dirty="0"/>
              <a:t>Recognized as a problem for the Adventist view of earth history.</a:t>
            </a:r>
          </a:p>
          <a:p>
            <a:r>
              <a:rPr lang="en-US" dirty="0"/>
              <a:t>Caused many to lose their confidence in God’s word, and some left the Adventist Church.</a:t>
            </a:r>
          </a:p>
          <a:p>
            <a:r>
              <a:rPr lang="en-US" dirty="0"/>
              <a:t>Some others began research on the Fossil trees to see what further research might reveal.</a:t>
            </a:r>
          </a:p>
        </p:txBody>
      </p:sp>
    </p:spTree>
    <p:extLst>
      <p:ext uri="{BB962C8B-B14F-4D97-AF65-F5344CB8AC3E}">
        <p14:creationId xmlns:p14="http://schemas.microsoft.com/office/powerpoint/2010/main" val="3488464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story of Yellowstone “Fossil Forests”</a:t>
            </a:r>
          </a:p>
        </p:txBody>
      </p:sp>
      <p:sp>
        <p:nvSpPr>
          <p:cNvPr id="3" name="Content Placeholder 2"/>
          <p:cNvSpPr>
            <a:spLocks noGrp="1"/>
          </p:cNvSpPr>
          <p:nvPr>
            <p:ph idx="1"/>
          </p:nvPr>
        </p:nvSpPr>
        <p:spPr/>
        <p:txBody>
          <a:bodyPr>
            <a:normAutofit lnSpcReduction="10000"/>
          </a:bodyPr>
          <a:lstStyle/>
          <a:p>
            <a:r>
              <a:rPr lang="en-US" dirty="0"/>
              <a:t>After decades of research, and special help from God, new interpretations appeared to contradict the earlier assertions about the trees.</a:t>
            </a:r>
          </a:p>
          <a:p>
            <a:r>
              <a:rPr lang="en-US" dirty="0"/>
              <a:t>The new interpretations favored a catastrophic interpretation for the “Fossil Forests.”</a:t>
            </a:r>
          </a:p>
          <a:p>
            <a:r>
              <a:rPr lang="en-US" dirty="0"/>
              <a:t>We will hear this story in a later talk.</a:t>
            </a:r>
          </a:p>
          <a:p>
            <a:r>
              <a:rPr lang="en-US" dirty="0"/>
              <a:t>Those who left their faith because of the earlier interpretations have not chosen to return to their former faith after the recent work, insofar as we know.</a:t>
            </a:r>
          </a:p>
          <a:p>
            <a:r>
              <a:rPr lang="en-US" dirty="0"/>
              <a:t>This is a warning for us.</a:t>
            </a:r>
          </a:p>
        </p:txBody>
      </p:sp>
    </p:spTree>
    <p:extLst>
      <p:ext uri="{BB962C8B-B14F-4D97-AF65-F5344CB8AC3E}">
        <p14:creationId xmlns:p14="http://schemas.microsoft.com/office/powerpoint/2010/main" val="448714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58561"/>
          </a:xfrm>
        </p:spPr>
        <p:txBody>
          <a:bodyPr/>
          <a:lstStyle/>
          <a:p>
            <a:r>
              <a:rPr lang="en-US" dirty="0"/>
              <a:t>The story of “Junk DNA”</a:t>
            </a:r>
          </a:p>
        </p:txBody>
      </p:sp>
      <p:sp>
        <p:nvSpPr>
          <p:cNvPr id="3" name="Content Placeholder 2"/>
          <p:cNvSpPr>
            <a:spLocks noGrp="1"/>
          </p:cNvSpPr>
          <p:nvPr>
            <p:ph idx="1"/>
          </p:nvPr>
        </p:nvSpPr>
        <p:spPr>
          <a:xfrm>
            <a:off x="602673" y="1423687"/>
            <a:ext cx="10515600" cy="5060240"/>
          </a:xfrm>
        </p:spPr>
        <p:txBody>
          <a:bodyPr>
            <a:normAutofit/>
          </a:bodyPr>
          <a:lstStyle/>
          <a:p>
            <a:pPr marL="0" indent="0">
              <a:buNone/>
            </a:pPr>
            <a:r>
              <a:rPr lang="en-US" dirty="0"/>
              <a:t>DNA was known half a century ago to be the source of information for making proteins, the active component of cellular functions. </a:t>
            </a:r>
          </a:p>
          <a:p>
            <a:pPr marL="0" indent="0">
              <a:buNone/>
            </a:pPr>
            <a:r>
              <a:rPr lang="en-US" dirty="0"/>
              <a:t>We knew DNA </a:t>
            </a:r>
            <a:r>
              <a:rPr lang="en-US" dirty="0">
                <a:sym typeface="Wingdings" panose="05000000000000000000" pitchFamily="2" charset="2"/>
              </a:rPr>
              <a:t> RNA  Protein, and this became the unassailable TRUTH of molecular biology.</a:t>
            </a:r>
          </a:p>
          <a:p>
            <a:pPr marL="0" indent="0">
              <a:buNone/>
            </a:pPr>
            <a:r>
              <a:rPr lang="en-US" dirty="0"/>
              <a:t>In the early days of our understanding of DNA, it was assumed that all of the DNA was involved in making proteins.</a:t>
            </a:r>
          </a:p>
          <a:p>
            <a:pPr marL="0" indent="0">
              <a:buNone/>
            </a:pPr>
            <a:r>
              <a:rPr lang="en-US" dirty="0"/>
              <a:t>As scientists began to unravel the structure of DNA, it became apparent that a great deal of the DNA was not involved in making proteins.</a:t>
            </a:r>
          </a:p>
          <a:p>
            <a:pPr marL="0" indent="0">
              <a:buNone/>
            </a:pPr>
            <a:r>
              <a:rPr lang="en-US" dirty="0"/>
              <a:t>By the 1970’s, It was assumed that the rest of the DNA was not needed, and was remnants of evolutionary process, thus “Junk DNA”</a:t>
            </a:r>
          </a:p>
        </p:txBody>
      </p:sp>
    </p:spTree>
    <p:extLst>
      <p:ext uri="{BB962C8B-B14F-4D97-AF65-F5344CB8AC3E}">
        <p14:creationId xmlns:p14="http://schemas.microsoft.com/office/powerpoint/2010/main" val="1550692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2409" y="152400"/>
            <a:ext cx="9924245" cy="838200"/>
          </a:xfrm>
        </p:spPr>
        <p:txBody>
          <a:bodyPr/>
          <a:lstStyle/>
          <a:p>
            <a:r>
              <a:rPr lang="en-US" sz="4400" b="1" dirty="0"/>
              <a:t>Richard Dawkins on “Junk DNA”</a:t>
            </a:r>
          </a:p>
        </p:txBody>
      </p:sp>
      <p:sp>
        <p:nvSpPr>
          <p:cNvPr id="3" name="Content Placeholder 2"/>
          <p:cNvSpPr>
            <a:spLocks noGrp="1"/>
          </p:cNvSpPr>
          <p:nvPr>
            <p:ph idx="1"/>
          </p:nvPr>
        </p:nvSpPr>
        <p:spPr>
          <a:xfrm>
            <a:off x="515155" y="823179"/>
            <a:ext cx="10934163" cy="5715000"/>
          </a:xfrm>
        </p:spPr>
        <p:txBody>
          <a:bodyPr>
            <a:noAutofit/>
          </a:bodyPr>
          <a:lstStyle/>
          <a:p>
            <a:pPr algn="just">
              <a:lnSpc>
                <a:spcPct val="100000"/>
              </a:lnSpc>
              <a:spcBef>
                <a:spcPts val="1200"/>
              </a:spcBef>
              <a:buFont typeface="Wingdings" panose="05000000000000000000" pitchFamily="2" charset="2"/>
              <a:buChar char="Ø"/>
            </a:pPr>
            <a:r>
              <a:rPr lang="en-US" sz="2700" b="1" dirty="0">
                <a:latin typeface="Calibri Light" panose="020F0302020204030204" pitchFamily="34" charset="0"/>
              </a:rPr>
              <a:t>Before ENCODE: “</a:t>
            </a:r>
            <a:r>
              <a:rPr lang="en-US" sz="2700" b="1" dirty="0" err="1">
                <a:latin typeface="Calibri Light" panose="020F0302020204030204" pitchFamily="34" charset="0"/>
              </a:rPr>
              <a:t>Pseudogenes</a:t>
            </a:r>
            <a:r>
              <a:rPr lang="en-US" sz="2700" b="1" dirty="0">
                <a:latin typeface="Calibri Light" panose="020F0302020204030204" pitchFamily="34" charset="0"/>
              </a:rPr>
              <a:t> are genes that once did something useful but have now been sidelined and are never transcribed or translated. They might as well not exist, as far as the animal's welfare is concerned. But as far as the scientist is concerned they very much exist, and </a:t>
            </a:r>
            <a:r>
              <a:rPr lang="en-US" sz="2700" b="1" u="sng" dirty="0">
                <a:latin typeface="Calibri Light" panose="020F0302020204030204" pitchFamily="34" charset="0"/>
              </a:rPr>
              <a:t>they are  exactly what we need</a:t>
            </a:r>
            <a:r>
              <a:rPr lang="en-US" sz="2700" b="1" dirty="0">
                <a:latin typeface="Calibri Light" panose="020F0302020204030204" pitchFamily="34" charset="0"/>
              </a:rPr>
              <a:t> for an evolutionary clock. .. . . What </a:t>
            </a:r>
            <a:r>
              <a:rPr lang="en-US" sz="2700" b="1" dirty="0" err="1">
                <a:latin typeface="Calibri Light" panose="020F0302020204030204" pitchFamily="34" charset="0"/>
              </a:rPr>
              <a:t>pseudogenes</a:t>
            </a:r>
            <a:r>
              <a:rPr lang="en-US" sz="2700" b="1" dirty="0">
                <a:latin typeface="Calibri Light" panose="020F0302020204030204" pitchFamily="34" charset="0"/>
              </a:rPr>
              <a:t> are useful for is embarrassing creationists. It stretches even their creative ingenuity to make up a convincing reason why an intelligent designer should have created a </a:t>
            </a:r>
            <a:r>
              <a:rPr lang="en-US" sz="2700" b="1" dirty="0" err="1">
                <a:latin typeface="Calibri Light" panose="020F0302020204030204" pitchFamily="34" charset="0"/>
              </a:rPr>
              <a:t>pseudogene</a:t>
            </a:r>
            <a:r>
              <a:rPr lang="en-US" sz="2700" b="1" dirty="0">
                <a:latin typeface="Calibri Light" panose="020F0302020204030204" pitchFamily="34" charset="0"/>
              </a:rPr>
              <a:t> --a gene that does absolutely nothing and gives every appearance of being a superannuated version of a gene that used to do something, unless he was deliberately setting out to fool us."</a:t>
            </a:r>
            <a:br>
              <a:rPr lang="en-US" sz="2700" b="1" dirty="0">
                <a:latin typeface="Calibri Light" panose="020F0302020204030204" pitchFamily="34" charset="0"/>
              </a:rPr>
            </a:br>
            <a:r>
              <a:rPr lang="en-US" sz="2700" b="1" dirty="0">
                <a:latin typeface="Calibri Light" panose="020F0302020204030204" pitchFamily="34" charset="0"/>
              </a:rPr>
              <a:t>Dawkins then continues: "Leaving </a:t>
            </a:r>
            <a:r>
              <a:rPr lang="en-US" sz="2700" b="1" dirty="0" err="1">
                <a:latin typeface="Calibri Light" panose="020F0302020204030204" pitchFamily="34" charset="0"/>
              </a:rPr>
              <a:t>pseudogenes</a:t>
            </a:r>
            <a:r>
              <a:rPr lang="en-US" sz="2700" b="1" dirty="0">
                <a:latin typeface="Calibri Light" panose="020F0302020204030204" pitchFamily="34" charset="0"/>
              </a:rPr>
              <a:t> aside, it is a remarkable fact that the greater part (95 percent in the case of humans) of the genome might as well not be there, for all the difference it makes." The Greatest Show on Earth, 2009, pp 332-333. </a:t>
            </a:r>
          </a:p>
        </p:txBody>
      </p:sp>
    </p:spTree>
    <p:extLst>
      <p:ext uri="{BB962C8B-B14F-4D97-AF65-F5344CB8AC3E}">
        <p14:creationId xmlns:p14="http://schemas.microsoft.com/office/powerpoint/2010/main" val="150780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64169"/>
            <a:ext cx="10515600" cy="4727575"/>
          </a:xfrm>
        </p:spPr>
        <p:txBody>
          <a:bodyPr/>
          <a:lstStyle/>
          <a:p>
            <a:r>
              <a:rPr lang="en-US" dirty="0"/>
              <a:t>By the year 2000, when the Human Genome  Project has completed the first phase of its work, we came to realize that only a small part of the DNA was coding for proteins, about 1.5%.  What was the rest of the DNA doing? It seemed obvious that it could not be doing nothing, a conclusion that creationists had long since reached based on our understanding that the cell was the result of an intelligent design.</a:t>
            </a:r>
          </a:p>
          <a:p>
            <a:r>
              <a:rPr lang="en-US" dirty="0"/>
              <a:t>The US Government launched a new project called the Encode Project to find out.</a:t>
            </a:r>
          </a:p>
          <a:p>
            <a:r>
              <a:rPr lang="en-US" dirty="0"/>
              <a:t>Their conclusions after a decade of research were astonishing to some, but anticipated by others.</a:t>
            </a:r>
          </a:p>
        </p:txBody>
      </p:sp>
      <p:sp>
        <p:nvSpPr>
          <p:cNvPr id="4"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The story of “Junk DNA”</a:t>
            </a:r>
            <a:endParaRPr lang="en-US" dirty="0"/>
          </a:p>
        </p:txBody>
      </p:sp>
    </p:spTree>
    <p:extLst>
      <p:ext uri="{BB962C8B-B14F-4D97-AF65-F5344CB8AC3E}">
        <p14:creationId xmlns:p14="http://schemas.microsoft.com/office/powerpoint/2010/main" val="866059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2332" y="6439"/>
            <a:ext cx="9144000" cy="1011462"/>
          </a:xfrm>
        </p:spPr>
        <p:txBody>
          <a:bodyPr>
            <a:normAutofit/>
          </a:bodyPr>
          <a:lstStyle/>
          <a:p>
            <a:r>
              <a:rPr lang="en-US" sz="4400" b="1" dirty="0"/>
              <a:t>“Junk DNA”</a:t>
            </a:r>
          </a:p>
        </p:txBody>
      </p:sp>
      <p:sp>
        <p:nvSpPr>
          <p:cNvPr id="3" name="Subtitle 2"/>
          <p:cNvSpPr>
            <a:spLocks noGrp="1"/>
          </p:cNvSpPr>
          <p:nvPr>
            <p:ph type="subTitle" idx="1"/>
          </p:nvPr>
        </p:nvSpPr>
        <p:spPr>
          <a:xfrm>
            <a:off x="1060360" y="1040265"/>
            <a:ext cx="10324563" cy="5245746"/>
          </a:xfrm>
        </p:spPr>
        <p:txBody>
          <a:bodyPr>
            <a:noAutofit/>
          </a:bodyPr>
          <a:lstStyle/>
          <a:p>
            <a:pPr marL="571500" indent="-571500" algn="just">
              <a:lnSpc>
                <a:spcPct val="120000"/>
              </a:lnSpc>
              <a:buFont typeface="Wingdings" panose="05000000000000000000" pitchFamily="2" charset="2"/>
              <a:buChar char="Ø"/>
            </a:pPr>
            <a:r>
              <a:rPr lang="en-US" sz="2700" b="1" cap="none" dirty="0">
                <a:solidFill>
                  <a:schemeClr val="tx1"/>
                </a:solidFill>
                <a:latin typeface="Calibri Light" panose="020F0302020204030204" pitchFamily="34" charset="0"/>
              </a:rPr>
              <a:t>The encyclopedia of DNA elements (ENCODE) is a public research project launched by the US national human genome research institute (NHGRI) in September 2003, (including over 400 scientists).  One main accomplishment described by the ENCODE consortium has been that 80% of the human genome is now "associated with at least one biochemical function.” (2012) Much of this functional non-coding DNA is involved in the regulation of the expression of coding genes.</a:t>
            </a:r>
            <a:r>
              <a:rPr lang="en-US" sz="2700" b="1" cap="none" baseline="30000" dirty="0">
                <a:solidFill>
                  <a:schemeClr val="tx1"/>
                </a:solidFill>
                <a:latin typeface="Calibri Light" panose="020F0302020204030204" pitchFamily="34" charset="0"/>
              </a:rPr>
              <a:t> </a:t>
            </a:r>
            <a:r>
              <a:rPr lang="en-US" sz="2700" b="1" cap="none" dirty="0">
                <a:solidFill>
                  <a:schemeClr val="tx1"/>
                </a:solidFill>
                <a:latin typeface="Calibri Light" panose="020F0302020204030204" pitchFamily="34" charset="0"/>
              </a:rPr>
              <a:t>furthermore the expression of each coding gene is controlled by multiple regulatory sites located both near and distant from the gene. these results demonstrate that gene regulation is far more complex than was previously believed.</a:t>
            </a:r>
          </a:p>
        </p:txBody>
      </p:sp>
    </p:spTree>
    <p:extLst>
      <p:ext uri="{BB962C8B-B14F-4D97-AF65-F5344CB8AC3E}">
        <p14:creationId xmlns:p14="http://schemas.microsoft.com/office/powerpoint/2010/main" val="38046884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415</TotalTime>
  <Words>1417</Words>
  <Application>Microsoft Office PowerPoint</Application>
  <PresentationFormat>Widescreen</PresentationFormat>
  <Paragraphs>96</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Franklin Gothic Book</vt:lpstr>
      <vt:lpstr>Wingdings</vt:lpstr>
      <vt:lpstr>Office Theme</vt:lpstr>
      <vt:lpstr>Analyzing the Arguments</vt:lpstr>
      <vt:lpstr>Outline</vt:lpstr>
      <vt:lpstr>PowerPoint Presentation</vt:lpstr>
      <vt:lpstr>The story of Yellowstone “Fossil Forests”</vt:lpstr>
      <vt:lpstr>The story of Yellowstone “Fossil Forests”</vt:lpstr>
      <vt:lpstr>The story of “Junk DNA”</vt:lpstr>
      <vt:lpstr>Richard Dawkins on “Junk DNA”</vt:lpstr>
      <vt:lpstr>PowerPoint Presentation</vt:lpstr>
      <vt:lpstr>“Junk DNA”</vt:lpstr>
      <vt:lpstr>Richard Dawkins on “Junk DNA”</vt:lpstr>
      <vt:lpstr>The story of Pseudogenes</vt:lpstr>
      <vt:lpstr> “Pseudogenes are not pseudo any more”</vt:lpstr>
      <vt:lpstr>The story of Pseudogenes</vt:lpstr>
      <vt:lpstr> There Are Issues That Challenge the concept of a fiat creation</vt:lpstr>
      <vt:lpstr>  There Are Issues That support the concept of a fiat creation</vt:lpstr>
      <vt:lpstr>  What Science Tells Us:</vt:lpstr>
      <vt:lpstr>What we would like to  see: (?)</vt:lpstr>
      <vt:lpstr>…or this:</vt:lpstr>
      <vt:lpstr>What we See:</vt:lpstr>
      <vt:lpstr>Conclusion:</vt:lpstr>
      <vt:lpstr>PowerPoint Presentation</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Phillips</dc:creator>
  <cp:lastModifiedBy>Art Chadwick</cp:lastModifiedBy>
  <cp:revision>34</cp:revision>
  <dcterms:created xsi:type="dcterms:W3CDTF">2014-08-15T00:34:44Z</dcterms:created>
  <dcterms:modified xsi:type="dcterms:W3CDTF">2023-02-25T22:30:47Z</dcterms:modified>
</cp:coreProperties>
</file>