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5" r:id="rId2"/>
  </p:sldMasterIdLst>
  <p:notesMasterIdLst>
    <p:notesMasterId r:id="rId24"/>
  </p:notesMasterIdLst>
  <p:sldIdLst>
    <p:sldId id="487" r:id="rId3"/>
    <p:sldId id="580" r:id="rId4"/>
    <p:sldId id="571" r:id="rId5"/>
    <p:sldId id="572" r:id="rId6"/>
    <p:sldId id="577" r:id="rId7"/>
    <p:sldId id="573" r:id="rId8"/>
    <p:sldId id="584" r:id="rId9"/>
    <p:sldId id="585" r:id="rId10"/>
    <p:sldId id="586" r:id="rId11"/>
    <p:sldId id="587" r:id="rId12"/>
    <p:sldId id="588" r:id="rId13"/>
    <p:sldId id="591" r:id="rId14"/>
    <p:sldId id="592" r:id="rId15"/>
    <p:sldId id="593" r:id="rId16"/>
    <p:sldId id="594" r:id="rId17"/>
    <p:sldId id="595" r:id="rId18"/>
    <p:sldId id="597" r:id="rId19"/>
    <p:sldId id="598" r:id="rId20"/>
    <p:sldId id="599" r:id="rId21"/>
    <p:sldId id="601" r:id="rId22"/>
    <p:sldId id="60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628AE4-B6A4-4B5F-88F0-7B3D8A803A43}">
          <p14:sldIdLst>
            <p14:sldId id="487"/>
            <p14:sldId id="580"/>
            <p14:sldId id="571"/>
            <p14:sldId id="572"/>
            <p14:sldId id="577"/>
            <p14:sldId id="573"/>
            <p14:sldId id="584"/>
            <p14:sldId id="585"/>
            <p14:sldId id="586"/>
            <p14:sldId id="587"/>
            <p14:sldId id="588"/>
            <p14:sldId id="591"/>
            <p14:sldId id="592"/>
            <p14:sldId id="593"/>
            <p14:sldId id="594"/>
            <p14:sldId id="595"/>
            <p14:sldId id="597"/>
            <p14:sldId id="598"/>
            <p14:sldId id="599"/>
            <p14:sldId id="601"/>
            <p14:sldId id="6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>
      <p:cViewPr varScale="1">
        <p:scale>
          <a:sx n="77" d="100"/>
          <a:sy n="77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A1002-8472-4798-961A-C02B016CC18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3D960-B586-428E-AA6D-17C6F1E4E5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2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7AA104-55E7-43C6-82F2-00786C5E57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E70-0934-4E92-87BE-6C5AD1F716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ED8A-9870-4A2C-8AFC-2B24C8E01B0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 pitchFamily="68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7AA104-55E7-43C6-82F2-00786C5E57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6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2E382F-8D0C-4A62-AF58-4A7034C5D0DD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94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" pitchFamily="6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269E-8052-4E70-8E00-44CB692E287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7792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C109-F6F5-4672-9413-38E10C7C0900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1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F89D20-B7E4-40A0-A97D-964EFA39AE6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 pitchFamily="6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19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18EA-E0AD-4DA9-A7AA-23DA1FE86BD5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9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17A4-0D4B-4B16-8E2F-662447E4883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 pitchFamily="68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5A97-C9AF-4B55-8FCD-FFC4EC7E13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9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2E382F-8D0C-4A62-AF58-4A7034C5D0DD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9C52-DCC1-4BB6-8888-3B39E39A4D3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99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E70-0934-4E92-87BE-6C5AD1F716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35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ED8A-9870-4A2C-8AFC-2B24C8E01B0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88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0C6BF5-6F37-4DF4-9011-9D756DEAF044}" type="slidenum">
              <a:rPr lang="en-US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91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FFD0B82-A14E-4A7B-B2B5-43B30B0FE0C6}" type="slidenum">
              <a:rPr lang="en-US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86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7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269E-8052-4E70-8E00-44CB692E287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C109-F6F5-4672-9413-38E10C7C0900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F89D20-B7E4-40A0-A97D-964EFA39AE6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18EA-E0AD-4DA9-A7AA-23DA1FE86BD5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17A4-0D4B-4B16-8E2F-662447E4883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5A97-C9AF-4B55-8FCD-FFC4EC7E13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9C52-DCC1-4BB6-8888-3B39E39A4D3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E0F2C6-B2EA-43E6-A8EA-C2A88E9DEA33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7F413C-FAE4-4696-9FAB-350CFF9481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 pitchFamily="6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0A22E">
                  <a:shade val="75000"/>
                </a:srgbClr>
              </a:solidFill>
              <a:latin typeface="Times" pitchFamily="68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0A22E">
                  <a:shade val="75000"/>
                </a:srgbClr>
              </a:solidFill>
              <a:latin typeface="Times" pitchFamily="6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6023E1-5466-4522-B2EC-BE30C3456F06}" type="slidenum">
              <a:rPr lang="en-US" smtClean="0">
                <a:solidFill>
                  <a:srgbClr val="F0A22E">
                    <a:shade val="75000"/>
                  </a:srgbClr>
                </a:solidFill>
                <a:latin typeface="Times" pitchFamily="6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  <a:latin typeface="Times" pitchFamily="68" charset="0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 pitchFamily="68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" pitchFamily="6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4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cientist.pubpub.org/pub/play/release/1?s=0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188976"/>
            <a:ext cx="8686800" cy="84124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US" sz="4000" b="1" i="1" cap="all" dirty="0">
              <a:solidFill>
                <a:srgbClr val="FFFF00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3622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" pitchFamily="6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" pitchFamily="68" charset="0"/>
            </a:endParaRPr>
          </a:p>
        </p:txBody>
      </p:sp>
      <p:pic>
        <p:nvPicPr>
          <p:cNvPr id="16" name="Picture 15" descr="A group of people in lab coats&#10;&#10;Description automatically generated with medium confidence">
            <a:extLst>
              <a:ext uri="{FF2B5EF4-FFF2-40B4-BE49-F238E27FC236}">
                <a16:creationId xmlns:a16="http://schemas.microsoft.com/office/drawing/2014/main" id="{E6819A23-7CE7-B48F-7B39-2CB526102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153" y="689673"/>
            <a:ext cx="9493153" cy="6320727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8574E96F-B39F-554E-492E-F20D6198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595" y="0"/>
            <a:ext cx="8686800" cy="841375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2060"/>
                </a:solidFill>
              </a:rPr>
              <a:t>Science and the Bible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7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BB46-7D47-8C70-45A8-3A40CAC8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F4ED-FF2D-9963-2293-E8EAD7AFA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Creationists have ready explanations for how life came to be.</a:t>
            </a:r>
          </a:p>
          <a:p>
            <a:r>
              <a:rPr lang="en-US" dirty="0"/>
              <a:t>Creationists have ready explanations for the complexity of the living cell.</a:t>
            </a:r>
          </a:p>
          <a:p>
            <a:r>
              <a:rPr lang="en-US" dirty="0"/>
              <a:t>Creationists have ready explanations for why the first fossilized life forms were fully as complex as the modern forms.</a:t>
            </a:r>
          </a:p>
        </p:txBody>
      </p:sp>
    </p:spTree>
    <p:extLst>
      <p:ext uri="{BB962C8B-B14F-4D97-AF65-F5344CB8AC3E}">
        <p14:creationId xmlns:p14="http://schemas.microsoft.com/office/powerpoint/2010/main" val="190824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1670-58A4-067D-5C6D-CACB63FD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Cambrian explosion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FAC81-A1FB-85B2-3837-EE9934338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Creationists have ready explanations for why the origin of complex life forms is called “The Cambrian Explosion”</a:t>
            </a:r>
          </a:p>
          <a:p>
            <a:r>
              <a:rPr lang="en-US" dirty="0"/>
              <a:t>Creationists have ready explanations for why the first complex life forms were already diverse at their first appearance.</a:t>
            </a:r>
          </a:p>
        </p:txBody>
      </p:sp>
      <p:pic>
        <p:nvPicPr>
          <p:cNvPr id="1026" name="Picture 2" descr="cambrian-explosion-DenverMuseum – CEH">
            <a:extLst>
              <a:ext uri="{FF2B5EF4-FFF2-40B4-BE49-F238E27FC236}">
                <a16:creationId xmlns:a16="http://schemas.microsoft.com/office/drawing/2014/main" id="{85C5C5BB-1E4D-60F3-B9CD-66790979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89" y="4648200"/>
            <a:ext cx="9144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4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9381-1AF1-0359-7748-C3004F2C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838200"/>
          </a:xfrm>
        </p:spPr>
        <p:txBody>
          <a:bodyPr/>
          <a:lstStyle/>
          <a:p>
            <a:r>
              <a:rPr lang="en-US" dirty="0"/>
              <a:t>      Evolutionary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8363-555A-FF43-372D-7DBB644DB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37125"/>
          </a:xfrm>
        </p:spPr>
        <p:txBody>
          <a:bodyPr/>
          <a:lstStyle/>
          <a:p>
            <a:r>
              <a:rPr lang="en-US" dirty="0"/>
              <a:t>Creationists have a ready explanation for why we do not find sequences of fossils preserved               a         as the evolutionary record requires.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5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7F49C-8776-8708-70EC-2EF3D95E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advantages of the Christian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0397-61D8-0000-619F-897CADA9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Scripture as a source of inspiration</a:t>
            </a:r>
          </a:p>
        </p:txBody>
      </p:sp>
    </p:spTree>
    <p:extLst>
      <p:ext uri="{BB962C8B-B14F-4D97-AF65-F5344CB8AC3E}">
        <p14:creationId xmlns:p14="http://schemas.microsoft.com/office/powerpoint/2010/main" val="261370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2E05-D185-78BF-B68A-79ACA2BC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r>
              <a:rPr lang="en-US" dirty="0"/>
              <a:t>An openness to new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F14C1-D7A5-59D7-3F2C-7BAC61653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48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DD5BB-07CC-D8FD-774F-4746E452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 fundamental belief in the creatorship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7393D-3E25-9F03-87A1-72062F039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8E73-DF06-2EB0-3E9A-8163E3876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Honesty and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1DD7-57FD-67F0-C98E-4805AF84F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6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1F10-AC2D-5E4C-9C23-999C0E7A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Stewardship of the 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D2E84-7648-E121-8087-7A3BE93FC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5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C6D2-F9D8-F0DF-F666-EDD3110D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Naturalism is an enemy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0C7AB-D9CF-4CF7-8801-DDBBF9906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Naturalism is a religion. It is not founded on a search for Truth.</a:t>
            </a:r>
          </a:p>
        </p:txBody>
      </p:sp>
    </p:spTree>
    <p:extLst>
      <p:ext uri="{BB962C8B-B14F-4D97-AF65-F5344CB8AC3E}">
        <p14:creationId xmlns:p14="http://schemas.microsoft.com/office/powerpoint/2010/main" val="2605024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37F28-6559-F6C2-BA2F-C86AB99C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proscribed view of earth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90590-96CC-2730-857E-258A9AE1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9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r>
              <a:rPr lang="en-US" dirty="0"/>
              <a:t>Science AND PROOF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26FBD-0696-3ACC-2A51-3A60D18C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51" y="1219200"/>
            <a:ext cx="9383505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1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D8DA-969F-8844-2E70-348477E1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yahoo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3106C-4EA1-EBED-E8C9-01EDB465F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39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A593-A2E9-4272-CB6A-EA75AE05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YAHOO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6DA47-E3C4-667A-851B-BB0DFF082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r>
              <a:rPr lang="en-US" dirty="0"/>
              <a:t>The tentative nature of science</a:t>
            </a:r>
          </a:p>
        </p:txBody>
      </p:sp>
      <p:sp>
        <p:nvSpPr>
          <p:cNvPr id="4" name="AutoShape 2" descr="Image result for egg"/>
          <p:cNvSpPr>
            <a:spLocks noChangeAspect="1" noChangeArrowheads="1"/>
          </p:cNvSpPr>
          <p:nvPr/>
        </p:nvSpPr>
        <p:spPr bwMode="auto">
          <a:xfrm>
            <a:off x="155574" y="-144463"/>
            <a:ext cx="3192453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EAB96-19F4-AA3A-0B02-EDBFAD35D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975"/>
            <a:ext cx="9144000" cy="59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Geology and Paleontology are different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526" y="3783905"/>
            <a:ext cx="3065649" cy="3124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8505C3B-84A7-C55D-D29B-C01213AD8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9" y="990600"/>
            <a:ext cx="921173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39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r>
              <a:rPr lang="en-US" dirty="0"/>
              <a:t>Making sense of Paleontology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E16C7-45D9-CE31-1839-B1DF8F486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495" y="1066800"/>
            <a:ext cx="9275660" cy="5791200"/>
          </a:xfrm>
        </p:spPr>
      </p:pic>
    </p:spTree>
    <p:extLst>
      <p:ext uri="{BB962C8B-B14F-4D97-AF65-F5344CB8AC3E}">
        <p14:creationId xmlns:p14="http://schemas.microsoft.com/office/powerpoint/2010/main" val="259470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/>
              <a:t>When geology does experiments</a:t>
            </a:r>
          </a:p>
        </p:txBody>
      </p:sp>
      <p:pic>
        <p:nvPicPr>
          <p:cNvPr id="2050" name="Picture 2" descr="The Eruption of Mount St. Helens: The Untold History of this Cataclysmic Event">
            <a:extLst>
              <a:ext uri="{FF2B5EF4-FFF2-40B4-BE49-F238E27FC236}">
                <a16:creationId xmlns:a16="http://schemas.microsoft.com/office/drawing/2014/main" id="{A671CD6C-7960-994F-3ADB-A4F2406324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171"/>
            <a:ext cx="9144000" cy="587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19" y="34881"/>
            <a:ext cx="8686800" cy="838200"/>
          </a:xfrm>
        </p:spPr>
        <p:txBody>
          <a:bodyPr>
            <a:noAutofit/>
          </a:bodyPr>
          <a:lstStyle/>
          <a:p>
            <a:r>
              <a:rPr lang="en-US" sz="2800" dirty="0"/>
              <a:t>Naturalism vs methodological naturalism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D06A0A-2A07-7633-93DA-9532EC9674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" y="1438793"/>
            <a:ext cx="8693291" cy="183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5CEBA9F-D46B-2ADB-6824-F4D69C96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939"/>
            <a:ext cx="9143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7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70DF-CCBD-4075-E9BE-F3B1A378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Creation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0975-0E90-EBFA-9755-F23650D4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Creationists have more space to work in (more choices for model building)</a:t>
            </a:r>
          </a:p>
          <a:p>
            <a:r>
              <a:rPr lang="en-US" dirty="0"/>
              <a:t>Creationists don’t have to ignore data that don’t fit their preconceptions.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3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EDBB-5532-DEBD-0C10-DD21686F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sedimentology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541FD-892F-E4A9-1C15-73192B45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Creationists have ready explanations for why sedimentary rates are far too slow.</a:t>
            </a:r>
          </a:p>
          <a:p>
            <a:r>
              <a:rPr lang="en-US" b="1" dirty="0">
                <a:solidFill>
                  <a:srgbClr val="FFFF00"/>
                </a:solidFill>
              </a:rPr>
              <a:t>Creationists have ready explanations for why sediments appear to have been deposited rapidly.</a:t>
            </a:r>
          </a:p>
          <a:p>
            <a:r>
              <a:rPr lang="en-US" b="1" dirty="0">
                <a:solidFill>
                  <a:srgbClr val="FFFF00"/>
                </a:solidFill>
              </a:rPr>
              <a:t>Creationists have ready explanations for why erosion rates today are far too fast.</a:t>
            </a:r>
          </a:p>
          <a:p>
            <a:r>
              <a:rPr lang="en-US" b="1" dirty="0">
                <a:solidFill>
                  <a:srgbClr val="FFFF00"/>
                </a:solidFill>
              </a:rPr>
              <a:t>Creationists have ready explanations for why biomolecules are still present in fossils.</a:t>
            </a:r>
          </a:p>
        </p:txBody>
      </p:sp>
    </p:spTree>
    <p:extLst>
      <p:ext uri="{BB962C8B-B14F-4D97-AF65-F5344CB8AC3E}">
        <p14:creationId xmlns:p14="http://schemas.microsoft.com/office/powerpoint/2010/main" val="1609597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14661</TotalTime>
  <Words>289</Words>
  <Application>Microsoft Office PowerPoint</Application>
  <PresentationFormat>On-screen Show (4:3)</PresentationFormat>
  <Paragraphs>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Times</vt:lpstr>
      <vt:lpstr>Wingdings 2</vt:lpstr>
      <vt:lpstr>Trek</vt:lpstr>
      <vt:lpstr>1_Trek</vt:lpstr>
      <vt:lpstr>Science and the Bible</vt:lpstr>
      <vt:lpstr>Science AND PROOF</vt:lpstr>
      <vt:lpstr>The tentative nature of science</vt:lpstr>
      <vt:lpstr>Geology and Paleontology are different</vt:lpstr>
      <vt:lpstr>Making sense of Paleontology</vt:lpstr>
      <vt:lpstr>When geology does experiments</vt:lpstr>
      <vt:lpstr>Naturalism vs methodological naturalism</vt:lpstr>
      <vt:lpstr>The Creation advantage</vt:lpstr>
      <vt:lpstr>sedimentology</vt:lpstr>
      <vt:lpstr>Origin of life</vt:lpstr>
      <vt:lpstr>Cambrian explosion</vt:lpstr>
      <vt:lpstr>      Evolutionary sequences</vt:lpstr>
      <vt:lpstr>Other advantages of the Christian Scientist</vt:lpstr>
      <vt:lpstr>An openness to new ideas</vt:lpstr>
      <vt:lpstr>A fundamental belief in the creatorship of God</vt:lpstr>
      <vt:lpstr>            Honesty and integrity</vt:lpstr>
      <vt:lpstr>Stewardship of the earth</vt:lpstr>
      <vt:lpstr>Naturalism is an enemy</vt:lpstr>
      <vt:lpstr>A proscribed view of earth history</vt:lpstr>
      <vt:lpstr>The yahoo problem</vt:lpstr>
      <vt:lpstr>THE YAHOO PROBLEM</vt:lpstr>
    </vt:vector>
  </TitlesOfParts>
  <Company>SWAU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Geology as Science and Geology and the Bible</dc:title>
  <dc:creator>DinoDig</dc:creator>
  <cp:lastModifiedBy>Art Chadwick</cp:lastModifiedBy>
  <cp:revision>145</cp:revision>
  <dcterms:created xsi:type="dcterms:W3CDTF">2009-10-23T20:21:09Z</dcterms:created>
  <dcterms:modified xsi:type="dcterms:W3CDTF">2023-04-09T01:05:27Z</dcterms:modified>
</cp:coreProperties>
</file>