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90" r:id="rId1"/>
    <p:sldMasterId id="2147483691" r:id="rId2"/>
    <p:sldMasterId id="2147483692" r:id="rId3"/>
    <p:sldMasterId id="2147483694" r:id="rId4"/>
    <p:sldMasterId id="2147483695" r:id="rId5"/>
    <p:sldMasterId id="2147483696" r:id="rId6"/>
    <p:sldMasterId id="2147483697" r:id="rId7"/>
    <p:sldMasterId id="2147483712" r:id="rId8"/>
    <p:sldMasterId id="2147483714" r:id="rId9"/>
  </p:sldMasterIdLst>
  <p:notesMasterIdLst>
    <p:notesMasterId r:id="rId112"/>
  </p:notesMasterIdLst>
  <p:sldIdLst>
    <p:sldId id="408" r:id="rId10"/>
    <p:sldId id="409" r:id="rId11"/>
    <p:sldId id="256" r:id="rId12"/>
    <p:sldId id="415" r:id="rId13"/>
    <p:sldId id="258" r:id="rId14"/>
    <p:sldId id="375" r:id="rId15"/>
    <p:sldId id="259" r:id="rId16"/>
    <p:sldId id="260" r:id="rId17"/>
    <p:sldId id="376" r:id="rId18"/>
    <p:sldId id="261" r:id="rId19"/>
    <p:sldId id="262" r:id="rId20"/>
    <p:sldId id="379" r:id="rId21"/>
    <p:sldId id="397" r:id="rId22"/>
    <p:sldId id="400" r:id="rId23"/>
    <p:sldId id="378" r:id="rId24"/>
    <p:sldId id="380" r:id="rId25"/>
    <p:sldId id="381" r:id="rId26"/>
    <p:sldId id="402" r:id="rId27"/>
    <p:sldId id="383" r:id="rId28"/>
    <p:sldId id="403" r:id="rId29"/>
    <p:sldId id="404" r:id="rId30"/>
    <p:sldId id="385" r:id="rId31"/>
    <p:sldId id="411" r:id="rId32"/>
    <p:sldId id="386" r:id="rId33"/>
    <p:sldId id="388" r:id="rId34"/>
    <p:sldId id="410" r:id="rId35"/>
    <p:sldId id="389" r:id="rId36"/>
    <p:sldId id="390" r:id="rId37"/>
    <p:sldId id="401" r:id="rId38"/>
    <p:sldId id="391" r:id="rId39"/>
    <p:sldId id="393" r:id="rId40"/>
    <p:sldId id="394" r:id="rId41"/>
    <p:sldId id="395" r:id="rId42"/>
    <p:sldId id="398" r:id="rId43"/>
    <p:sldId id="399" r:id="rId44"/>
    <p:sldId id="370" r:id="rId45"/>
    <p:sldId id="413" r:id="rId46"/>
    <p:sldId id="266" r:id="rId47"/>
    <p:sldId id="267" r:id="rId48"/>
    <p:sldId id="268" r:id="rId49"/>
    <p:sldId id="269" r:id="rId50"/>
    <p:sldId id="270" r:id="rId51"/>
    <p:sldId id="271" r:id="rId52"/>
    <p:sldId id="272" r:id="rId53"/>
    <p:sldId id="273" r:id="rId54"/>
    <p:sldId id="274" r:id="rId55"/>
    <p:sldId id="275" r:id="rId56"/>
    <p:sldId id="276" r:id="rId57"/>
    <p:sldId id="277" r:id="rId58"/>
    <p:sldId id="278" r:id="rId59"/>
    <p:sldId id="279" r:id="rId60"/>
    <p:sldId id="280" r:id="rId61"/>
    <p:sldId id="281" r:id="rId62"/>
    <p:sldId id="282" r:id="rId63"/>
    <p:sldId id="283" r:id="rId64"/>
    <p:sldId id="284" r:id="rId65"/>
    <p:sldId id="371" r:id="rId66"/>
    <p:sldId id="285" r:id="rId67"/>
    <p:sldId id="263" r:id="rId68"/>
    <p:sldId id="302" r:id="rId69"/>
    <p:sldId id="303" r:id="rId70"/>
    <p:sldId id="304" r:id="rId71"/>
    <p:sldId id="396" r:id="rId72"/>
    <p:sldId id="36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1" r:id="rId89"/>
    <p:sldId id="320" r:id="rId90"/>
    <p:sldId id="322" r:id="rId91"/>
    <p:sldId id="323" r:id="rId92"/>
    <p:sldId id="324" r:id="rId93"/>
    <p:sldId id="325" r:id="rId94"/>
    <p:sldId id="326" r:id="rId95"/>
    <p:sldId id="365" r:id="rId96"/>
    <p:sldId id="366" r:id="rId97"/>
    <p:sldId id="367" r:id="rId98"/>
    <p:sldId id="368" r:id="rId99"/>
    <p:sldId id="414" r:id="rId100"/>
    <p:sldId id="369" r:id="rId101"/>
    <p:sldId id="327" r:id="rId102"/>
    <p:sldId id="328" r:id="rId103"/>
    <p:sldId id="329" r:id="rId104"/>
    <p:sldId id="330" r:id="rId105"/>
    <p:sldId id="331" r:id="rId106"/>
    <p:sldId id="332" r:id="rId107"/>
    <p:sldId id="334" r:id="rId108"/>
    <p:sldId id="335" r:id="rId109"/>
    <p:sldId id="333" r:id="rId110"/>
    <p:sldId id="405" r:id="rId111"/>
  </p:sldIdLst>
  <p:sldSz cx="9144000" cy="6858000" type="screen4x3"/>
  <p:notesSz cx="7026275" cy="931227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521415D9-36F7-43E2-AB2F-B90AF26B5E84}">
      <p14:sectionLst xmlns:p14="http://schemas.microsoft.com/office/powerpoint/2010/main">
        <p14:section name="Default Section" id="{3C648D11-7765-4376-8CF8-A15A02AC7022}">
          <p14:sldIdLst>
            <p14:sldId id="408"/>
            <p14:sldId id="409"/>
            <p14:sldId id="256"/>
            <p14:sldId id="415"/>
            <p14:sldId id="258"/>
            <p14:sldId id="375"/>
            <p14:sldId id="259"/>
            <p14:sldId id="260"/>
            <p14:sldId id="376"/>
            <p14:sldId id="261"/>
            <p14:sldId id="262"/>
            <p14:sldId id="379"/>
            <p14:sldId id="397"/>
            <p14:sldId id="400"/>
            <p14:sldId id="378"/>
            <p14:sldId id="380"/>
            <p14:sldId id="381"/>
            <p14:sldId id="402"/>
            <p14:sldId id="383"/>
            <p14:sldId id="403"/>
            <p14:sldId id="404"/>
            <p14:sldId id="385"/>
            <p14:sldId id="411"/>
            <p14:sldId id="386"/>
            <p14:sldId id="388"/>
            <p14:sldId id="410"/>
            <p14:sldId id="389"/>
            <p14:sldId id="390"/>
            <p14:sldId id="401"/>
            <p14:sldId id="391"/>
            <p14:sldId id="393"/>
            <p14:sldId id="394"/>
            <p14:sldId id="395"/>
            <p14:sldId id="398"/>
            <p14:sldId id="399"/>
            <p14:sldId id="370"/>
            <p14:sldId id="413"/>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371"/>
            <p14:sldId id="285"/>
            <p14:sldId id="263"/>
            <p14:sldId id="302"/>
            <p14:sldId id="303"/>
            <p14:sldId id="304"/>
            <p14:sldId id="396"/>
            <p14:sldId id="364"/>
            <p14:sldId id="305"/>
            <p14:sldId id="306"/>
            <p14:sldId id="307"/>
            <p14:sldId id="308"/>
            <p14:sldId id="309"/>
            <p14:sldId id="310"/>
            <p14:sldId id="311"/>
            <p14:sldId id="312"/>
            <p14:sldId id="313"/>
            <p14:sldId id="314"/>
            <p14:sldId id="315"/>
            <p14:sldId id="316"/>
            <p14:sldId id="317"/>
            <p14:sldId id="318"/>
            <p14:sldId id="319"/>
            <p14:sldId id="321"/>
            <p14:sldId id="320"/>
            <p14:sldId id="322"/>
            <p14:sldId id="323"/>
            <p14:sldId id="324"/>
            <p14:sldId id="325"/>
            <p14:sldId id="326"/>
            <p14:sldId id="365"/>
            <p14:sldId id="366"/>
            <p14:sldId id="367"/>
            <p14:sldId id="368"/>
            <p14:sldId id="414"/>
            <p14:sldId id="369"/>
            <p14:sldId id="327"/>
            <p14:sldId id="328"/>
            <p14:sldId id="329"/>
            <p14:sldId id="330"/>
            <p14:sldId id="331"/>
            <p14:sldId id="332"/>
            <p14:sldId id="334"/>
            <p14:sldId id="335"/>
            <p14:sldId id="333"/>
            <p14:sldId id="40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Zinke" initials="EZ" lastIdx="1" clrIdx="0">
    <p:extLst>
      <p:ext uri="{19B8F6BF-5375-455C-9EA6-DF929625EA0E}">
        <p15:presenceInfo xmlns:p15="http://schemas.microsoft.com/office/powerpoint/2012/main" userId="373d3c81d336dcc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DCB65BE-5DD9-4863-992E-0B1ACDA15515}">
  <a:tblStyle styleId="{8DCB65BE-5DD9-4863-992E-0B1ACDA15515}" styleName="Table_0"/>
  <a:tblStyle styleId="{83DE3FE7-7514-4344-96FD-11974F2B9418}" styleName="Table_1"/>
  <a:tblStyle styleId="{8F38782B-CE70-4150-9E46-EE30FD739624}" styleName="Table_2"/>
  <a:tblStyle styleId="{3B406C36-F2B9-491E-AC90-1AF0DBC80197}" styleName="Table_3"/>
  <a:tblStyle styleId="{B5566DC6-FB6F-4DDF-A1E0-3044271CFFE7}" styleName="Table_4"/>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961" autoAdjust="0"/>
    <p:restoredTop sz="81019" autoAdjust="0"/>
  </p:normalViewPr>
  <p:slideViewPr>
    <p:cSldViewPr>
      <p:cViewPr varScale="1">
        <p:scale>
          <a:sx n="77" d="100"/>
          <a:sy n="77" d="100"/>
        </p:scale>
        <p:origin x="1168"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tableStyles" Target="tableStyles.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notesMaster" Target="notesMasters/notesMaster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commentAuthors" Target="commentAuthors.xml"/><Relationship Id="rId80" Type="http://schemas.openxmlformats.org/officeDocument/2006/relationships/slide" Target="slides/slide71.xml"/><Relationship Id="rId85" Type="http://schemas.openxmlformats.org/officeDocument/2006/relationships/slide" Target="slides/slide76.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4.xml"/><Relationship Id="rId28" Type="http://schemas.openxmlformats.org/officeDocument/2006/relationships/slide" Target="slides/slide19.xml"/><Relationship Id="rId49" Type="http://schemas.openxmlformats.org/officeDocument/2006/relationships/slide" Target="slides/slide40.xml"/><Relationship Id="rId114" Type="http://schemas.openxmlformats.org/officeDocument/2006/relationships/presProps" Target="presProps.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theme" Target="theme/theme1.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5" Type="http://schemas.openxmlformats.org/officeDocument/2006/relationships/slide" Target="slides/slide6.xml"/><Relationship Id="rId36" Type="http://schemas.openxmlformats.org/officeDocument/2006/relationships/slide" Target="slides/slide27.xml"/><Relationship Id="rId57" Type="http://schemas.openxmlformats.org/officeDocument/2006/relationships/slide" Target="slides/slide48.xml"/><Relationship Id="rId106" Type="http://schemas.openxmlformats.org/officeDocument/2006/relationships/slide" Target="slides/slide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1"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3" name="Shape 3"/>
          <p:cNvSpPr txBox="1">
            <a:spLocks noGrp="1"/>
          </p:cNvSpPr>
          <p:nvPr>
            <p:ph type="dt" idx="10"/>
          </p:nvPr>
        </p:nvSpPr>
        <p:spPr>
          <a:xfrm>
            <a:off x="3979929" y="0"/>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4" name="Shape 4"/>
          <p:cNvSpPr>
            <a:spLocks noGrp="1" noRot="1" noChangeAspect="1"/>
          </p:cNvSpPr>
          <p:nvPr>
            <p:ph type="sldImg" idx="3"/>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a:headEnd type="none" w="med" len="med"/>
            <a:tailEnd type="none" w="med" len="med"/>
          </a:ln>
        </p:spPr>
      </p:sp>
      <p:sp>
        <p:nvSpPr>
          <p:cNvPr id="5" name="Shape 5"/>
          <p:cNvSpPr txBox="1">
            <a:spLocks noGrp="1"/>
          </p:cNvSpPr>
          <p:nvPr>
            <p:ph type="body" idx="1"/>
          </p:nvPr>
        </p:nvSpPr>
        <p:spPr>
          <a:xfrm>
            <a:off x="702628" y="4423331"/>
            <a:ext cx="5621019" cy="419052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1" y="8845043"/>
            <a:ext cx="3044718" cy="465614"/>
          </a:xfrm>
          <a:prstGeom prst="rect">
            <a:avLst/>
          </a:prstGeom>
          <a:noFill/>
          <a:ln>
            <a:noFill/>
          </a:ln>
        </p:spPr>
        <p:txBody>
          <a:bodyPr lIns="93345" tIns="93345" rIns="93345" bIns="9334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
        <p:nvSpPr>
          <p:cNvPr id="7" name="Shape 7"/>
          <p:cNvSpPr txBox="1">
            <a:spLocks noGrp="1"/>
          </p:cNvSpPr>
          <p:nvPr>
            <p:ph type="sldNum" idx="12"/>
          </p:nvPr>
        </p:nvSpPr>
        <p:spPr>
          <a:xfrm>
            <a:off x="3979929" y="8845043"/>
            <a:ext cx="3044718" cy="465614"/>
          </a:xfrm>
          <a:prstGeom prst="rect">
            <a:avLst/>
          </a:prstGeom>
          <a:noFill/>
          <a:ln>
            <a:noFill/>
          </a:ln>
        </p:spPr>
        <p:txBody>
          <a:bodyPr lIns="93345" tIns="93345" rIns="93345" bIns="93345" anchor="b" anchorCtr="0"/>
          <a:lstStyle>
            <a:lvl1pPr marL="0" marR="0" indent="0" algn="r" rtl="0">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dirty="0"/>
          </a:p>
        </p:txBody>
      </p:sp>
    </p:spTree>
    <p:extLst>
      <p:ext uri="{BB962C8B-B14F-4D97-AF65-F5344CB8AC3E}">
        <p14:creationId xmlns:p14="http://schemas.microsoft.com/office/powerpoint/2010/main" val="424506414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8" name="Shape 38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b="1" dirty="0"/>
          </a:p>
        </p:txBody>
      </p:sp>
      <p:sp>
        <p:nvSpPr>
          <p:cNvPr id="389" name="Shape 38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buFont typeface="Arial"/>
              <a:buNone/>
            </a:pPr>
            <a:r>
              <a:rPr lang="en-US" sz="1200" dirty="0"/>
              <a:t>*</a:t>
            </a:r>
          </a:p>
        </p:txBody>
      </p:sp>
    </p:spTree>
    <p:extLst>
      <p:ext uri="{BB962C8B-B14F-4D97-AF65-F5344CB8AC3E}">
        <p14:creationId xmlns:p14="http://schemas.microsoft.com/office/powerpoint/2010/main" val="246151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Shape 59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see chapter 9</a:t>
            </a:r>
            <a:endParaRPr dirty="0"/>
          </a:p>
        </p:txBody>
      </p:sp>
      <p:sp>
        <p:nvSpPr>
          <p:cNvPr id="596" name="Shape 59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98553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b="1" baseline="0" dirty="0"/>
              <a:t>The </a:t>
            </a:r>
            <a:r>
              <a:rPr lang="en-US" b="1" i="1" baseline="0" dirty="0"/>
              <a:t>Logos in Greek philosophy was the structure of the universe, the really real, the source of truth. John says that Jesus Christ is truth.</a:t>
            </a:r>
            <a:endParaRPr lang="en-US" b="1" baseline="0" dirty="0"/>
          </a:p>
        </p:txBody>
      </p:sp>
      <p:sp>
        <p:nvSpPr>
          <p:cNvPr id="731" name="Shape 73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52351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Christ is the light of the world.  Because</a:t>
            </a:r>
            <a:r>
              <a:rPr lang="en-US" sz="1200" kern="1200" baseline="0" dirty="0">
                <a:solidFill>
                  <a:schemeClr val="tx1"/>
                </a:solidFill>
                <a:effectLst/>
                <a:latin typeface="+mn-lt"/>
                <a:ea typeface="+mn-ea"/>
                <a:cs typeface="+mn-cs"/>
              </a:rPr>
              <a:t> of His revelation, It is possible for us to see.  That does not take away the need for us to use our eyes.  But the revelation of Jesus Christ makes it possible for us to see when we open our eyes.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34835630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9" name="Shape 7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7761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25" name="Shape 72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89345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1"/>
        <p:cNvGrpSpPr/>
        <p:nvPr/>
      </p:nvGrpSpPr>
      <p:grpSpPr>
        <a:xfrm>
          <a:off x="0" y="0"/>
          <a:ext cx="0" cy="0"/>
          <a:chOff x="0" y="0"/>
          <a:chExt cx="0" cy="0"/>
        </a:xfrm>
      </p:grpSpPr>
      <p:sp>
        <p:nvSpPr>
          <p:cNvPr id="742" name="Shape 74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Eve – Satan brought doubt – has God truly said?</a:t>
            </a:r>
          </a:p>
          <a:p>
            <a:r>
              <a:rPr lang="en-US" dirty="0"/>
              <a:t>Eve – Scientific</a:t>
            </a:r>
            <a:r>
              <a:rPr lang="en-US" baseline="0" dirty="0"/>
              <a:t> method – serpent has eaten – is speaking</a:t>
            </a:r>
          </a:p>
          <a:p>
            <a:r>
              <a:rPr lang="en-US" baseline="0" dirty="0"/>
              <a:t>If I eat – image – I might become as God</a:t>
            </a:r>
          </a:p>
          <a:p>
            <a:r>
              <a:rPr lang="en-US" baseline="0" dirty="0"/>
              <a:t>Philosophical – a God of love would not destroy the creature He has created.</a:t>
            </a:r>
          </a:p>
          <a:p>
            <a:r>
              <a:rPr lang="en-US" baseline="0" dirty="0"/>
              <a:t>She departed from the Word of God and yielded to the temptation.</a:t>
            </a:r>
            <a:endParaRPr dirty="0"/>
          </a:p>
        </p:txBody>
      </p:sp>
      <p:sp>
        <p:nvSpPr>
          <p:cNvPr id="743" name="Shape 7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14745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Naturalism - uniformitarianism</a:t>
            </a:r>
          </a:p>
          <a:p>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16</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Naturalism</a:t>
            </a:r>
          </a:p>
          <a:p>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17</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Imagine</a:t>
            </a:r>
            <a:r>
              <a:rPr lang="en-US" b="0" baseline="0" dirty="0"/>
              <a:t> the local church board – Abraham – why are you leaving Ur – This is the logical place for you to do evangelism.</a:t>
            </a:r>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Faith</a:t>
            </a:r>
            <a:r>
              <a:rPr lang="en-US" b="0" baseline="0" dirty="0"/>
              <a:t> operates on a different set of principles than the natural world.</a:t>
            </a:r>
            <a:endParaRPr lang="en-US" b="0" dirty="0"/>
          </a:p>
        </p:txBody>
      </p:sp>
      <p:sp>
        <p:nvSpPr>
          <p:cNvPr id="4" name="Slide Number Placeholder 3"/>
          <p:cNvSpPr>
            <a:spLocks noGrp="1"/>
          </p:cNvSpPr>
          <p:nvPr>
            <p:ph type="sldNum" sz="quarter" idx="10"/>
          </p:nvPr>
        </p:nvSpPr>
        <p:spPr/>
        <p:txBody>
          <a:bodyPr/>
          <a:lstStyle/>
          <a:p>
            <a:fld id="{45358787-24C3-477A-9B41-4F68154F686D}"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3719594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560" name="Shape 56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761014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Faith gave an entirely different world view, a different way of looking at the data, and a different course of action was prescribed based upon faith in the</a:t>
            </a:r>
            <a:r>
              <a:rPr lang="en-US" baseline="0" dirty="0"/>
              <a:t> promises of God.</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038274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lnSpc>
                <a:spcPct val="90000"/>
              </a:lnSpc>
              <a:buSzPct val="25000"/>
            </a:pPr>
            <a:r>
              <a:rPr lang="en-US" sz="1800" dirty="0"/>
              <a:t>The process generally starts with doubt---attempting to prove the validity of an assertion in order to offer it as truth---as worthy of one’s faith.</a:t>
            </a:r>
          </a:p>
          <a:p>
            <a:pPr marL="622402">
              <a:lnSpc>
                <a:spcPct val="90000"/>
              </a:lnSpc>
              <a:buSzPct val="25000"/>
            </a:pPr>
            <a:r>
              <a:rPr lang="en-US" sz="1800" dirty="0"/>
              <a:t>It relies upon genius, creativity, initiative, freedom of exploration, and capabilities of mankind.</a:t>
            </a:r>
          </a:p>
          <a:p>
            <a:pPr marL="622402">
              <a:lnSpc>
                <a:spcPct val="90000"/>
              </a:lnSpc>
              <a:buSzPct val="25000"/>
            </a:pPr>
            <a:r>
              <a:rPr lang="en-US" sz="1800" dirty="0"/>
              <a:t>It relies upon the five senses as a basis for collecting the relevant data.</a:t>
            </a:r>
          </a:p>
          <a:p>
            <a:endParaRPr sz="1800" dirty="0"/>
          </a:p>
        </p:txBody>
      </p:sp>
      <p:sp>
        <p:nvSpPr>
          <p:cNvPr id="769" name="Shape 76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7330399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Shape 76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68" name="Shape 76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lnSpc>
                <a:spcPct val="90000"/>
              </a:lnSpc>
              <a:buSzPct val="25000"/>
            </a:pPr>
            <a:r>
              <a:rPr lang="en-US" sz="1800" dirty="0"/>
              <a:t>The process generally starts with doubt---attempting to prove the validity of an assertion in order to offer it as truth---as worthy of one’s faith.</a:t>
            </a:r>
          </a:p>
          <a:p>
            <a:pPr marL="622402">
              <a:lnSpc>
                <a:spcPct val="90000"/>
              </a:lnSpc>
              <a:buSzPct val="25000"/>
            </a:pPr>
            <a:r>
              <a:rPr lang="en-US" sz="1800" dirty="0"/>
              <a:t>It relies upon genius, creativity, initiative, freedom of exploration, and capabilities of mankind.</a:t>
            </a:r>
          </a:p>
          <a:p>
            <a:pPr marL="622402">
              <a:lnSpc>
                <a:spcPct val="90000"/>
              </a:lnSpc>
              <a:buSzPct val="25000"/>
            </a:pPr>
            <a:r>
              <a:rPr lang="en-US" sz="1800" dirty="0"/>
              <a:t>It relies upon the five senses as a basis for collecting the relevant data.</a:t>
            </a:r>
          </a:p>
        </p:txBody>
      </p:sp>
      <p:sp>
        <p:nvSpPr>
          <p:cNvPr id="769" name="Shape 76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515693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Shape 77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It relies upon genius, creativity, initiative, freedom of exploration, and capabilities of mankind.  It relies upon the five senses as a basis of collecting the relevant data.  It looks for patterns, and integrates the data and interprets it on the basis of a paradigm which interprets our common experience and understanding of the world.  A hypothesis is formed which leads to testable predictions which result in new round of observations</a:t>
            </a:r>
          </a:p>
        </p:txBody>
      </p:sp>
      <p:sp>
        <p:nvSpPr>
          <p:cNvPr id="776" name="Shape 77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343834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Shape 77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75" name="Shape 775"/>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endParaRPr lang="en-US" sz="1800" dirty="0"/>
          </a:p>
        </p:txBody>
      </p:sp>
      <p:sp>
        <p:nvSpPr>
          <p:cNvPr id="776" name="Shape 776"/>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49690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Shape 78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81" name="Shape 7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89077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Shape 78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9" name="Shape 789"/>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https://www.southern.edu/sites/academics/Documents/May2010/Certainty2ndComing.pdf, chapter 8</a:t>
            </a:r>
            <a:endParaRPr dirty="0"/>
          </a:p>
        </p:txBody>
      </p:sp>
      <p:sp>
        <p:nvSpPr>
          <p:cNvPr id="790" name="Shape 790"/>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94510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026556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98" name="Shape 79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b="0" dirty="0"/>
              <a:t>The</a:t>
            </a:r>
            <a:r>
              <a:rPr lang="en-US" b="0" baseline="0" dirty="0"/>
              <a:t> spirit who gave us the Bible also guides in our study of it, and brings faith and conviction.</a:t>
            </a:r>
          </a:p>
          <a:p>
            <a:r>
              <a:rPr lang="en-US" b="0" baseline="0" dirty="0"/>
              <a:t>A totally different way of living from that of humanism.</a:t>
            </a:r>
            <a:endParaRPr b="0" dirty="0"/>
          </a:p>
        </p:txBody>
      </p:sp>
      <p:sp>
        <p:nvSpPr>
          <p:cNvPr id="799" name="Shape 79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598849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10" name="Shape 81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27906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See</a:t>
            </a:r>
            <a:r>
              <a:rPr lang="en-US" baseline="0" dirty="0"/>
              <a:t> presentations by Dr. Joann Davidson</a:t>
            </a:r>
          </a:p>
          <a:p>
            <a:r>
              <a:rPr lang="en-US" dirty="0"/>
              <a:t>https://www.southern.edu/sites/academics/Documents/May2010/Certainty2ndComing.pdf, chapter 2</a:t>
            </a:r>
            <a:endParaRPr dirty="0"/>
          </a:p>
        </p:txBody>
      </p:sp>
      <p:sp>
        <p:nvSpPr>
          <p:cNvPr id="572" name="Shape 5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282136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4"/>
        <p:cNvGrpSpPr/>
        <p:nvPr/>
      </p:nvGrpSpPr>
      <p:grpSpPr>
        <a:xfrm>
          <a:off x="0" y="0"/>
          <a:ext cx="0" cy="0"/>
          <a:chOff x="0" y="0"/>
          <a:chExt cx="0" cy="0"/>
        </a:xfrm>
      </p:grpSpPr>
      <p:sp>
        <p:nvSpPr>
          <p:cNvPr id="815" name="Shape 81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16" name="Shape 81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43747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Shape 82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22" name="Shape 82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32002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Jews empirical verification, the</a:t>
            </a:r>
            <a:r>
              <a:rPr lang="en-US" baseline="0" dirty="0"/>
              <a:t> Greeks seek philosophical verification.</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2836290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rPr>
              <a:t>The two doctrines are analogous and they are really one—God’s gift of Himself to us in order that we might know Him, the only true God (John 17:3)</a:t>
            </a:r>
          </a:p>
          <a:p>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1155711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8" name="Shape 6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333991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Shape 62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21" name="Shape 62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483253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26" name="Shape 62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381162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32" name="Shape 63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48663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7" name="Shape 63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638" name="Shape 63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533463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Shape 64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43" name="Shape 6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879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Shape 57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See</a:t>
            </a:r>
            <a:r>
              <a:rPr lang="en-US" baseline="0" dirty="0"/>
              <a:t> presentations by Dr. Joann Davidson</a:t>
            </a:r>
          </a:p>
          <a:p>
            <a:r>
              <a:rPr lang="en-US" dirty="0"/>
              <a:t>https://www.southern.edu/sites/academics/Documents/May2010/Certainty2ndComing.pdf, chapter 2</a:t>
            </a:r>
            <a:endParaRPr dirty="0"/>
          </a:p>
        </p:txBody>
      </p:sp>
      <p:sp>
        <p:nvSpPr>
          <p:cNvPr id="572" name="Shape 5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045543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48" name="Shape 64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6234502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53" name="Shape 65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883758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58" name="Shape 6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31833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63" name="Shape 66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82560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Shape 66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68" name="Shape 66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57134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73" name="Shape 67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5581966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78" name="Shape 67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32806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Shape 68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83" name="Shape 68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750690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88" name="Shape 68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90340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Shape 69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93" name="Shape 69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8888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3940124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98" name="Shape 69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206026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03" name="Shape 70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419319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08" name="Shape 7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76248749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4" name="Shape 71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29008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Shape 71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4" name="Shape 71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694409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719" name="Shape 7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5065141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2" name="Shape 60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1008490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Shape 82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28" name="Shape 828"/>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humanistic concept of epistemological freedom is that of autonomy.  Not only are we free from every human institution, we are also free from the authority of the Bible, the Word of God.  The possibility of truth in the Bible must be determined on a humanistic basis rather than by its divine inspiration </a:t>
            </a:r>
          </a:p>
          <a:p>
            <a:endParaRPr sz="1800" dirty="0"/>
          </a:p>
        </p:txBody>
      </p:sp>
      <p:sp>
        <p:nvSpPr>
          <p:cNvPr id="829" name="Shape 829"/>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4593738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Shape 83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35" name="Shape 83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25850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Shape 84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43" name="Shape 84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lnSpc>
                <a:spcPct val="90000"/>
              </a:lnSpc>
              <a:buSzPct val="25000"/>
            </a:pPr>
            <a:r>
              <a:rPr lang="en-US" sz="1800" dirty="0"/>
              <a:t>The Biblical concept is that the desire to live in absolute independence from God is itself sin.  Further, we are not autonomous, for we are either a slave of sin or of God (Rom 6:15-22, Josh 24:15).  The humanistic concept is that we are free to come to Christ, the Biblical concept is that we become free when we come to Christ; the humanistic concept is that we are free to discover truth in order to come to Christ, the Biblical concept is that we shall know the truth and the truth shall set us free (John 8:31-34).</a:t>
            </a:r>
          </a:p>
        </p:txBody>
      </p:sp>
      <p:sp>
        <p:nvSpPr>
          <p:cNvPr id="844" name="Shape 84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420518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Is God on Trial in the Universe.  Or is</a:t>
            </a:r>
            <a:r>
              <a:rPr lang="en-US" baseline="0" dirty="0"/>
              <a:t> God the one who will preside in the judgment?  If the former, we can understand the universe apart from God, We can determine what true love is, what true justice is, what truth is totally independent of God as a means of measuring God to bring Him into judgment.  Both the Bible and EGW speak of the danger of attempting to bring God into Judgment.  They also speak of the danger of doubt, its destructive power.  That was the original sin of Lucifer.</a:t>
            </a:r>
          </a:p>
          <a:p>
            <a:r>
              <a:rPr lang="en-US" baseline="0" dirty="0"/>
              <a:t>See Certainty of the Second Coming by E Edward Zinke in additional materials, chapter 7 </a:t>
            </a:r>
          </a:p>
          <a:p>
            <a:r>
              <a:rPr lang="en-US" dirty="0"/>
              <a:t>https://www.southern.edu/sites/academics/Documents/May2010/Certainty2ndComing.pdf</a:t>
            </a:r>
            <a:endParaRPr dirty="0"/>
          </a:p>
        </p:txBody>
      </p:sp>
      <p:sp>
        <p:nvSpPr>
          <p:cNvPr id="578" name="Shape 57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169019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608" name="Shape 60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894465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endParaRPr lang="en-US" dirty="0"/>
          </a:p>
        </p:txBody>
      </p:sp>
    </p:spTree>
    <p:extLst>
      <p:ext uri="{BB962C8B-B14F-4D97-AF65-F5344CB8AC3E}">
        <p14:creationId xmlns:p14="http://schemas.microsoft.com/office/powerpoint/2010/main" val="19527514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51" name="Shape 851"/>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Conversion not only of the heart (click) but of the mind as well – not only to live in harmony with God, but to think in harmony with Him.</a:t>
            </a:r>
          </a:p>
          <a:p>
            <a:pPr>
              <a:buSzPct val="25000"/>
            </a:pPr>
            <a:r>
              <a:rPr lang="en-US" sz="1800" dirty="0"/>
              <a:t>John 3:  Nicodemus – wanted to determine faith</a:t>
            </a:r>
            <a:r>
              <a:rPr lang="en-US" sz="1800" baseline="0" dirty="0"/>
              <a:t> by humanistic means – how is that possible?</a:t>
            </a:r>
          </a:p>
          <a:p>
            <a:pPr>
              <a:buSzPct val="25000"/>
            </a:pPr>
            <a:r>
              <a:rPr lang="en-US" sz="1800" baseline="0" dirty="0"/>
              <a:t>Christ – by the rebirth through the power of the Spirit.</a:t>
            </a:r>
          </a:p>
          <a:p>
            <a:pPr>
              <a:buSzPct val="25000"/>
            </a:pPr>
            <a:endParaRPr lang="en-US" sz="1800" dirty="0"/>
          </a:p>
        </p:txBody>
      </p:sp>
      <p:sp>
        <p:nvSpPr>
          <p:cNvPr id="852" name="Shape 852"/>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0946472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Shape 8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Please</a:t>
            </a:r>
            <a:r>
              <a:rPr lang="en-US" baseline="0" dirty="0"/>
              <a:t> see fuller collection of EGW on the role of the Bible in academic study.</a:t>
            </a:r>
            <a:endParaRPr dirty="0"/>
          </a:p>
        </p:txBody>
      </p:sp>
      <p:sp>
        <p:nvSpPr>
          <p:cNvPr id="858" name="Shape 8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863141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Shape 86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The reformers and EGW</a:t>
            </a:r>
            <a:r>
              <a:rPr lang="en-US" baseline="0" dirty="0"/>
              <a:t> – when we read the Bible – it is as if God were in the room speaking with us.</a:t>
            </a:r>
            <a:endParaRPr dirty="0"/>
          </a:p>
        </p:txBody>
      </p:sp>
      <p:sp>
        <p:nvSpPr>
          <p:cNvPr id="864" name="Shape 86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924756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70" name="Shape 8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8050897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76" name="Shape 87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4575361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Shape 88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81" name="Shape 8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161010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Shape 88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87" name="Shape 88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8131929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Shape 89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93" name="Shape 89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288055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r>
              <a:rPr lang="en-US" dirty="0"/>
              <a:t>https://www.southern.edu/sites/academics/Documents/May2010/Certainty2ndComing.pdf, chapter 2</a:t>
            </a:r>
          </a:p>
          <a:p>
            <a:r>
              <a:rPr lang="en-US" dirty="0"/>
              <a:t>See work by Richard Davidson on hermeneutics</a:t>
            </a:r>
            <a:endParaRPr dirty="0"/>
          </a:p>
        </p:txBody>
      </p:sp>
      <p:sp>
        <p:nvSpPr>
          <p:cNvPr id="584" name="Shape 58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0594411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Shape 89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899" name="Shape 89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63007343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Shape 90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05" name="Shape 90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344995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11" name="Shape 91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95561053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Shape 91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17" name="Shape 91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869466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Shape 922"/>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23" name="Shape 92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796866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Shape 928"/>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29" name="Shape 92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2606314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35" name="Shape 93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621124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5"/>
        <p:cNvGrpSpPr/>
        <p:nvPr/>
      </p:nvGrpSpPr>
      <p:grpSpPr>
        <a:xfrm>
          <a:off x="0" y="0"/>
          <a:ext cx="0" cy="0"/>
          <a:chOff x="0" y="0"/>
          <a:chExt cx="0" cy="0"/>
        </a:xfrm>
      </p:grpSpPr>
      <p:sp>
        <p:nvSpPr>
          <p:cNvPr id="946" name="Shape 946"/>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47" name="Shape 947"/>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2791340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9"/>
        <p:cNvGrpSpPr/>
        <p:nvPr/>
      </p:nvGrpSpPr>
      <p:grpSpPr>
        <a:xfrm>
          <a:off x="0" y="0"/>
          <a:ext cx="0" cy="0"/>
          <a:chOff x="0" y="0"/>
          <a:chExt cx="0" cy="0"/>
        </a:xfrm>
      </p:grpSpPr>
      <p:sp>
        <p:nvSpPr>
          <p:cNvPr id="940" name="Shape 940"/>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41" name="Shape 94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7577364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Shape 951"/>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52" name="Shape 9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160449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Presentations given by Dr.</a:t>
            </a:r>
            <a:r>
              <a:rPr lang="en-US" baseline="0" dirty="0"/>
              <a:t> Richard Davidson</a:t>
            </a:r>
            <a:endParaRPr lang="en-US" dirty="0"/>
          </a:p>
        </p:txBody>
      </p:sp>
      <p:sp>
        <p:nvSpPr>
          <p:cNvPr id="4" name="Slide Number Placeholder 3"/>
          <p:cNvSpPr>
            <a:spLocks noGrp="1"/>
          </p:cNvSpPr>
          <p:nvPr>
            <p:ph type="sldNum" idx="10"/>
          </p:nvPr>
        </p:nvSpPr>
        <p:spPr/>
        <p:txBody>
          <a:bodyPr/>
          <a:lstStyle/>
          <a:p>
            <a:endParaRPr lang="en-US" dirty="0"/>
          </a:p>
        </p:txBody>
      </p:sp>
    </p:spTree>
    <p:extLst>
      <p:ext uri="{BB962C8B-B14F-4D97-AF65-F5344CB8AC3E}">
        <p14:creationId xmlns:p14="http://schemas.microsoft.com/office/powerpoint/2010/main" val="21774699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Shape 957"/>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58" name="Shape 958"/>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3275140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64" name="Shape 964"/>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2108919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Shape 96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70" name="Shape 97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9810638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Shape 975"/>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976" name="Shape 97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532541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44" name="Shape 1244"/>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Human studies—science, philosophy, history, psychology, etc. -- are</a:t>
            </a:r>
            <a:r>
              <a:rPr lang="en-US" sz="1800" b="1" i="1" dirty="0"/>
              <a:t> alone</a:t>
            </a:r>
            <a:r>
              <a:rPr lang="en-US" sz="1800" dirty="0"/>
              <a:t> the absolute foundation for all knowledge whether it comes from nature or from the Bible </a:t>
            </a:r>
          </a:p>
        </p:txBody>
      </p:sp>
      <p:sp>
        <p:nvSpPr>
          <p:cNvPr id="1245" name="Shape 1245"/>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2837376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Shape 125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53" name="Shape 125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There is no valid truth in the Bible apart from human verification.  Human study </a:t>
            </a:r>
            <a:r>
              <a:rPr lang="en-US" sz="1800" b="1" i="1" dirty="0">
                <a:solidFill>
                  <a:srgbClr val="FFCC00"/>
                </a:solidFill>
              </a:rPr>
              <a:t>alone</a:t>
            </a:r>
            <a:r>
              <a:rPr lang="en-US" sz="1800" dirty="0"/>
              <a:t> provides the way, the truth and the life.</a:t>
            </a:r>
          </a:p>
        </p:txBody>
      </p:sp>
      <p:sp>
        <p:nvSpPr>
          <p:cNvPr id="1254" name="Shape 125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803014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Shape 126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63" name="Shape 126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Truth is truth wherever it may be found. Nature </a:t>
            </a:r>
            <a:r>
              <a:rPr lang="en-US" sz="1800" b="1" i="1" dirty="0">
                <a:solidFill>
                  <a:srgbClr val="FFCC00"/>
                </a:solidFill>
              </a:rPr>
              <a:t>and</a:t>
            </a:r>
            <a:r>
              <a:rPr lang="en-US" sz="1800" b="1" i="1" dirty="0"/>
              <a:t> </a:t>
            </a:r>
            <a:r>
              <a:rPr lang="en-US" sz="1800" dirty="0"/>
              <a:t>the Bible -- both bring a valid approach to knowledge. Human </a:t>
            </a:r>
            <a:r>
              <a:rPr lang="en-US" sz="1800" b="1" i="1" dirty="0">
                <a:solidFill>
                  <a:srgbClr val="FFCC00"/>
                </a:solidFill>
              </a:rPr>
              <a:t>and</a:t>
            </a:r>
            <a:r>
              <a:rPr lang="en-US" sz="1800" dirty="0"/>
              <a:t> religious studies provide the way, the truth and the life.  (click) The task of the theologian is to integrate the knowledge from both worlds into a theological system.</a:t>
            </a:r>
          </a:p>
          <a:p>
            <a:endParaRPr sz="1800" dirty="0"/>
          </a:p>
        </p:txBody>
      </p:sp>
      <p:sp>
        <p:nvSpPr>
          <p:cNvPr id="1264" name="Shape 126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16606138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Shape 127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73" name="Shape 127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a:buSzPct val="25000"/>
            </a:pPr>
            <a:r>
              <a:rPr lang="en-US" sz="1800" dirty="0"/>
              <a:t>The realm of nature and of the Bible is radically separate.  Science deals with nature </a:t>
            </a:r>
            <a:r>
              <a:rPr lang="en-US" sz="1800" b="1" i="1" dirty="0">
                <a:solidFill>
                  <a:srgbClr val="FFCC00"/>
                </a:solidFill>
              </a:rPr>
              <a:t>alone</a:t>
            </a:r>
            <a:r>
              <a:rPr lang="en-US" sz="1800" dirty="0"/>
              <a:t>, and the Bible deals with religion </a:t>
            </a:r>
            <a:r>
              <a:rPr lang="en-US" sz="1800" b="1" i="1" dirty="0">
                <a:solidFill>
                  <a:srgbClr val="FFCC00"/>
                </a:solidFill>
              </a:rPr>
              <a:t>alone</a:t>
            </a:r>
            <a:r>
              <a:rPr lang="en-US" sz="1800" dirty="0"/>
              <a:t>.  The two do not intersect.  (click) Both may be understood </a:t>
            </a:r>
            <a:r>
              <a:rPr lang="en-US" sz="1800" b="1" i="1" dirty="0">
                <a:solidFill>
                  <a:srgbClr val="FFCC00"/>
                </a:solidFill>
              </a:rPr>
              <a:t>completely</a:t>
            </a:r>
            <a:r>
              <a:rPr lang="en-US" sz="1800" b="1" i="1" dirty="0"/>
              <a:t> </a:t>
            </a:r>
            <a:r>
              <a:rPr lang="en-US" sz="1800" dirty="0"/>
              <a:t>on their own.  Since there is no connection between them, it is useless to try to synthesize them.</a:t>
            </a:r>
          </a:p>
          <a:p>
            <a:endParaRPr sz="1800" dirty="0"/>
          </a:p>
        </p:txBody>
      </p:sp>
      <p:sp>
        <p:nvSpPr>
          <p:cNvPr id="1274" name="Shape 127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7083675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0"/>
        <p:cNvGrpSpPr/>
        <p:nvPr/>
      </p:nvGrpSpPr>
      <p:grpSpPr>
        <a:xfrm>
          <a:off x="0" y="0"/>
          <a:ext cx="0" cy="0"/>
          <a:chOff x="0" y="0"/>
          <a:chExt cx="0" cy="0"/>
        </a:xfrm>
      </p:grpSpPr>
      <p:sp>
        <p:nvSpPr>
          <p:cNvPr id="1281" name="Shape 128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82" name="Shape 128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pPr marL="622402">
              <a:buSzPct val="25000"/>
            </a:pPr>
            <a:r>
              <a:rPr lang="en-US" sz="1800" dirty="0"/>
              <a:t>God has revealed Himself both in nature and in the Bible.  Nature by itself is sometimes misleading.  Both may be legitimately studied from the standpoint of the Bible and the Bible </a:t>
            </a:r>
            <a:r>
              <a:rPr lang="en-US" sz="1800" b="1" i="1" dirty="0">
                <a:solidFill>
                  <a:srgbClr val="FFCC00"/>
                </a:solidFill>
              </a:rPr>
              <a:t>alone</a:t>
            </a:r>
            <a:r>
              <a:rPr lang="en-US" sz="1800" dirty="0"/>
              <a:t>.  Christ </a:t>
            </a:r>
            <a:r>
              <a:rPr lang="en-US" sz="1800" b="1" i="1" dirty="0">
                <a:solidFill>
                  <a:srgbClr val="FFCC00"/>
                </a:solidFill>
              </a:rPr>
              <a:t>alone</a:t>
            </a:r>
            <a:r>
              <a:rPr lang="en-US" sz="1800" dirty="0"/>
              <a:t> as He is represented in His Word is the way, the truth and the life.</a:t>
            </a:r>
          </a:p>
        </p:txBody>
      </p:sp>
      <p:sp>
        <p:nvSpPr>
          <p:cNvPr id="1283" name="Shape 128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23990435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Shape 98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1" name="Shape 981"/>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982" name="Shape 982"/>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2517046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Shape 589"/>
          <p:cNvSpPr txBox="1">
            <a:spLocks noGrp="1"/>
          </p:cNvSpPr>
          <p:nvPr>
            <p:ph type="body" idx="1"/>
          </p:nvPr>
        </p:nvSpPr>
        <p:spPr>
          <a:xfrm>
            <a:off x="702628" y="4423331"/>
            <a:ext cx="5621019" cy="4190524"/>
          </a:xfrm>
          <a:prstGeom prst="rect">
            <a:avLst/>
          </a:prstGeom>
        </p:spPr>
        <p:txBody>
          <a:bodyPr lIns="93345" tIns="93345" rIns="93345" bIns="93345" anchor="ctr" anchorCtr="0">
            <a:noAutofit/>
          </a:bodyPr>
          <a:lstStyle/>
          <a:p>
            <a:endParaRPr dirty="0"/>
          </a:p>
        </p:txBody>
      </p:sp>
      <p:sp>
        <p:nvSpPr>
          <p:cNvPr id="590" name="Shape 590"/>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609749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Shape 98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7" name="Shape 98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988" name="Shape 9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latin typeface="Calibri"/>
                <a:ea typeface="Calibri"/>
                <a:cs typeface="Calibri"/>
                <a:sym typeface="Calibri"/>
              </a:rPr>
              <a:t>*</a:t>
            </a:r>
          </a:p>
        </p:txBody>
      </p:sp>
    </p:spTree>
    <p:extLst>
      <p:ext uri="{BB962C8B-B14F-4D97-AF65-F5344CB8AC3E}">
        <p14:creationId xmlns:p14="http://schemas.microsoft.com/office/powerpoint/2010/main" val="13458343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1"/>
        <p:cNvGrpSpPr/>
        <p:nvPr/>
      </p:nvGrpSpPr>
      <p:grpSpPr>
        <a:xfrm>
          <a:off x="0" y="0"/>
          <a:ext cx="0" cy="0"/>
          <a:chOff x="0" y="0"/>
          <a:chExt cx="0" cy="0"/>
        </a:xfrm>
      </p:grpSpPr>
      <p:sp>
        <p:nvSpPr>
          <p:cNvPr id="992" name="Shape 99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93" name="Shape 99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want a  theology. Use our own judgment</a:t>
            </a:r>
            <a:r>
              <a:rPr lang="en-US" baseline="0" dirty="0"/>
              <a:t> as to what is balanced.</a:t>
            </a:r>
          </a:p>
          <a:p>
            <a:endParaRPr dirty="0"/>
          </a:p>
        </p:txBody>
      </p:sp>
      <p:sp>
        <p:nvSpPr>
          <p:cNvPr id="994" name="Shape 99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46341086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0" name="Shape 1000"/>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001" name="Shape 1001"/>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41135271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5"/>
        <p:cNvGrpSpPr/>
        <p:nvPr/>
      </p:nvGrpSpPr>
      <p:grpSpPr>
        <a:xfrm>
          <a:off x="0" y="0"/>
          <a:ext cx="0" cy="0"/>
          <a:chOff x="0" y="0"/>
          <a:chExt cx="0" cy="0"/>
        </a:xfrm>
      </p:grpSpPr>
      <p:sp>
        <p:nvSpPr>
          <p:cNvPr id="1006" name="Shape 1006"/>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07" name="Shape 1007"/>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want the biblical balance – not what looks right in our own eyes.</a:t>
            </a:r>
            <a:endParaRPr dirty="0"/>
          </a:p>
        </p:txBody>
      </p:sp>
      <p:sp>
        <p:nvSpPr>
          <p:cNvPr id="1008" name="Shape 100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78499034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Shape 1012"/>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13" name="Shape 1013"/>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rPr>
              <a:t>When man attempts to arrive at knowledge of God from a starting point in the world, God can be nothing other than what lies within the possible experience, imagination, or reason of man.</a:t>
            </a:r>
          </a:p>
          <a:p>
            <a:endParaRPr dirty="0"/>
          </a:p>
        </p:txBody>
      </p:sp>
      <p:sp>
        <p:nvSpPr>
          <p:cNvPr id="1014" name="Shape 1014"/>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324645255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Shape 1025"/>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6" name="Shape 1026"/>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dirty="0"/>
          </a:p>
        </p:txBody>
      </p:sp>
      <p:sp>
        <p:nvSpPr>
          <p:cNvPr id="1027" name="Shape 1027"/>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39596568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Shape 1031"/>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32" name="Shape 1032"/>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r>
              <a:rPr lang="en-US" dirty="0"/>
              <a:t>We put God through our sieve</a:t>
            </a:r>
            <a:r>
              <a:rPr lang="en-US" baseline="0" dirty="0"/>
              <a:t> in order to find him.</a:t>
            </a:r>
            <a:r>
              <a:rPr lang="en-US" dirty="0"/>
              <a:t>  The result is an idol of our own making.</a:t>
            </a:r>
            <a:endParaRPr dirty="0"/>
          </a:p>
        </p:txBody>
      </p:sp>
      <p:sp>
        <p:nvSpPr>
          <p:cNvPr id="1033" name="Shape 1033"/>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Tree>
    <p:extLst>
      <p:ext uri="{BB962C8B-B14F-4D97-AF65-F5344CB8AC3E}">
        <p14:creationId xmlns:p14="http://schemas.microsoft.com/office/powerpoint/2010/main" val="81565812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8"/>
        <p:cNvGrpSpPr/>
        <p:nvPr/>
      </p:nvGrpSpPr>
      <p:grpSpPr>
        <a:xfrm>
          <a:off x="0" y="0"/>
          <a:ext cx="0" cy="0"/>
          <a:chOff x="0" y="0"/>
          <a:chExt cx="0" cy="0"/>
        </a:xfrm>
      </p:grpSpPr>
      <p:sp>
        <p:nvSpPr>
          <p:cNvPr id="1019" name="Shape 101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20" name="Shape 1020"/>
          <p:cNvSpPr txBox="1">
            <a:spLocks noGrp="1"/>
          </p:cNvSpPr>
          <p:nvPr>
            <p:ph type="body" idx="1"/>
          </p:nvPr>
        </p:nvSpPr>
        <p:spPr>
          <a:xfrm>
            <a:off x="702628" y="4423331"/>
            <a:ext cx="5621019" cy="4190524"/>
          </a:xfrm>
          <a:prstGeom prst="rect">
            <a:avLst/>
          </a:prstGeom>
          <a:noFill/>
          <a:ln>
            <a:noFill/>
          </a:ln>
        </p:spPr>
        <p:txBody>
          <a:bodyPr lIns="93345" tIns="46660" rIns="93345" bIns="46660" anchor="t" anchorCtr="0">
            <a:noAutofit/>
          </a:bodyPr>
          <a:lstStyle/>
          <a:p>
            <a:endParaRPr b="1" dirty="0"/>
          </a:p>
        </p:txBody>
      </p:sp>
      <p:sp>
        <p:nvSpPr>
          <p:cNvPr id="1021" name="Shape 1021"/>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Clr>
                <a:srgbClr val="000000"/>
              </a:buClr>
              <a:buSzPct val="25000"/>
            </a:pPr>
            <a:r>
              <a:rPr lang="en-US" sz="1800" dirty="0"/>
              <a:t>*</a:t>
            </a:r>
          </a:p>
        </p:txBody>
      </p:sp>
    </p:spTree>
    <p:extLst>
      <p:ext uri="{BB962C8B-B14F-4D97-AF65-F5344CB8AC3E}">
        <p14:creationId xmlns:p14="http://schemas.microsoft.com/office/powerpoint/2010/main" val="236607793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Shape 1288"/>
          <p:cNvSpPr txBox="1"/>
          <p:nvPr/>
        </p:nvSpPr>
        <p:spPr>
          <a:xfrm>
            <a:off x="3979929" y="8845043"/>
            <a:ext cx="3044718" cy="465614"/>
          </a:xfrm>
          <a:prstGeom prst="rect">
            <a:avLst/>
          </a:prstGeom>
          <a:noFill/>
          <a:ln>
            <a:noFill/>
          </a:ln>
        </p:spPr>
        <p:txBody>
          <a:bodyPr lIns="93345" tIns="46660" rIns="93345" bIns="46660" anchor="b" anchorCtr="0">
            <a:noAutofit/>
          </a:bodyPr>
          <a:lstStyle/>
          <a:p>
            <a:pPr algn="r">
              <a:buSzPct val="25000"/>
            </a:pPr>
            <a:r>
              <a:rPr lang="en-US" sz="1800" dirty="0"/>
              <a:t>*</a:t>
            </a:r>
          </a:p>
        </p:txBody>
      </p:sp>
      <p:sp>
        <p:nvSpPr>
          <p:cNvPr id="1289" name="Shape 1289"/>
          <p:cNvSpPr>
            <a:spLocks noGrp="1" noRot="1" noChangeAspect="1"/>
          </p:cNvSpPr>
          <p:nvPr>
            <p:ph type="sldImg" idx="2"/>
          </p:nvPr>
        </p:nvSpPr>
        <p:spPr>
          <a:xfrm>
            <a:off x="1184275" y="698500"/>
            <a:ext cx="4657725" cy="34925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0" name="Shape 1290"/>
          <p:cNvSpPr txBox="1">
            <a:spLocks noGrp="1"/>
          </p:cNvSpPr>
          <p:nvPr>
            <p:ph type="body" idx="1"/>
          </p:nvPr>
        </p:nvSpPr>
        <p:spPr>
          <a:xfrm>
            <a:off x="936837" y="4423331"/>
            <a:ext cx="5152601" cy="4190524"/>
          </a:xfrm>
          <a:prstGeom prst="rect">
            <a:avLst/>
          </a:prstGeom>
          <a:noFill/>
          <a:ln>
            <a:noFill/>
          </a:ln>
        </p:spPr>
        <p:txBody>
          <a:bodyPr lIns="93345" tIns="46660" rIns="93345" bIns="46660" anchor="t" anchorCtr="0">
            <a:noAutofit/>
          </a:bodyPr>
          <a:lstStyle/>
          <a:p>
            <a:r>
              <a:rPr lang="en-US" dirty="0"/>
              <a:t>Let’s compromise.  There is</a:t>
            </a:r>
            <a:r>
              <a:rPr lang="en-US" baseline="0" dirty="0"/>
              <a:t> no compromise, no synthesis!</a:t>
            </a:r>
            <a:endParaRPr dirty="0"/>
          </a:p>
        </p:txBody>
      </p:sp>
    </p:spTree>
    <p:extLst>
      <p:ext uri="{BB962C8B-B14F-4D97-AF65-F5344CB8AC3E}">
        <p14:creationId xmlns:p14="http://schemas.microsoft.com/office/powerpoint/2010/main" val="2699723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rot="5400000">
            <a:off x="4728369" y="2175668"/>
            <a:ext cx="5859461" cy="20574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9" name="Shape 309"/>
          <p:cNvSpPr txBox="1">
            <a:spLocks noGrp="1"/>
          </p:cNvSpPr>
          <p:nvPr>
            <p:ph type="body" idx="1"/>
          </p:nvPr>
        </p:nvSpPr>
        <p:spPr>
          <a:xfrm rot="5400000">
            <a:off x="537369" y="194469"/>
            <a:ext cx="5859461"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47"/>
        <p:cNvGrpSpPr/>
        <p:nvPr/>
      </p:nvGrpSpPr>
      <p:grpSpPr>
        <a:xfrm>
          <a:off x="0" y="0"/>
          <a:ext cx="0" cy="0"/>
          <a:chOff x="0" y="0"/>
          <a:chExt cx="0" cy="0"/>
        </a:xfrm>
      </p:grpSpPr>
      <p:sp>
        <p:nvSpPr>
          <p:cNvPr id="348" name="Shape 348"/>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9" name="Shape 349"/>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9" name="Shape 3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extLst>
      <p:ext uri="{BB962C8B-B14F-4D97-AF65-F5344CB8AC3E}">
        <p14:creationId xmlns:p14="http://schemas.microsoft.com/office/powerpoint/2010/main" val="1972998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extLst>
      <p:ext uri="{BB962C8B-B14F-4D97-AF65-F5344CB8AC3E}">
        <p14:creationId xmlns:p14="http://schemas.microsoft.com/office/powerpoint/2010/main" val="5217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77"/>
        <p:cNvGrpSpPr/>
        <p:nvPr/>
      </p:nvGrpSpPr>
      <p:grpSpPr>
        <a:xfrm>
          <a:off x="0" y="0"/>
          <a:ext cx="0" cy="0"/>
          <a:chOff x="0" y="0"/>
          <a:chExt cx="0" cy="0"/>
        </a:xfrm>
      </p:grpSpPr>
      <p:sp>
        <p:nvSpPr>
          <p:cNvPr id="378" name="Shape 37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79" name="Shape 379"/>
          <p:cNvSpPr txBox="1">
            <a:spLocks noGrp="1"/>
          </p:cNvSpPr>
          <p:nvPr>
            <p:ph type="body" idx="1"/>
          </p:nvPr>
        </p:nvSpPr>
        <p:spPr>
          <a:xfrm>
            <a:off x="687387" y="2057611"/>
            <a:ext cx="3829050"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0" name="Shape 380"/>
          <p:cNvSpPr txBox="1">
            <a:spLocks noGrp="1"/>
          </p:cNvSpPr>
          <p:nvPr>
            <p:ph type="body" idx="2"/>
          </p:nvPr>
        </p:nvSpPr>
        <p:spPr>
          <a:xfrm>
            <a:off x="4668855" y="2057611"/>
            <a:ext cx="3830636" cy="396296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274912"/>
            <a:ext cx="8229600" cy="1141942"/>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0" name="Shape 390"/>
          <p:cNvSpPr txBox="1">
            <a:spLocks noGrp="1"/>
          </p:cNvSpPr>
          <p:nvPr>
            <p:ph type="body" idx="1"/>
          </p:nvPr>
        </p:nvSpPr>
        <p:spPr>
          <a:xfrm>
            <a:off x="457200" y="1535279"/>
            <a:ext cx="4040187" cy="63864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1" name="Shape 391"/>
          <p:cNvSpPr txBox="1">
            <a:spLocks noGrp="1"/>
          </p:cNvSpPr>
          <p:nvPr>
            <p:ph type="body" idx="2"/>
          </p:nvPr>
        </p:nvSpPr>
        <p:spPr>
          <a:xfrm>
            <a:off x="457200" y="2173919"/>
            <a:ext cx="4040187" cy="395239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2" name="Shape 392"/>
          <p:cNvSpPr txBox="1">
            <a:spLocks noGrp="1"/>
          </p:cNvSpPr>
          <p:nvPr>
            <p:ph type="body" idx="3"/>
          </p:nvPr>
        </p:nvSpPr>
        <p:spPr>
          <a:xfrm>
            <a:off x="4645032" y="1535279"/>
            <a:ext cx="4041774" cy="63864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3" name="Shape 393"/>
          <p:cNvSpPr txBox="1">
            <a:spLocks noGrp="1"/>
          </p:cNvSpPr>
          <p:nvPr>
            <p:ph type="body" idx="4"/>
          </p:nvPr>
        </p:nvSpPr>
        <p:spPr>
          <a:xfrm>
            <a:off x="4645032" y="2173919"/>
            <a:ext cx="4041774" cy="395239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7"/>
        <p:cNvGrpSpPr/>
        <p:nvPr/>
      </p:nvGrpSpPr>
      <p:grpSpPr>
        <a:xfrm>
          <a:off x="0" y="0"/>
          <a:ext cx="0" cy="0"/>
          <a:chOff x="0" y="0"/>
          <a:chExt cx="0" cy="0"/>
        </a:xfrm>
      </p:grpSpPr>
      <p:sp>
        <p:nvSpPr>
          <p:cNvPr id="358" name="Shape 3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59" name="Shape 3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indent="-114300" algn="l" rtl="0">
              <a:spcBef>
                <a:spcPts val="720"/>
              </a:spcBef>
              <a:spcAft>
                <a:spcPts val="0"/>
              </a:spcAft>
              <a:buClr>
                <a:srgbClr val="887952"/>
              </a:buClr>
              <a:buFont typeface="Arial"/>
              <a:buChar char="▪"/>
              <a:defRPr/>
            </a:lvl1pPr>
            <a:lvl2pPr marL="742950" indent="-57150" algn="l" rtl="0">
              <a:spcBef>
                <a:spcPts val="720"/>
              </a:spcBef>
              <a:spcAft>
                <a:spcPts val="0"/>
              </a:spcAft>
              <a:buClr>
                <a:srgbClr val="887952"/>
              </a:buClr>
              <a:buFont typeface="Arial"/>
              <a:buChar char="–"/>
              <a:defRPr/>
            </a:lvl2pPr>
            <a:lvl3pPr marL="1143000" indent="0" algn="l" rtl="0">
              <a:spcBef>
                <a:spcPts val="720"/>
              </a:spcBef>
              <a:spcAft>
                <a:spcPts val="0"/>
              </a:spcAft>
              <a:buClr>
                <a:srgbClr val="887952"/>
              </a:buClr>
              <a:buFont typeface="Arial"/>
              <a:buChar char="•"/>
              <a:defRPr/>
            </a:lvl3pPr>
            <a:lvl4pPr marL="1600200" indent="0" algn="l" rtl="0">
              <a:spcBef>
                <a:spcPts val="720"/>
              </a:spcBef>
              <a:spcAft>
                <a:spcPts val="0"/>
              </a:spcAft>
              <a:buClr>
                <a:srgbClr val="887952"/>
              </a:buClr>
              <a:buFont typeface="Arial"/>
              <a:buChar char="–"/>
              <a:defRPr/>
            </a:lvl4pPr>
            <a:lvl5pPr marL="2057400" indent="0" algn="l" rtl="0">
              <a:spcBef>
                <a:spcPts val="720"/>
              </a:spcBef>
              <a:spcAft>
                <a:spcPts val="0"/>
              </a:spcAft>
              <a:buClr>
                <a:srgbClr val="887952"/>
              </a:buClr>
              <a:buFont typeface="Arial"/>
              <a:buChar char="»"/>
              <a:defRPr/>
            </a:lvl5pPr>
            <a:lvl6pPr marL="2514600" indent="0" algn="l" rtl="0">
              <a:spcBef>
                <a:spcPts val="720"/>
              </a:spcBef>
              <a:spcAft>
                <a:spcPts val="0"/>
              </a:spcAft>
              <a:buClr>
                <a:srgbClr val="887952"/>
              </a:buClr>
              <a:buFont typeface="Arial"/>
              <a:buChar char="»"/>
              <a:defRPr/>
            </a:lvl6pPr>
            <a:lvl7pPr marL="2971800" indent="0" algn="l" rtl="0">
              <a:spcBef>
                <a:spcPts val="720"/>
              </a:spcBef>
              <a:spcAft>
                <a:spcPts val="0"/>
              </a:spcAft>
              <a:buClr>
                <a:srgbClr val="887952"/>
              </a:buClr>
              <a:buFont typeface="Arial"/>
              <a:buChar char="»"/>
              <a:defRPr/>
            </a:lvl7pPr>
            <a:lvl8pPr marL="3429000" indent="0" algn="l" rtl="0">
              <a:spcBef>
                <a:spcPts val="720"/>
              </a:spcBef>
              <a:spcAft>
                <a:spcPts val="0"/>
              </a:spcAft>
              <a:buClr>
                <a:srgbClr val="887952"/>
              </a:buClr>
              <a:buFont typeface="Arial"/>
              <a:buChar char="»"/>
              <a:defRPr/>
            </a:lvl8pPr>
            <a:lvl9pPr marL="3886200" indent="0" algn="l" rtl="0">
              <a:spcBef>
                <a:spcPts val="720"/>
              </a:spcBef>
              <a:spcAft>
                <a:spcPts val="0"/>
              </a:spcAft>
              <a:buClr>
                <a:srgbClr val="887952"/>
              </a:buClr>
              <a:buFont typeface="Arial"/>
              <a:buChar char="»"/>
              <a:defRPr/>
            </a:lvl9pPr>
          </a:lstStyle>
          <a:p>
            <a:endParaRPr/>
          </a:p>
        </p:txBody>
      </p:sp>
    </p:spTree>
    <p:extLst>
      <p:ext uri="{BB962C8B-B14F-4D97-AF65-F5344CB8AC3E}">
        <p14:creationId xmlns:p14="http://schemas.microsoft.com/office/powerpoint/2010/main" val="37804666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10"/>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18" y="272801"/>
            <a:ext cx="3008313" cy="116308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5" name="Shape 165"/>
          <p:cNvSpPr txBox="1">
            <a:spLocks noGrp="1"/>
          </p:cNvSpPr>
          <p:nvPr>
            <p:ph type="body" idx="1"/>
          </p:nvPr>
        </p:nvSpPr>
        <p:spPr>
          <a:xfrm>
            <a:off x="3575050" y="272797"/>
            <a:ext cx="5111750" cy="5853513"/>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66" name="Shape 166"/>
          <p:cNvSpPr txBox="1">
            <a:spLocks noGrp="1"/>
          </p:cNvSpPr>
          <p:nvPr>
            <p:ph type="body" idx="2"/>
          </p:nvPr>
        </p:nvSpPr>
        <p:spPr>
          <a:xfrm>
            <a:off x="457218" y="1435905"/>
            <a:ext cx="3008313" cy="4690422"/>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extLst>
      <p:ext uri="{BB962C8B-B14F-4D97-AF65-F5344CB8AC3E}">
        <p14:creationId xmlns:p14="http://schemas.microsoft.com/office/powerpoint/2010/main" val="389996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310"/>
        <p:cNvGrpSpPr/>
        <p:nvPr/>
      </p:nvGrpSpPr>
      <p:grpSpPr>
        <a:xfrm>
          <a:off x="0" y="0"/>
          <a:ext cx="0" cy="0"/>
          <a:chOff x="0" y="0"/>
          <a:chExt cx="0" cy="0"/>
        </a:xfrm>
      </p:grpSpPr>
      <p:sp>
        <p:nvSpPr>
          <p:cNvPr id="311" name="Shape 31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12" name="Shape 312"/>
          <p:cNvSpPr txBox="1">
            <a:spLocks noGrp="1"/>
          </p:cNvSpPr>
          <p:nvPr>
            <p:ph type="body" idx="1"/>
          </p:nvPr>
        </p:nvSpPr>
        <p:spPr>
          <a:xfrm rot="5400000">
            <a:off x="2305049" y="-247650"/>
            <a:ext cx="4533899"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2129511"/>
            <a:ext cx="7772400" cy="1471836"/>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94" name="Shape 94"/>
          <p:cNvSpPr txBox="1">
            <a:spLocks noGrp="1"/>
          </p:cNvSpPr>
          <p:nvPr>
            <p:ph type="subTitle" idx="1"/>
          </p:nvPr>
        </p:nvSpPr>
        <p:spPr>
          <a:xfrm>
            <a:off x="1371600" y="3886835"/>
            <a:ext cx="6400799" cy="1750978"/>
          </a:xfrm>
          <a:prstGeom prst="rect">
            <a:avLst/>
          </a:prstGeom>
          <a:noFill/>
          <a:ln>
            <a:noFill/>
          </a:ln>
        </p:spPr>
        <p:txBody>
          <a:bodyPr lIns="91425" tIns="91425" rIns="91425" bIns="91425" anchor="t" anchorCtr="0"/>
          <a:lstStyle>
            <a:lvl1pPr marL="0" marR="0" indent="0" algn="ctr" rtl="0">
              <a:spcBef>
                <a:spcPts val="720"/>
              </a:spcBef>
              <a:spcAft>
                <a:spcPts val="0"/>
              </a:spcAft>
              <a:buClr>
                <a:srgbClr val="887952"/>
              </a:buClr>
              <a:buFont typeface="Arial"/>
              <a:buNone/>
              <a:defRPr/>
            </a:lvl1pPr>
            <a:lvl2pPr marL="457200" marR="0" indent="0" algn="ctr" rtl="0">
              <a:spcBef>
                <a:spcPts val="720"/>
              </a:spcBef>
              <a:spcAft>
                <a:spcPts val="0"/>
              </a:spcAft>
              <a:buClr>
                <a:srgbClr val="887952"/>
              </a:buClr>
              <a:buFont typeface="Arial"/>
              <a:buNone/>
              <a:defRPr/>
            </a:lvl2pPr>
            <a:lvl3pPr marL="914400" marR="0" indent="0" algn="ctr" rtl="0">
              <a:spcBef>
                <a:spcPts val="720"/>
              </a:spcBef>
              <a:spcAft>
                <a:spcPts val="0"/>
              </a:spcAft>
              <a:buClr>
                <a:srgbClr val="887952"/>
              </a:buClr>
              <a:buFont typeface="Arial"/>
              <a:buNone/>
              <a:defRPr/>
            </a:lvl3pPr>
            <a:lvl4pPr marL="1371600" marR="0" indent="0" algn="ctr" rtl="0">
              <a:spcBef>
                <a:spcPts val="720"/>
              </a:spcBef>
              <a:spcAft>
                <a:spcPts val="0"/>
              </a:spcAft>
              <a:buClr>
                <a:srgbClr val="887952"/>
              </a:buClr>
              <a:buFont typeface="Arial"/>
              <a:buNone/>
              <a:defRPr/>
            </a:lvl4pPr>
            <a:lvl5pPr marL="1828800" marR="0" indent="0" algn="ctr" rtl="0">
              <a:spcBef>
                <a:spcPts val="720"/>
              </a:spcBef>
              <a:spcAft>
                <a:spcPts val="0"/>
              </a:spcAft>
              <a:buClr>
                <a:srgbClr val="887952"/>
              </a:buClr>
              <a:buFont typeface="Arial"/>
              <a:buNone/>
              <a:defRPr/>
            </a:lvl5pPr>
            <a:lvl6pPr marL="2286000" marR="0" indent="0" algn="ctr" rtl="0">
              <a:spcBef>
                <a:spcPts val="720"/>
              </a:spcBef>
              <a:spcAft>
                <a:spcPts val="0"/>
              </a:spcAft>
              <a:buClr>
                <a:srgbClr val="887952"/>
              </a:buClr>
              <a:buFont typeface="Arial"/>
              <a:buNone/>
              <a:defRPr/>
            </a:lvl6pPr>
            <a:lvl7pPr marL="2743200" marR="0" indent="0" algn="ctr" rtl="0">
              <a:spcBef>
                <a:spcPts val="720"/>
              </a:spcBef>
              <a:spcAft>
                <a:spcPts val="0"/>
              </a:spcAft>
              <a:buClr>
                <a:srgbClr val="887952"/>
              </a:buClr>
              <a:buFont typeface="Arial"/>
              <a:buNone/>
              <a:defRPr/>
            </a:lvl7pPr>
            <a:lvl8pPr marL="3200400" marR="0" indent="0" algn="ctr" rtl="0">
              <a:spcBef>
                <a:spcPts val="720"/>
              </a:spcBef>
              <a:spcAft>
                <a:spcPts val="0"/>
              </a:spcAft>
              <a:buClr>
                <a:srgbClr val="887952"/>
              </a:buClr>
              <a:buFont typeface="Arial"/>
              <a:buNone/>
              <a:defRPr/>
            </a:lvl8pPr>
            <a:lvl9pPr marL="3657600" marR="0" indent="0" algn="ctr" rtl="0">
              <a:spcBef>
                <a:spcPts val="720"/>
              </a:spcBef>
              <a:spcAft>
                <a:spcPts val="0"/>
              </a:spcAft>
              <a:buClr>
                <a:srgbClr val="887952"/>
              </a:buClr>
              <a:buFont typeface="Arial"/>
              <a:buNone/>
              <a:defRPr/>
            </a:lvl9pPr>
          </a:lstStyle>
          <a:p>
            <a:endParaRPr/>
          </a:p>
        </p:txBody>
      </p:sp>
    </p:spTree>
    <p:extLst>
      <p:ext uri="{BB962C8B-B14F-4D97-AF65-F5344CB8AC3E}">
        <p14:creationId xmlns:p14="http://schemas.microsoft.com/office/powerpoint/2010/main" val="287637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5" name="Shape 315"/>
          <p:cNvSpPr>
            <a:spLocks noGrp="1"/>
          </p:cNvSpPr>
          <p:nvPr>
            <p:ph type="pic" idx="2"/>
          </p:nvPr>
        </p:nvSpPr>
        <p:spPr>
          <a:xfrm>
            <a:off x="1792288" y="612775"/>
            <a:ext cx="5486399" cy="4114800"/>
          </a:xfrm>
          <a:prstGeom prst="rect">
            <a:avLst/>
          </a:prstGeom>
          <a:noFill/>
          <a:ln>
            <a:noFill/>
          </a:ln>
        </p:spPr>
      </p:sp>
      <p:sp>
        <p:nvSpPr>
          <p:cNvPr id="316" name="Shape 316"/>
          <p:cNvSpPr txBox="1">
            <a:spLocks noGrp="1"/>
          </p:cNvSpPr>
          <p:nvPr>
            <p:ph type="body" idx="1"/>
          </p:nvPr>
        </p:nvSpPr>
        <p:spPr>
          <a:xfrm>
            <a:off x="1792288" y="5367351"/>
            <a:ext cx="5486399" cy="804861"/>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457218" y="273062"/>
            <a:ext cx="3008313" cy="1162050"/>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9" name="Shape 31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0" name="Shape 320"/>
          <p:cNvSpPr txBox="1">
            <a:spLocks noGrp="1"/>
          </p:cNvSpPr>
          <p:nvPr>
            <p:ph type="body" idx="2"/>
          </p:nvPr>
        </p:nvSpPr>
        <p:spPr>
          <a:xfrm>
            <a:off x="457218" y="1435112"/>
            <a:ext cx="3008313" cy="4691063"/>
          </a:xfrm>
          <a:prstGeom prst="rect">
            <a:avLst/>
          </a:prstGeom>
          <a:noFill/>
          <a:ln>
            <a:noFill/>
          </a:ln>
        </p:spPr>
        <p:txBody>
          <a:bodyPr lIns="91425" tIns="91425" rIns="91425" bIns="91425" anchor="t"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6" name="Shape 326"/>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7" name="Shape 327"/>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8" name="Shape 328"/>
          <p:cNvSpPr txBox="1">
            <a:spLocks noGrp="1"/>
          </p:cNvSpPr>
          <p:nvPr>
            <p:ph type="body" idx="3"/>
          </p:nvPr>
        </p:nvSpPr>
        <p:spPr>
          <a:xfrm>
            <a:off x="4645032" y="1535112"/>
            <a:ext cx="4041774" cy="639762"/>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29" name="Shape 329"/>
          <p:cNvSpPr txBox="1">
            <a:spLocks noGrp="1"/>
          </p:cNvSpPr>
          <p:nvPr>
            <p:ph type="body" idx="4"/>
          </p:nvPr>
        </p:nvSpPr>
        <p:spPr>
          <a:xfrm>
            <a:off x="4645032"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2" name="Shape 332"/>
          <p:cNvSpPr txBox="1">
            <a:spLocks noGrp="1"/>
          </p:cNvSpPr>
          <p:nvPr>
            <p:ph type="body" idx="1"/>
          </p:nvPr>
        </p:nvSpPr>
        <p:spPr>
          <a:xfrm>
            <a:off x="457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3" name="Shape 333"/>
          <p:cNvSpPr txBox="1">
            <a:spLocks noGrp="1"/>
          </p:cNvSpPr>
          <p:nvPr>
            <p:ph type="body" idx="2"/>
          </p:nvPr>
        </p:nvSpPr>
        <p:spPr>
          <a:xfrm>
            <a:off x="4648200" y="1600200"/>
            <a:ext cx="4038599" cy="453389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6" name="Shape 336"/>
          <p:cNvSpPr txBox="1">
            <a:spLocks noGrp="1"/>
          </p:cNvSpPr>
          <p:nvPr>
            <p:ph type="body" idx="1"/>
          </p:nvPr>
        </p:nvSpPr>
        <p:spPr>
          <a:xfrm>
            <a:off x="722312" y="2906715"/>
            <a:ext cx="7772400" cy="1500187"/>
          </a:xfrm>
          <a:prstGeom prst="rect">
            <a:avLst/>
          </a:prstGeom>
          <a:noFill/>
          <a:ln>
            <a:noFill/>
          </a:ln>
        </p:spPr>
        <p:txBody>
          <a:bodyPr lIns="91425" tIns="91425" rIns="91425" bIns="91425" anchor="b" anchorCtr="0"/>
          <a:lstStyle>
            <a:lvl1pPr marL="0" indent="0" rtl="0">
              <a:spcBef>
                <a:spcPts val="0"/>
              </a:spcBef>
              <a:buFont typeface="Arial"/>
              <a:buNone/>
              <a:defRPr/>
            </a:lvl1pPr>
            <a:lvl2pPr marL="457200" indent="0" rtl="0">
              <a:spcBef>
                <a:spcPts val="0"/>
              </a:spcBef>
              <a:buFont typeface="Arial"/>
              <a:buNone/>
              <a:defRPr/>
            </a:lvl2pPr>
            <a:lvl3pPr marL="914400" indent="0" rtl="0">
              <a:spcBef>
                <a:spcPts val="0"/>
              </a:spcBef>
              <a:buFont typeface="Arial"/>
              <a:buNone/>
              <a:defRPr/>
            </a:lvl3pPr>
            <a:lvl4pPr marL="1371600" indent="0" rtl="0">
              <a:spcBef>
                <a:spcPts val="0"/>
              </a:spcBef>
              <a:buFont typeface="Arial"/>
              <a:buNone/>
              <a:defRPr/>
            </a:lvl4pPr>
            <a:lvl5pPr marL="1828800" indent="0" rtl="0">
              <a:spcBef>
                <a:spcPts val="0"/>
              </a:spcBef>
              <a:buFont typeface="Arial"/>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39" name="Shape 339"/>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hlink"/>
              </a:buClr>
              <a:buFont typeface="Arial"/>
              <a:buChar char="•"/>
              <a:defRPr/>
            </a:lvl1pPr>
            <a:lvl2pPr marL="742950" indent="-196850" algn="l" rtl="0">
              <a:spcBef>
                <a:spcPts val="560"/>
              </a:spcBef>
              <a:spcAft>
                <a:spcPts val="0"/>
              </a:spcAft>
              <a:buClr>
                <a:schemeClr val="folHlink"/>
              </a:buClr>
              <a:buFont typeface="Arial"/>
              <a:buChar char="■"/>
              <a:defRPr/>
            </a:lvl2pPr>
            <a:lvl3pPr marL="1143000" indent="-76200" algn="l" rtl="0">
              <a:spcBef>
                <a:spcPts val="480"/>
              </a:spcBef>
              <a:spcAft>
                <a:spcPts val="0"/>
              </a:spcAft>
              <a:buClr>
                <a:schemeClr val="hlink"/>
              </a:buClr>
              <a:buFont typeface="Arial"/>
              <a:buChar char="•"/>
              <a:defRPr/>
            </a:lvl3pPr>
            <a:lvl4pPr marL="1600200" indent="-165100" algn="l" rtl="0">
              <a:spcBef>
                <a:spcPts val="400"/>
              </a:spcBef>
              <a:spcAft>
                <a:spcPts val="0"/>
              </a:spcAft>
              <a:buClr>
                <a:schemeClr val="folHlink"/>
              </a:buClr>
              <a:buFont typeface="Arial"/>
              <a:buChar char="■"/>
              <a:defRPr/>
            </a:lvl4pPr>
            <a:lvl5pPr marL="2057400" indent="-101600" algn="l" rtl="0">
              <a:spcBef>
                <a:spcPts val="400"/>
              </a:spcBef>
              <a:spcAft>
                <a:spcPts val="0"/>
              </a:spcAft>
              <a:buClr>
                <a:schemeClr val="hlink"/>
              </a:buClr>
              <a:buFont typeface="Arial"/>
              <a:buChar char="•"/>
              <a:defRPr/>
            </a:lvl5pPr>
            <a:lvl6pPr marL="2514600" indent="-101600" algn="l" rtl="0">
              <a:spcBef>
                <a:spcPts val="400"/>
              </a:spcBef>
              <a:spcAft>
                <a:spcPts val="0"/>
              </a:spcAft>
              <a:buClr>
                <a:schemeClr val="hlink"/>
              </a:buClr>
              <a:buFont typeface="Arial"/>
              <a:buChar char="•"/>
              <a:defRPr/>
            </a:lvl6pPr>
            <a:lvl7pPr marL="2971800" indent="-101600" algn="l" rtl="0">
              <a:spcBef>
                <a:spcPts val="400"/>
              </a:spcBef>
              <a:spcAft>
                <a:spcPts val="0"/>
              </a:spcAft>
              <a:buClr>
                <a:schemeClr val="hlink"/>
              </a:buClr>
              <a:buFont typeface="Arial"/>
              <a:buChar char="•"/>
              <a:defRPr/>
            </a:lvl7pPr>
            <a:lvl8pPr marL="3429000" indent="-101600" algn="l" rtl="0">
              <a:spcBef>
                <a:spcPts val="400"/>
              </a:spcBef>
              <a:spcAft>
                <a:spcPts val="0"/>
              </a:spcAft>
              <a:buClr>
                <a:schemeClr val="hlink"/>
              </a:buClr>
              <a:buFont typeface="Arial"/>
              <a:buChar char="•"/>
              <a:defRPr/>
            </a:lvl8pPr>
            <a:lvl9pPr marL="3886200" indent="-101600" algn="l" rtl="0">
              <a:spcBef>
                <a:spcPts val="400"/>
              </a:spcBef>
              <a:spcAft>
                <a:spcPts val="0"/>
              </a:spcAft>
              <a:buClr>
                <a:schemeClr val="hlink"/>
              </a:buClr>
              <a:buFont typeface="Arial"/>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dk2"/>
            </a:gs>
            <a:gs pos="100000">
              <a:srgbClr val="2F2F47"/>
            </a:gs>
          </a:gsLst>
          <a:lin ang="2700000" scaled="0"/>
        </a:gradFill>
        <a:effectLst/>
      </p:bgPr>
    </p:bg>
    <p:spTree>
      <p:nvGrpSpPr>
        <p:cNvPr id="1" name="Shape 85"/>
        <p:cNvGrpSpPr/>
        <p:nvPr/>
      </p:nvGrpSpPr>
      <p:grpSpPr>
        <a:xfrm>
          <a:off x="0" y="0"/>
          <a:ext cx="0" cy="0"/>
          <a:chOff x="0" y="0"/>
          <a:chExt cx="0" cy="0"/>
        </a:xfrm>
      </p:grpSpPr>
      <p:grpSp>
        <p:nvGrpSpPr>
          <p:cNvPr id="86" name="Shape 86"/>
          <p:cNvGrpSpPr/>
          <p:nvPr/>
        </p:nvGrpSpPr>
        <p:grpSpPr>
          <a:xfrm>
            <a:off x="-103186" y="1304519"/>
            <a:ext cx="9350374" cy="5639080"/>
            <a:chOff x="-103186" y="1304519"/>
            <a:chExt cx="9350374" cy="5639080"/>
          </a:xfrm>
        </p:grpSpPr>
        <p:sp>
          <p:nvSpPr>
            <p:cNvPr id="87" name="Shape 87"/>
            <p:cNvSpPr txBox="1"/>
            <p:nvPr/>
          </p:nvSpPr>
          <p:spPr>
            <a:xfrm rot="10020000" flipH="1">
              <a:off x="-22225" y="1639886"/>
              <a:ext cx="2768600"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8" name="Shape 88"/>
            <p:cNvSpPr txBox="1"/>
            <p:nvPr/>
          </p:nvSpPr>
          <p:spPr>
            <a:xfrm rot="10020000" flipH="1">
              <a:off x="-38099" y="1789112"/>
              <a:ext cx="3227387"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89" name="Shape 89"/>
            <p:cNvSpPr txBox="1"/>
            <p:nvPr/>
          </p:nvSpPr>
          <p:spPr>
            <a:xfrm rot="9959999" flipH="1">
              <a:off x="-42862" y="1901825"/>
              <a:ext cx="356552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0" name="Shape 90"/>
            <p:cNvSpPr txBox="1"/>
            <p:nvPr/>
          </p:nvSpPr>
          <p:spPr>
            <a:xfrm rot="9899999" flipH="1">
              <a:off x="-68262" y="2036762"/>
              <a:ext cx="3930649" cy="9525"/>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1" name="Shape 91"/>
            <p:cNvSpPr txBox="1"/>
            <p:nvPr/>
          </p:nvSpPr>
          <p:spPr>
            <a:xfrm rot="9840000" flipH="1">
              <a:off x="-80961" y="2217737"/>
              <a:ext cx="4397374"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2" name="Shape 92"/>
            <p:cNvSpPr txBox="1"/>
            <p:nvPr/>
          </p:nvSpPr>
          <p:spPr>
            <a:xfrm rot="9780000" flipH="1">
              <a:off x="-103186" y="2417761"/>
              <a:ext cx="4854575"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3" name="Shape 93"/>
            <p:cNvSpPr txBox="1"/>
            <p:nvPr/>
          </p:nvSpPr>
          <p:spPr>
            <a:xfrm rot="9719999" flipH="1">
              <a:off x="-147637" y="2689224"/>
              <a:ext cx="5402262" cy="9524"/>
            </a:xfrm>
            <a:prstGeom prst="rect">
              <a:avLst/>
            </a:prstGeom>
            <a:gradFill>
              <a:gsLst>
                <a:gs pos="0">
                  <a:srgbClr val="5D5D8B"/>
                </a:gs>
                <a:gs pos="100000">
                  <a:schemeClr val="dk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4" name="Shape 94"/>
            <p:cNvSpPr txBox="1"/>
            <p:nvPr/>
          </p:nvSpPr>
          <p:spPr>
            <a:xfrm rot="9599999" flipH="1">
              <a:off x="-157162" y="2957512"/>
              <a:ext cx="5951536" cy="9524"/>
            </a:xfrm>
            <a:prstGeom prst="rect">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5" name="Shape 95"/>
            <p:cNvSpPr txBox="1"/>
            <p:nvPr/>
          </p:nvSpPr>
          <p:spPr>
            <a:xfrm rot="9419999" flipH="1">
              <a:off x="-261937" y="3259137"/>
              <a:ext cx="6681786" cy="9525"/>
            </a:xfrm>
            <a:prstGeom prst="rect">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6" name="Shape 96"/>
            <p:cNvSpPr txBox="1"/>
            <p:nvPr/>
          </p:nvSpPr>
          <p:spPr>
            <a:xfrm rot="9360000" flipH="1">
              <a:off x="-339724" y="3633786"/>
              <a:ext cx="7321550"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7" name="Shape 97"/>
            <p:cNvSpPr txBox="1"/>
            <p:nvPr/>
          </p:nvSpPr>
          <p:spPr>
            <a:xfrm rot="9179999" flipH="1">
              <a:off x="-496886" y="4154486"/>
              <a:ext cx="82549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8" name="Shape 98"/>
            <p:cNvSpPr txBox="1"/>
            <p:nvPr/>
          </p:nvSpPr>
          <p:spPr>
            <a:xfrm rot="8939999" flipH="1">
              <a:off x="14286" y="4573587"/>
              <a:ext cx="8574087" cy="9524"/>
            </a:xfrm>
            <a:prstGeom prst="rect">
              <a:avLst/>
            </a:prstGeom>
            <a:gradFill>
              <a:gsLst>
                <a:gs pos="0">
                  <a:schemeClr val="dk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99" name="Shape 99"/>
            <p:cNvSpPr txBox="1"/>
            <p:nvPr/>
          </p:nvSpPr>
          <p:spPr>
            <a:xfrm rot="8639999" flipH="1">
              <a:off x="2093912" y="4648199"/>
              <a:ext cx="7321550" cy="9524"/>
            </a:xfrm>
            <a:prstGeom prst="rect">
              <a:avLst/>
            </a:prstGeom>
            <a:gradFill>
              <a:gsLst>
                <a:gs pos="0">
                  <a:schemeClr val="dk2"/>
                </a:gs>
                <a:gs pos="100000">
                  <a:srgbClr val="1F1F2E"/>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0" name="Shape 100"/>
            <p:cNvSpPr txBox="1"/>
            <p:nvPr/>
          </p:nvSpPr>
          <p:spPr>
            <a:xfrm rot="8220000" flipH="1">
              <a:off x="4256087" y="4875212"/>
              <a:ext cx="5676899" cy="9524"/>
            </a:xfrm>
            <a:prstGeom prst="rect">
              <a:avLst/>
            </a:prstGeom>
            <a:gradFill>
              <a:gsLst>
                <a:gs pos="0">
                  <a:schemeClr val="dk2"/>
                </a:gs>
                <a:gs pos="100000">
                  <a:srgbClr val="030305"/>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1" name="Shape 101"/>
            <p:cNvSpPr txBox="1"/>
            <p:nvPr/>
          </p:nvSpPr>
          <p:spPr>
            <a:xfrm rot="2460000" flipH="1">
              <a:off x="8080374" y="3914774"/>
              <a:ext cx="9524" cy="3300411"/>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2" name="Shape 102"/>
            <p:cNvSpPr txBox="1"/>
            <p:nvPr/>
          </p:nvSpPr>
          <p:spPr>
            <a:xfrm rot="-8639999">
              <a:off x="8915399" y="6221412"/>
              <a:ext cx="9524" cy="795336"/>
            </a:xfrm>
            <a:prstGeom prst="rect">
              <a:avLst/>
            </a:prstGeom>
            <a:gradFill>
              <a:gsLst>
                <a:gs pos="0">
                  <a:schemeClr val="dk2"/>
                </a:gs>
                <a:gs pos="100000">
                  <a:srgbClr val="00000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3" name="Shape 103"/>
            <p:cNvSpPr txBox="1"/>
            <p:nvPr/>
          </p:nvSpPr>
          <p:spPr>
            <a:xfrm rot="1019999">
              <a:off x="-231774" y="3746500"/>
              <a:ext cx="9598025"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4" name="Shape 104"/>
            <p:cNvSpPr txBox="1"/>
            <p:nvPr/>
          </p:nvSpPr>
          <p:spPr>
            <a:xfrm rot="1559999">
              <a:off x="-314324" y="5391150"/>
              <a:ext cx="6575424"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5" name="Shape 105"/>
            <p:cNvSpPr txBox="1"/>
            <p:nvPr/>
          </p:nvSpPr>
          <p:spPr>
            <a:xfrm rot="1679999">
              <a:off x="-261936" y="5753100"/>
              <a:ext cx="4451350" cy="9525"/>
            </a:xfrm>
            <a:prstGeom prst="rect">
              <a:avLst/>
            </a:prstGeom>
            <a:gradFill>
              <a:gsLst>
                <a:gs pos="0">
                  <a:schemeClr val="dk2"/>
                </a:gs>
                <a:gs pos="100000">
                  <a:srgbClr val="41416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6" name="Shape 106"/>
            <p:cNvSpPr txBox="1"/>
            <p:nvPr/>
          </p:nvSpPr>
          <p:spPr>
            <a:xfrm rot="1920000">
              <a:off x="-174625" y="6226174"/>
              <a:ext cx="2222499" cy="9525"/>
            </a:xfrm>
            <a:prstGeom prst="rect">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7" name="Shape 107"/>
            <p:cNvSpPr txBox="1"/>
            <p:nvPr/>
          </p:nvSpPr>
          <p:spPr>
            <a:xfrm rot="1380000">
              <a:off x="-342900" y="5113336"/>
              <a:ext cx="8694737" cy="9525"/>
            </a:xfrm>
            <a:prstGeom prst="rect">
              <a:avLst/>
            </a:prstGeom>
            <a:gradFill>
              <a:gsLst>
                <a:gs pos="0">
                  <a:schemeClr val="dk2"/>
                </a:gs>
                <a:gs pos="100000">
                  <a:srgbClr val="32324A"/>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8" name="Shape 108"/>
            <p:cNvSpPr txBox="1"/>
            <p:nvPr/>
          </p:nvSpPr>
          <p:spPr>
            <a:xfrm rot="959999">
              <a:off x="-182562" y="3379787"/>
              <a:ext cx="9550400" cy="9524"/>
            </a:xfrm>
            <a:prstGeom prst="rect">
              <a:avLst/>
            </a:prstGeom>
            <a:gradFill>
              <a:gsLst>
                <a:gs pos="0">
                  <a:schemeClr val="dk2"/>
                </a:gs>
                <a:gs pos="100000">
                  <a:srgbClr val="3B3B58"/>
                </a:gs>
              </a:gsLst>
              <a:lin ang="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09" name="Shape 109"/>
            <p:cNvSpPr txBox="1"/>
            <p:nvPr/>
          </p:nvSpPr>
          <p:spPr>
            <a:xfrm rot="-9839999" flipH="1">
              <a:off x="126999" y="3089275"/>
              <a:ext cx="9137650"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0" name="Shape 110"/>
            <p:cNvSpPr txBox="1"/>
            <p:nvPr/>
          </p:nvSpPr>
          <p:spPr>
            <a:xfrm rot="840000">
              <a:off x="593725" y="2860675"/>
              <a:ext cx="8691561"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1" name="Shape 111"/>
            <p:cNvSpPr txBox="1"/>
            <p:nvPr/>
          </p:nvSpPr>
          <p:spPr>
            <a:xfrm rot="719999">
              <a:off x="1346199" y="2511424"/>
              <a:ext cx="789939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2" name="Shape 112"/>
            <p:cNvSpPr txBox="1"/>
            <p:nvPr/>
          </p:nvSpPr>
          <p:spPr>
            <a:xfrm rot="719999">
              <a:off x="1671636" y="2343150"/>
              <a:ext cx="7554912"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3" name="Shape 113"/>
            <p:cNvSpPr txBox="1"/>
            <p:nvPr/>
          </p:nvSpPr>
          <p:spPr>
            <a:xfrm rot="659999">
              <a:off x="1974850" y="2185987"/>
              <a:ext cx="7234236"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4" name="Shape 114"/>
            <p:cNvSpPr txBox="1"/>
            <p:nvPr/>
          </p:nvSpPr>
          <p:spPr>
            <a:xfrm rot="-10140000" flipH="1">
              <a:off x="2360612" y="2071687"/>
              <a:ext cx="6848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5" name="Shape 115"/>
            <p:cNvSpPr txBox="1"/>
            <p:nvPr/>
          </p:nvSpPr>
          <p:spPr>
            <a:xfrm rot="-10140000" flipH="1">
              <a:off x="2619375" y="1933574"/>
              <a:ext cx="6594475" cy="9525"/>
            </a:xfrm>
            <a:prstGeom prst="rect">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6" name="Shape 116"/>
            <p:cNvSpPr txBox="1"/>
            <p:nvPr/>
          </p:nvSpPr>
          <p:spPr>
            <a:xfrm rot="-9960000" flipH="1">
              <a:off x="969962" y="2673349"/>
              <a:ext cx="8261349" cy="9524"/>
            </a:xfrm>
            <a:prstGeom prst="rect">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7" name="Shape 117"/>
            <p:cNvSpPr txBox="1"/>
            <p:nvPr/>
          </p:nvSpPr>
          <p:spPr>
            <a:xfrm rot="-9479999" flipH="1">
              <a:off x="-323850" y="4724400"/>
              <a:ext cx="9763124" cy="9524"/>
            </a:xfrm>
            <a:prstGeom prst="rect">
              <a:avLst/>
            </a:prstGeom>
            <a:gradFill>
              <a:gsLst>
                <a:gs pos="0">
                  <a:schemeClr val="dk2"/>
                </a:gs>
                <a:gs pos="100000">
                  <a:srgbClr val="3838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8" name="Shape 118"/>
            <p:cNvSpPr txBox="1"/>
            <p:nvPr/>
          </p:nvSpPr>
          <p:spPr>
            <a:xfrm rot="-9600000" flipH="1">
              <a:off x="-276224" y="4227512"/>
              <a:ext cx="9690100" cy="9524"/>
            </a:xfrm>
            <a:prstGeom prst="rect">
              <a:avLst/>
            </a:prstGeom>
            <a:gradFill>
              <a:gsLst>
                <a:gs pos="0">
                  <a:schemeClr val="dk2"/>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19" name="Shape 119"/>
            <p:cNvSpPr/>
            <p:nvPr/>
          </p:nvSpPr>
          <p:spPr>
            <a:xfrm>
              <a:off x="1174750" y="5332412"/>
              <a:ext cx="266699" cy="15239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0" name="Shape 120"/>
            <p:cNvSpPr/>
            <p:nvPr/>
          </p:nvSpPr>
          <p:spPr>
            <a:xfrm>
              <a:off x="374650" y="4879975"/>
              <a:ext cx="266699" cy="15081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1" name="Shape 121"/>
            <p:cNvSpPr/>
            <p:nvPr/>
          </p:nvSpPr>
          <p:spPr>
            <a:xfrm>
              <a:off x="252412" y="5797550"/>
              <a:ext cx="311149" cy="168274"/>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2" name="Shape 122"/>
            <p:cNvSpPr/>
            <p:nvPr/>
          </p:nvSpPr>
          <p:spPr>
            <a:xfrm>
              <a:off x="3297237" y="4224337"/>
              <a:ext cx="247649" cy="1333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3" name="Shape 123"/>
            <p:cNvSpPr/>
            <p:nvPr/>
          </p:nvSpPr>
          <p:spPr>
            <a:xfrm>
              <a:off x="1941511" y="4883150"/>
              <a:ext cx="266699" cy="15081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4" name="Shape 124"/>
            <p:cNvSpPr/>
            <p:nvPr/>
          </p:nvSpPr>
          <p:spPr>
            <a:xfrm>
              <a:off x="2676525" y="4535487"/>
              <a:ext cx="247649" cy="1428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5" name="Shape 125"/>
            <p:cNvSpPr/>
            <p:nvPr/>
          </p:nvSpPr>
          <p:spPr>
            <a:xfrm>
              <a:off x="1190625" y="4506912"/>
              <a:ext cx="239711"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6" name="Shape 126"/>
            <p:cNvSpPr/>
            <p:nvPr/>
          </p:nvSpPr>
          <p:spPr>
            <a:xfrm>
              <a:off x="582612" y="4216400"/>
              <a:ext cx="238124" cy="133349"/>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7" name="Shape 127"/>
            <p:cNvSpPr/>
            <p:nvPr/>
          </p:nvSpPr>
          <p:spPr>
            <a:xfrm>
              <a:off x="1860550" y="4194175"/>
              <a:ext cx="247649" cy="131761"/>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8" name="Shape 128"/>
            <p:cNvSpPr/>
            <p:nvPr/>
          </p:nvSpPr>
          <p:spPr>
            <a:xfrm>
              <a:off x="3811587" y="3944937"/>
              <a:ext cx="247649" cy="131761"/>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29" name="Shape 129"/>
            <p:cNvSpPr/>
            <p:nvPr/>
          </p:nvSpPr>
          <p:spPr>
            <a:xfrm>
              <a:off x="3032125" y="3673475"/>
              <a:ext cx="212724" cy="11588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0" name="Shape 130"/>
            <p:cNvSpPr/>
            <p:nvPr/>
          </p:nvSpPr>
          <p:spPr>
            <a:xfrm>
              <a:off x="3578225" y="3419475"/>
              <a:ext cx="212724"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1" name="Shape 131"/>
            <p:cNvSpPr/>
            <p:nvPr/>
          </p:nvSpPr>
          <p:spPr>
            <a:xfrm>
              <a:off x="4352925" y="3659187"/>
              <a:ext cx="222250" cy="114300"/>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2" name="Shape 132"/>
            <p:cNvSpPr/>
            <p:nvPr/>
          </p:nvSpPr>
          <p:spPr>
            <a:xfrm>
              <a:off x="4464050" y="3013075"/>
              <a:ext cx="204786"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3" name="Shape 133"/>
            <p:cNvSpPr/>
            <p:nvPr/>
          </p:nvSpPr>
          <p:spPr>
            <a:xfrm>
              <a:off x="5907087" y="28448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4" name="Shape 134"/>
            <p:cNvSpPr/>
            <p:nvPr/>
          </p:nvSpPr>
          <p:spPr>
            <a:xfrm>
              <a:off x="5600700" y="3009900"/>
              <a:ext cx="203199" cy="968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5" name="Shape 135"/>
            <p:cNvSpPr/>
            <p:nvPr/>
          </p:nvSpPr>
          <p:spPr>
            <a:xfrm>
              <a:off x="4864100" y="2822575"/>
              <a:ext cx="203199" cy="9842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6" name="Shape 136"/>
            <p:cNvSpPr/>
            <p:nvPr/>
          </p:nvSpPr>
          <p:spPr>
            <a:xfrm>
              <a:off x="5202237" y="3213100"/>
              <a:ext cx="212724" cy="11588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7" name="Shape 137"/>
            <p:cNvSpPr/>
            <p:nvPr/>
          </p:nvSpPr>
          <p:spPr>
            <a:xfrm>
              <a:off x="4805362" y="3429000"/>
              <a:ext cx="211136" cy="96836"/>
            </a:xfrm>
            <a:prstGeom prst="ellipse">
              <a:avLst/>
            </a:prstGeom>
            <a:gradFill>
              <a:gsLst>
                <a:gs pos="0">
                  <a:schemeClr val="dk2"/>
                </a:gs>
                <a:gs pos="100000">
                  <a:srgbClr val="3E3E5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8" name="Shape 138"/>
            <p:cNvSpPr/>
            <p:nvPr/>
          </p:nvSpPr>
          <p:spPr>
            <a:xfrm>
              <a:off x="2490786" y="3894137"/>
              <a:ext cx="238124" cy="1428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39" name="Shape 139"/>
            <p:cNvSpPr/>
            <p:nvPr/>
          </p:nvSpPr>
          <p:spPr>
            <a:xfrm>
              <a:off x="2957511" y="3219450"/>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0" name="Shape 140"/>
            <p:cNvSpPr/>
            <p:nvPr/>
          </p:nvSpPr>
          <p:spPr>
            <a:xfrm>
              <a:off x="2401886" y="3452812"/>
              <a:ext cx="220662" cy="968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1" name="Shape 141"/>
            <p:cNvSpPr/>
            <p:nvPr/>
          </p:nvSpPr>
          <p:spPr>
            <a:xfrm>
              <a:off x="1890711" y="3668712"/>
              <a:ext cx="212724" cy="114300"/>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2" name="Shape 142"/>
            <p:cNvSpPr/>
            <p:nvPr/>
          </p:nvSpPr>
          <p:spPr>
            <a:xfrm>
              <a:off x="1831975" y="3249611"/>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3" name="Shape 143"/>
            <p:cNvSpPr/>
            <p:nvPr/>
          </p:nvSpPr>
          <p:spPr>
            <a:xfrm>
              <a:off x="1812925" y="28622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4" name="Shape 144"/>
            <p:cNvSpPr/>
            <p:nvPr/>
          </p:nvSpPr>
          <p:spPr>
            <a:xfrm>
              <a:off x="2381250" y="3035300"/>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5" name="Shape 145"/>
            <p:cNvSpPr/>
            <p:nvPr/>
          </p:nvSpPr>
          <p:spPr>
            <a:xfrm>
              <a:off x="2863850" y="28590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6" name="Shape 146"/>
            <p:cNvSpPr/>
            <p:nvPr/>
          </p:nvSpPr>
          <p:spPr>
            <a:xfrm>
              <a:off x="3427412" y="3024186"/>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7" name="Shape 147"/>
            <p:cNvSpPr/>
            <p:nvPr/>
          </p:nvSpPr>
          <p:spPr>
            <a:xfrm>
              <a:off x="3860800" y="2836861"/>
              <a:ext cx="203199"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8" name="Shape 148"/>
            <p:cNvSpPr/>
            <p:nvPr/>
          </p:nvSpPr>
          <p:spPr>
            <a:xfrm>
              <a:off x="746125" y="3225800"/>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49" name="Shape 149"/>
            <p:cNvSpPr/>
            <p:nvPr/>
          </p:nvSpPr>
          <p:spPr>
            <a:xfrm>
              <a:off x="107950" y="3438525"/>
              <a:ext cx="212724" cy="11588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0" name="Shape 150"/>
            <p:cNvSpPr/>
            <p:nvPr/>
          </p:nvSpPr>
          <p:spPr>
            <a:xfrm>
              <a:off x="1266825" y="3041650"/>
              <a:ext cx="203199" cy="968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1" name="Shape 151"/>
            <p:cNvSpPr/>
            <p:nvPr/>
          </p:nvSpPr>
          <p:spPr>
            <a:xfrm>
              <a:off x="722312" y="28527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2" name="Shape 152"/>
            <p:cNvSpPr/>
            <p:nvPr/>
          </p:nvSpPr>
          <p:spPr>
            <a:xfrm>
              <a:off x="179386" y="3017836"/>
              <a:ext cx="203199" cy="968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3" name="Shape 153"/>
            <p:cNvSpPr/>
            <p:nvPr/>
          </p:nvSpPr>
          <p:spPr>
            <a:xfrm>
              <a:off x="685800" y="3687762"/>
              <a:ext cx="220662"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4" name="Shape 154"/>
            <p:cNvSpPr/>
            <p:nvPr/>
          </p:nvSpPr>
          <p:spPr>
            <a:xfrm>
              <a:off x="1292225" y="3457575"/>
              <a:ext cx="212724" cy="968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5" name="Shape 155"/>
            <p:cNvSpPr/>
            <p:nvPr/>
          </p:nvSpPr>
          <p:spPr>
            <a:xfrm>
              <a:off x="1252537" y="3924300"/>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6" name="Shape 156"/>
            <p:cNvSpPr/>
            <p:nvPr/>
          </p:nvSpPr>
          <p:spPr>
            <a:xfrm>
              <a:off x="4038600" y="3198811"/>
              <a:ext cx="222250" cy="114300"/>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7" name="Shape 157"/>
            <p:cNvSpPr/>
            <p:nvPr/>
          </p:nvSpPr>
          <p:spPr>
            <a:xfrm>
              <a:off x="2312986" y="2698750"/>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8" name="Shape 158"/>
            <p:cNvSpPr/>
            <p:nvPr/>
          </p:nvSpPr>
          <p:spPr>
            <a:xfrm>
              <a:off x="2773361"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59" name="Shape 159"/>
            <p:cNvSpPr/>
            <p:nvPr/>
          </p:nvSpPr>
          <p:spPr>
            <a:xfrm>
              <a:off x="2198686"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0" name="Shape 160"/>
            <p:cNvSpPr/>
            <p:nvPr/>
          </p:nvSpPr>
          <p:spPr>
            <a:xfrm>
              <a:off x="1735136" y="2532061"/>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1" name="Shape 161"/>
            <p:cNvSpPr/>
            <p:nvPr/>
          </p:nvSpPr>
          <p:spPr>
            <a:xfrm>
              <a:off x="1257300" y="2682875"/>
              <a:ext cx="19685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2" name="Shape 162"/>
            <p:cNvSpPr/>
            <p:nvPr/>
          </p:nvSpPr>
          <p:spPr>
            <a:xfrm>
              <a:off x="3192461" y="24003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3" name="Shape 163"/>
            <p:cNvSpPr/>
            <p:nvPr/>
          </p:nvSpPr>
          <p:spPr>
            <a:xfrm>
              <a:off x="3313112" y="2692400"/>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4" name="Shape 164"/>
            <p:cNvSpPr/>
            <p:nvPr/>
          </p:nvSpPr>
          <p:spPr>
            <a:xfrm>
              <a:off x="3722687" y="2541586"/>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5" name="Shape 165"/>
            <p:cNvSpPr/>
            <p:nvPr/>
          </p:nvSpPr>
          <p:spPr>
            <a:xfrm>
              <a:off x="4260850" y="2676525"/>
              <a:ext cx="195261"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6" name="Shape 166"/>
            <p:cNvSpPr/>
            <p:nvPr/>
          </p:nvSpPr>
          <p:spPr>
            <a:xfrm>
              <a:off x="1279525" y="2400300"/>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7" name="Shape 167"/>
            <p:cNvSpPr/>
            <p:nvPr/>
          </p:nvSpPr>
          <p:spPr>
            <a:xfrm>
              <a:off x="785812" y="2535236"/>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8" name="Shape 168"/>
            <p:cNvSpPr/>
            <p:nvPr/>
          </p:nvSpPr>
          <p:spPr>
            <a:xfrm>
              <a:off x="361950" y="2393950"/>
              <a:ext cx="195261"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69" name="Shape 169"/>
            <p:cNvSpPr/>
            <p:nvPr/>
          </p:nvSpPr>
          <p:spPr>
            <a:xfrm>
              <a:off x="249237" y="2695575"/>
              <a:ext cx="195261"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0" name="Shape 170"/>
            <p:cNvSpPr/>
            <p:nvPr/>
          </p:nvSpPr>
          <p:spPr>
            <a:xfrm>
              <a:off x="4583112" y="2532061"/>
              <a:ext cx="19685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1" name="Shape 171"/>
            <p:cNvSpPr/>
            <p:nvPr/>
          </p:nvSpPr>
          <p:spPr>
            <a:xfrm>
              <a:off x="4887912" y="2398711"/>
              <a:ext cx="19685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2" name="Shape 172"/>
            <p:cNvSpPr/>
            <p:nvPr/>
          </p:nvSpPr>
          <p:spPr>
            <a:xfrm>
              <a:off x="5191125" y="2679700"/>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3" name="Shape 173"/>
            <p:cNvSpPr/>
            <p:nvPr/>
          </p:nvSpPr>
          <p:spPr>
            <a:xfrm>
              <a:off x="5481637" y="2538411"/>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4" name="Shape 174"/>
            <p:cNvSpPr/>
            <p:nvPr/>
          </p:nvSpPr>
          <p:spPr>
            <a:xfrm>
              <a:off x="5795962" y="2390775"/>
              <a:ext cx="195261"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5" name="Shape 175"/>
            <p:cNvSpPr/>
            <p:nvPr/>
          </p:nvSpPr>
          <p:spPr>
            <a:xfrm>
              <a:off x="6748461" y="2401886"/>
              <a:ext cx="19685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6" name="Shape 176"/>
            <p:cNvSpPr/>
            <p:nvPr/>
          </p:nvSpPr>
          <p:spPr>
            <a:xfrm>
              <a:off x="6192837" y="2700336"/>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7" name="Shape 177"/>
            <p:cNvSpPr/>
            <p:nvPr/>
          </p:nvSpPr>
          <p:spPr>
            <a:xfrm>
              <a:off x="6486525" y="2552700"/>
              <a:ext cx="203199" cy="79375"/>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8" name="Shape 178"/>
            <p:cNvSpPr/>
            <p:nvPr/>
          </p:nvSpPr>
          <p:spPr>
            <a:xfrm>
              <a:off x="2035175" y="5799137"/>
              <a:ext cx="311149" cy="176212"/>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79" name="Shape 179"/>
            <p:cNvSpPr/>
            <p:nvPr/>
          </p:nvSpPr>
          <p:spPr>
            <a:xfrm>
              <a:off x="1122362" y="6372225"/>
              <a:ext cx="303211" cy="1778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0" name="Shape 180"/>
            <p:cNvSpPr/>
            <p:nvPr/>
          </p:nvSpPr>
          <p:spPr>
            <a:xfrm>
              <a:off x="3538537" y="4905375"/>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1" name="Shape 181"/>
            <p:cNvSpPr/>
            <p:nvPr/>
          </p:nvSpPr>
          <p:spPr>
            <a:xfrm>
              <a:off x="4133850" y="4551362"/>
              <a:ext cx="247649" cy="141287"/>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2" name="Shape 182"/>
            <p:cNvSpPr/>
            <p:nvPr/>
          </p:nvSpPr>
          <p:spPr>
            <a:xfrm>
              <a:off x="4614862" y="4235450"/>
              <a:ext cx="247649" cy="133349"/>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3" name="Shape 183"/>
            <p:cNvSpPr/>
            <p:nvPr/>
          </p:nvSpPr>
          <p:spPr>
            <a:xfrm>
              <a:off x="5156200" y="3895725"/>
              <a:ext cx="238124" cy="1428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4" name="Shape 184"/>
            <p:cNvSpPr/>
            <p:nvPr/>
          </p:nvSpPr>
          <p:spPr>
            <a:xfrm>
              <a:off x="2859086" y="5334000"/>
              <a:ext cx="266699" cy="15081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5" name="Shape 185"/>
            <p:cNvSpPr/>
            <p:nvPr/>
          </p:nvSpPr>
          <p:spPr>
            <a:xfrm>
              <a:off x="5575300" y="3654425"/>
              <a:ext cx="212724" cy="11588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6" name="Shape 186"/>
            <p:cNvSpPr/>
            <p:nvPr/>
          </p:nvSpPr>
          <p:spPr>
            <a:xfrm>
              <a:off x="6318250" y="3197225"/>
              <a:ext cx="212724" cy="114300"/>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7" name="Shape 187"/>
            <p:cNvSpPr/>
            <p:nvPr/>
          </p:nvSpPr>
          <p:spPr>
            <a:xfrm>
              <a:off x="5957887" y="3425825"/>
              <a:ext cx="212724" cy="96836"/>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8" name="Shape 188"/>
            <p:cNvSpPr/>
            <p:nvPr/>
          </p:nvSpPr>
          <p:spPr>
            <a:xfrm>
              <a:off x="6629400" y="3013075"/>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89" name="Shape 189"/>
            <p:cNvSpPr/>
            <p:nvPr/>
          </p:nvSpPr>
          <p:spPr>
            <a:xfrm>
              <a:off x="6886575" y="2852736"/>
              <a:ext cx="204786"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0" name="Shape 190"/>
            <p:cNvSpPr/>
            <p:nvPr/>
          </p:nvSpPr>
          <p:spPr>
            <a:xfrm>
              <a:off x="7151686" y="2698750"/>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1" name="Shape 191"/>
            <p:cNvSpPr/>
            <p:nvPr/>
          </p:nvSpPr>
          <p:spPr>
            <a:xfrm>
              <a:off x="7399336" y="2544761"/>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2" name="Shape 192"/>
            <p:cNvSpPr/>
            <p:nvPr/>
          </p:nvSpPr>
          <p:spPr>
            <a:xfrm>
              <a:off x="7624761" y="2400300"/>
              <a:ext cx="203199" cy="80961"/>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3" name="Shape 193"/>
            <p:cNvSpPr/>
            <p:nvPr/>
          </p:nvSpPr>
          <p:spPr>
            <a:xfrm>
              <a:off x="7826375" y="2271711"/>
              <a:ext cx="176212" cy="79375"/>
            </a:xfrm>
            <a:prstGeom prst="ellipse">
              <a:avLst/>
            </a:prstGeom>
            <a:gradFill>
              <a:gsLst>
                <a:gs pos="0">
                  <a:schemeClr val="dk1"/>
                </a:gs>
                <a:gs pos="100000">
                  <a:srgbClr val="373753"/>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4" name="Shape 194"/>
            <p:cNvSpPr/>
            <p:nvPr/>
          </p:nvSpPr>
          <p:spPr>
            <a:xfrm>
              <a:off x="6088062" y="2270125"/>
              <a:ext cx="177800" cy="79375"/>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5" name="Shape 195"/>
            <p:cNvSpPr/>
            <p:nvPr/>
          </p:nvSpPr>
          <p:spPr>
            <a:xfrm>
              <a:off x="5216525" y="2270125"/>
              <a:ext cx="177800" cy="79375"/>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6" name="Shape 196"/>
            <p:cNvSpPr/>
            <p:nvPr/>
          </p:nvSpPr>
          <p:spPr>
            <a:xfrm>
              <a:off x="4718050" y="2168525"/>
              <a:ext cx="176212"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7" name="Shape 197"/>
            <p:cNvSpPr/>
            <p:nvPr/>
          </p:nvSpPr>
          <p:spPr>
            <a:xfrm>
              <a:off x="5003800" y="2051050"/>
              <a:ext cx="177800" cy="79375"/>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8" name="Shape 198"/>
            <p:cNvSpPr/>
            <p:nvPr/>
          </p:nvSpPr>
          <p:spPr>
            <a:xfrm>
              <a:off x="4794250" y="1857375"/>
              <a:ext cx="177800"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199" name="Shape 199"/>
            <p:cNvSpPr/>
            <p:nvPr/>
          </p:nvSpPr>
          <p:spPr>
            <a:xfrm>
              <a:off x="3878262" y="2171700"/>
              <a:ext cx="177800" cy="80961"/>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0" name="Shape 200"/>
            <p:cNvSpPr/>
            <p:nvPr/>
          </p:nvSpPr>
          <p:spPr>
            <a:xfrm>
              <a:off x="3652837" y="19367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1" name="Shape 201"/>
            <p:cNvSpPr/>
            <p:nvPr/>
          </p:nvSpPr>
          <p:spPr>
            <a:xfrm>
              <a:off x="3325812" y="2038350"/>
              <a:ext cx="177800"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2" name="Shape 202"/>
            <p:cNvSpPr/>
            <p:nvPr/>
          </p:nvSpPr>
          <p:spPr>
            <a:xfrm>
              <a:off x="3536950" y="2289175"/>
              <a:ext cx="176212" cy="79375"/>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3" name="Shape 203"/>
            <p:cNvSpPr/>
            <p:nvPr/>
          </p:nvSpPr>
          <p:spPr>
            <a:xfrm>
              <a:off x="1760536" y="2260600"/>
              <a:ext cx="177800" cy="79375"/>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4" name="Shape 204"/>
            <p:cNvSpPr/>
            <p:nvPr/>
          </p:nvSpPr>
          <p:spPr>
            <a:xfrm>
              <a:off x="969962" y="2038350"/>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5" name="Shape 205"/>
            <p:cNvSpPr/>
            <p:nvPr/>
          </p:nvSpPr>
          <p:spPr>
            <a:xfrm>
              <a:off x="484187" y="2155825"/>
              <a:ext cx="176212" cy="80961"/>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6" name="Shape 206"/>
            <p:cNvSpPr/>
            <p:nvPr/>
          </p:nvSpPr>
          <p:spPr>
            <a:xfrm>
              <a:off x="247650" y="1831975"/>
              <a:ext cx="177800" cy="79375"/>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7" name="Shape 207"/>
            <p:cNvSpPr/>
            <p:nvPr/>
          </p:nvSpPr>
          <p:spPr>
            <a:xfrm>
              <a:off x="7204075" y="2166936"/>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8" name="Shape 208"/>
            <p:cNvSpPr/>
            <p:nvPr/>
          </p:nvSpPr>
          <p:spPr>
            <a:xfrm>
              <a:off x="6996111" y="2286000"/>
              <a:ext cx="166686" cy="69849"/>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09" name="Shape 209"/>
            <p:cNvSpPr/>
            <p:nvPr/>
          </p:nvSpPr>
          <p:spPr>
            <a:xfrm>
              <a:off x="6337300" y="2152650"/>
              <a:ext cx="168274" cy="71436"/>
            </a:xfrm>
            <a:prstGeom prst="ellipse">
              <a:avLst/>
            </a:prstGeom>
            <a:gradFill>
              <a:gsLst>
                <a:gs pos="0">
                  <a:schemeClr val="dk2"/>
                </a:gs>
                <a:gs pos="100000">
                  <a:srgbClr val="44446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0" name="Shape 210"/>
            <p:cNvSpPr/>
            <p:nvPr/>
          </p:nvSpPr>
          <p:spPr>
            <a:xfrm>
              <a:off x="5502275" y="2152650"/>
              <a:ext cx="168274" cy="71436"/>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1" name="Shape 211"/>
            <p:cNvSpPr/>
            <p:nvPr/>
          </p:nvSpPr>
          <p:spPr>
            <a:xfrm>
              <a:off x="4527550" y="1949450"/>
              <a:ext cx="168274"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2" name="Shape 212"/>
            <p:cNvSpPr/>
            <p:nvPr/>
          </p:nvSpPr>
          <p:spPr>
            <a:xfrm>
              <a:off x="4251325" y="1760536"/>
              <a:ext cx="168274" cy="69849"/>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3" name="Shape 213"/>
            <p:cNvSpPr/>
            <p:nvPr/>
          </p:nvSpPr>
          <p:spPr>
            <a:xfrm>
              <a:off x="4538662" y="1658936"/>
              <a:ext cx="168274"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4" name="Shape 214"/>
            <p:cNvSpPr/>
            <p:nvPr/>
          </p:nvSpPr>
          <p:spPr>
            <a:xfrm>
              <a:off x="3082925" y="165100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5" name="Shape 215"/>
            <p:cNvSpPr/>
            <p:nvPr/>
          </p:nvSpPr>
          <p:spPr>
            <a:xfrm>
              <a:off x="1727200" y="2027236"/>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6" name="Shape 216"/>
            <p:cNvSpPr/>
            <p:nvPr/>
          </p:nvSpPr>
          <p:spPr>
            <a:xfrm>
              <a:off x="1312862" y="214312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7" name="Shape 217"/>
            <p:cNvSpPr/>
            <p:nvPr/>
          </p:nvSpPr>
          <p:spPr>
            <a:xfrm>
              <a:off x="852487" y="22669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8" name="Shape 218"/>
            <p:cNvSpPr/>
            <p:nvPr/>
          </p:nvSpPr>
          <p:spPr>
            <a:xfrm>
              <a:off x="1008062" y="1682750"/>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19" name="Shape 219"/>
            <p:cNvSpPr/>
            <p:nvPr/>
          </p:nvSpPr>
          <p:spPr>
            <a:xfrm>
              <a:off x="2444750" y="1666875"/>
              <a:ext cx="168274"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0" name="Shape 220"/>
            <p:cNvSpPr/>
            <p:nvPr/>
          </p:nvSpPr>
          <p:spPr>
            <a:xfrm>
              <a:off x="1778000" y="1687511"/>
              <a:ext cx="166686"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1" name="Shape 221"/>
            <p:cNvSpPr/>
            <p:nvPr/>
          </p:nvSpPr>
          <p:spPr>
            <a:xfrm>
              <a:off x="6557961" y="2038350"/>
              <a:ext cx="176212" cy="71436"/>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2" name="Shape 222"/>
            <p:cNvSpPr/>
            <p:nvPr/>
          </p:nvSpPr>
          <p:spPr>
            <a:xfrm>
              <a:off x="5519737" y="1846261"/>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3" name="Shape 223"/>
            <p:cNvSpPr/>
            <p:nvPr/>
          </p:nvSpPr>
          <p:spPr>
            <a:xfrm>
              <a:off x="5262562" y="1951036"/>
              <a:ext cx="177800" cy="71436"/>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4" name="Shape 224"/>
            <p:cNvSpPr/>
            <p:nvPr/>
          </p:nvSpPr>
          <p:spPr>
            <a:xfrm>
              <a:off x="5038725" y="1765300"/>
              <a:ext cx="177800" cy="69849"/>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5" name="Shape 225"/>
            <p:cNvSpPr/>
            <p:nvPr/>
          </p:nvSpPr>
          <p:spPr>
            <a:xfrm>
              <a:off x="3803650" y="166846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6" name="Shape 226"/>
            <p:cNvSpPr/>
            <p:nvPr/>
          </p:nvSpPr>
          <p:spPr>
            <a:xfrm>
              <a:off x="4395787" y="2295525"/>
              <a:ext cx="176212" cy="69849"/>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7" name="Shape 227"/>
            <p:cNvSpPr/>
            <p:nvPr/>
          </p:nvSpPr>
          <p:spPr>
            <a:xfrm>
              <a:off x="4216400" y="2054225"/>
              <a:ext cx="177800" cy="71436"/>
            </a:xfrm>
            <a:prstGeom prst="ellipse">
              <a:avLst/>
            </a:prstGeom>
            <a:gradFill>
              <a:gsLst>
                <a:gs pos="0">
                  <a:schemeClr val="dk2"/>
                </a:gs>
                <a:gs pos="100000">
                  <a:srgbClr val="54547D"/>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8" name="Shape 228"/>
            <p:cNvSpPr/>
            <p:nvPr/>
          </p:nvSpPr>
          <p:spPr>
            <a:xfrm>
              <a:off x="3970337" y="1839911"/>
              <a:ext cx="176212"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29" name="Shape 229"/>
            <p:cNvSpPr/>
            <p:nvPr/>
          </p:nvSpPr>
          <p:spPr>
            <a:xfrm>
              <a:off x="3527425" y="1747836"/>
              <a:ext cx="177800" cy="69849"/>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0" name="Shape 230"/>
            <p:cNvSpPr/>
            <p:nvPr/>
          </p:nvSpPr>
          <p:spPr>
            <a:xfrm>
              <a:off x="3221036" y="1844675"/>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1" name="Shape 231"/>
            <p:cNvSpPr/>
            <p:nvPr/>
          </p:nvSpPr>
          <p:spPr>
            <a:xfrm>
              <a:off x="2976561" y="2152650"/>
              <a:ext cx="177800" cy="71436"/>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2" name="Shape 232"/>
            <p:cNvSpPr/>
            <p:nvPr/>
          </p:nvSpPr>
          <p:spPr>
            <a:xfrm>
              <a:off x="2871786" y="1941511"/>
              <a:ext cx="176212"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3" name="Shape 233"/>
            <p:cNvSpPr/>
            <p:nvPr/>
          </p:nvSpPr>
          <p:spPr>
            <a:xfrm>
              <a:off x="2759075" y="174307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4" name="Shape 234"/>
            <p:cNvSpPr/>
            <p:nvPr/>
          </p:nvSpPr>
          <p:spPr>
            <a:xfrm>
              <a:off x="2513011" y="2046286"/>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5" name="Shape 235"/>
            <p:cNvSpPr/>
            <p:nvPr/>
          </p:nvSpPr>
          <p:spPr>
            <a:xfrm>
              <a:off x="2189161" y="2132011"/>
              <a:ext cx="177800" cy="71436"/>
            </a:xfrm>
            <a:prstGeom prst="ellipse">
              <a:avLst/>
            </a:prstGeom>
            <a:gradFill>
              <a:gsLst>
                <a:gs pos="0">
                  <a:schemeClr val="dk2"/>
                </a:gs>
                <a:gs pos="100000">
                  <a:srgbClr val="5A5A86"/>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6" name="Shape 236"/>
            <p:cNvSpPr/>
            <p:nvPr/>
          </p:nvSpPr>
          <p:spPr>
            <a:xfrm>
              <a:off x="2427286" y="1835150"/>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7" name="Shape 237"/>
            <p:cNvSpPr/>
            <p:nvPr/>
          </p:nvSpPr>
          <p:spPr>
            <a:xfrm>
              <a:off x="2054225" y="1939925"/>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8" name="Shape 238"/>
            <p:cNvSpPr/>
            <p:nvPr/>
          </p:nvSpPr>
          <p:spPr>
            <a:xfrm>
              <a:off x="2085975" y="176530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39" name="Shape 239"/>
            <p:cNvSpPr/>
            <p:nvPr/>
          </p:nvSpPr>
          <p:spPr>
            <a:xfrm>
              <a:off x="1717675" y="1851025"/>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0" name="Shape 240"/>
            <p:cNvSpPr/>
            <p:nvPr/>
          </p:nvSpPr>
          <p:spPr>
            <a:xfrm>
              <a:off x="1392237" y="1779586"/>
              <a:ext cx="177800"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1" name="Shape 241"/>
            <p:cNvSpPr/>
            <p:nvPr/>
          </p:nvSpPr>
          <p:spPr>
            <a:xfrm>
              <a:off x="1389062" y="1930400"/>
              <a:ext cx="176212"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2" name="Shape 242"/>
            <p:cNvSpPr/>
            <p:nvPr/>
          </p:nvSpPr>
          <p:spPr>
            <a:xfrm>
              <a:off x="1079500" y="1857375"/>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3" name="Shape 243"/>
            <p:cNvSpPr/>
            <p:nvPr/>
          </p:nvSpPr>
          <p:spPr>
            <a:xfrm>
              <a:off x="652462" y="1955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4" name="Shape 244"/>
            <p:cNvSpPr/>
            <p:nvPr/>
          </p:nvSpPr>
          <p:spPr>
            <a:xfrm>
              <a:off x="688975" y="1746250"/>
              <a:ext cx="177800"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5" name="Shape 245"/>
            <p:cNvSpPr/>
            <p:nvPr/>
          </p:nvSpPr>
          <p:spPr>
            <a:xfrm>
              <a:off x="188911" y="2082800"/>
              <a:ext cx="176212"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6" name="Shape 246"/>
            <p:cNvSpPr/>
            <p:nvPr/>
          </p:nvSpPr>
          <p:spPr>
            <a:xfrm>
              <a:off x="1362075" y="1589087"/>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7" name="Shape 247"/>
            <p:cNvSpPr/>
            <p:nvPr/>
          </p:nvSpPr>
          <p:spPr>
            <a:xfrm>
              <a:off x="2128836" y="16081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8" name="Shape 248"/>
            <p:cNvSpPr/>
            <p:nvPr/>
          </p:nvSpPr>
          <p:spPr>
            <a:xfrm>
              <a:off x="2760661" y="1600200"/>
              <a:ext cx="160337" cy="6032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49" name="Shape 249"/>
            <p:cNvSpPr/>
            <p:nvPr/>
          </p:nvSpPr>
          <p:spPr>
            <a:xfrm>
              <a:off x="3359150" y="1589087"/>
              <a:ext cx="158750"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0" name="Shape 250"/>
            <p:cNvSpPr/>
            <p:nvPr/>
          </p:nvSpPr>
          <p:spPr>
            <a:xfrm>
              <a:off x="3683000" y="1493837"/>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1" name="Shape 251"/>
            <p:cNvSpPr/>
            <p:nvPr/>
          </p:nvSpPr>
          <p:spPr>
            <a:xfrm>
              <a:off x="4129087" y="1579562"/>
              <a:ext cx="160337" cy="61912"/>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2" name="Shape 252"/>
            <p:cNvSpPr/>
            <p:nvPr/>
          </p:nvSpPr>
          <p:spPr>
            <a:xfrm>
              <a:off x="2646361" y="2254250"/>
              <a:ext cx="168274" cy="80961"/>
            </a:xfrm>
            <a:prstGeom prst="ellipse">
              <a:avLst/>
            </a:prstGeom>
            <a:gradFill>
              <a:gsLst>
                <a:gs pos="0">
                  <a:schemeClr val="dk2"/>
                </a:gs>
                <a:gs pos="100000">
                  <a:srgbClr val="565682"/>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3" name="Shape 253"/>
            <p:cNvSpPr/>
            <p:nvPr/>
          </p:nvSpPr>
          <p:spPr>
            <a:xfrm>
              <a:off x="4059237" y="2406650"/>
              <a:ext cx="195261" cy="80961"/>
            </a:xfrm>
            <a:prstGeom prst="ellipse">
              <a:avLst/>
            </a:prstGeom>
            <a:gradFill>
              <a:gsLst>
                <a:gs pos="0">
                  <a:schemeClr val="dk2"/>
                </a:gs>
                <a:gs pos="100000">
                  <a:srgbClr val="505079"/>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4" name="Shape 254"/>
            <p:cNvSpPr/>
            <p:nvPr/>
          </p:nvSpPr>
          <p:spPr>
            <a:xfrm>
              <a:off x="5745162" y="2043111"/>
              <a:ext cx="177800"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5" name="Shape 255"/>
            <p:cNvSpPr/>
            <p:nvPr/>
          </p:nvSpPr>
          <p:spPr>
            <a:xfrm>
              <a:off x="6018212" y="1924050"/>
              <a:ext cx="176212" cy="80961"/>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6" name="Shape 256"/>
            <p:cNvSpPr/>
            <p:nvPr/>
          </p:nvSpPr>
          <p:spPr>
            <a:xfrm>
              <a:off x="3387725"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7" name="Shape 257"/>
            <p:cNvSpPr/>
            <p:nvPr/>
          </p:nvSpPr>
          <p:spPr>
            <a:xfrm>
              <a:off x="2006600" y="1441450"/>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8" name="Shape 258"/>
            <p:cNvSpPr/>
            <p:nvPr/>
          </p:nvSpPr>
          <p:spPr>
            <a:xfrm>
              <a:off x="2335211" y="1379537"/>
              <a:ext cx="125412"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59" name="Shape 259"/>
            <p:cNvSpPr/>
            <p:nvPr/>
          </p:nvSpPr>
          <p:spPr>
            <a:xfrm>
              <a:off x="2619375" y="1308100"/>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0" name="Shape 260"/>
            <p:cNvSpPr/>
            <p:nvPr/>
          </p:nvSpPr>
          <p:spPr>
            <a:xfrm>
              <a:off x="3044825" y="1379537"/>
              <a:ext cx="133349"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1" name="Shape 261"/>
            <p:cNvSpPr/>
            <p:nvPr/>
          </p:nvSpPr>
          <p:spPr>
            <a:xfrm>
              <a:off x="2730500" y="1465262"/>
              <a:ext cx="131761" cy="53974"/>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2" name="Shape 262"/>
            <p:cNvSpPr/>
            <p:nvPr/>
          </p:nvSpPr>
          <p:spPr>
            <a:xfrm>
              <a:off x="3036886" y="1519237"/>
              <a:ext cx="150811"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3" name="Shape 263"/>
            <p:cNvSpPr/>
            <p:nvPr/>
          </p:nvSpPr>
          <p:spPr>
            <a:xfrm>
              <a:off x="2446336" y="1527175"/>
              <a:ext cx="14128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4" name="Shape 264"/>
            <p:cNvSpPr/>
            <p:nvPr/>
          </p:nvSpPr>
          <p:spPr>
            <a:xfrm>
              <a:off x="1708150" y="1512887"/>
              <a:ext cx="160337" cy="71436"/>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5" name="Shape 265"/>
            <p:cNvSpPr/>
            <p:nvPr/>
          </p:nvSpPr>
          <p:spPr>
            <a:xfrm>
              <a:off x="3148011" y="6392862"/>
              <a:ext cx="309561" cy="16668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6" name="Shape 266"/>
            <p:cNvSpPr/>
            <p:nvPr/>
          </p:nvSpPr>
          <p:spPr>
            <a:xfrm>
              <a:off x="3905250" y="5827712"/>
              <a:ext cx="311149" cy="1778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7" name="Shape 267"/>
            <p:cNvSpPr/>
            <p:nvPr/>
          </p:nvSpPr>
          <p:spPr>
            <a:xfrm>
              <a:off x="5140325" y="49545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8" name="Shape 268"/>
            <p:cNvSpPr/>
            <p:nvPr/>
          </p:nvSpPr>
          <p:spPr>
            <a:xfrm>
              <a:off x="5635625" y="4572000"/>
              <a:ext cx="249237"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69" name="Shape 269"/>
            <p:cNvSpPr/>
            <p:nvPr/>
          </p:nvSpPr>
          <p:spPr>
            <a:xfrm>
              <a:off x="4591050" y="5360987"/>
              <a:ext cx="266699" cy="150811"/>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0" name="Shape 270"/>
            <p:cNvSpPr/>
            <p:nvPr/>
          </p:nvSpPr>
          <p:spPr>
            <a:xfrm>
              <a:off x="6142037" y="4217987"/>
              <a:ext cx="239711" cy="133349"/>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1" name="Shape 271"/>
            <p:cNvSpPr/>
            <p:nvPr/>
          </p:nvSpPr>
          <p:spPr>
            <a:xfrm>
              <a:off x="6492875" y="3929062"/>
              <a:ext cx="247649" cy="141287"/>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2" name="Shape 272"/>
            <p:cNvSpPr/>
            <p:nvPr/>
          </p:nvSpPr>
          <p:spPr>
            <a:xfrm>
              <a:off x="6869111" y="3673475"/>
              <a:ext cx="212724" cy="114300"/>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3" name="Shape 273"/>
            <p:cNvSpPr/>
            <p:nvPr/>
          </p:nvSpPr>
          <p:spPr>
            <a:xfrm>
              <a:off x="7480300" y="3209925"/>
              <a:ext cx="212724" cy="115886"/>
            </a:xfrm>
            <a:prstGeom prst="ellipse">
              <a:avLst/>
            </a:prstGeom>
            <a:gradFill>
              <a:gsLst>
                <a:gs pos="0">
                  <a:schemeClr val="dk1"/>
                </a:gs>
                <a:gs pos="100000">
                  <a:srgbClr val="32324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4" name="Shape 274"/>
            <p:cNvSpPr/>
            <p:nvPr/>
          </p:nvSpPr>
          <p:spPr>
            <a:xfrm>
              <a:off x="7196136" y="3432175"/>
              <a:ext cx="220662"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5" name="Shape 275"/>
            <p:cNvSpPr/>
            <p:nvPr/>
          </p:nvSpPr>
          <p:spPr>
            <a:xfrm>
              <a:off x="7720011" y="3048000"/>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6" name="Shape 276"/>
            <p:cNvSpPr/>
            <p:nvPr/>
          </p:nvSpPr>
          <p:spPr>
            <a:xfrm>
              <a:off x="7951786" y="2868611"/>
              <a:ext cx="203199" cy="96836"/>
            </a:xfrm>
            <a:prstGeom prst="ellipse">
              <a:avLst/>
            </a:prstGeom>
            <a:gradFill>
              <a:gsLst>
                <a:gs pos="0">
                  <a:schemeClr val="dk1"/>
                </a:gs>
                <a:gs pos="100000">
                  <a:srgbClr val="34344F"/>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7" name="Shape 277"/>
            <p:cNvSpPr/>
            <p:nvPr/>
          </p:nvSpPr>
          <p:spPr>
            <a:xfrm>
              <a:off x="8193086" y="2701925"/>
              <a:ext cx="195261" cy="79375"/>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8" name="Shape 278"/>
            <p:cNvSpPr/>
            <p:nvPr/>
          </p:nvSpPr>
          <p:spPr>
            <a:xfrm>
              <a:off x="8377236" y="2562225"/>
              <a:ext cx="196850"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79" name="Shape 279"/>
            <p:cNvSpPr/>
            <p:nvPr/>
          </p:nvSpPr>
          <p:spPr>
            <a:xfrm>
              <a:off x="8569325" y="2414586"/>
              <a:ext cx="195261" cy="80961"/>
            </a:xfrm>
            <a:prstGeom prst="ellipse">
              <a:avLst/>
            </a:prstGeom>
            <a:gradFill>
              <a:gsLst>
                <a:gs pos="0">
                  <a:schemeClr val="dk1"/>
                </a:gs>
                <a:gs pos="100000">
                  <a:srgbClr val="4B4B70"/>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0" name="Shape 280"/>
            <p:cNvSpPr/>
            <p:nvPr/>
          </p:nvSpPr>
          <p:spPr>
            <a:xfrm>
              <a:off x="5167312" y="6462712"/>
              <a:ext cx="311149" cy="168274"/>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1" name="Shape 281"/>
            <p:cNvSpPr/>
            <p:nvPr/>
          </p:nvSpPr>
          <p:spPr>
            <a:xfrm>
              <a:off x="5795962" y="5862637"/>
              <a:ext cx="311149" cy="176212"/>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2" name="Shape 282"/>
            <p:cNvSpPr/>
            <p:nvPr/>
          </p:nvSpPr>
          <p:spPr>
            <a:xfrm>
              <a:off x="7577136" y="5881687"/>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3" name="Shape 283"/>
            <p:cNvSpPr/>
            <p:nvPr/>
          </p:nvSpPr>
          <p:spPr>
            <a:xfrm>
              <a:off x="7129461" y="6427787"/>
              <a:ext cx="311149" cy="166686"/>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4" name="Shape 284"/>
            <p:cNvSpPr/>
            <p:nvPr/>
          </p:nvSpPr>
          <p:spPr>
            <a:xfrm>
              <a:off x="6332537" y="5391150"/>
              <a:ext cx="266699" cy="15239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5" name="Shape 285"/>
            <p:cNvSpPr/>
            <p:nvPr/>
          </p:nvSpPr>
          <p:spPr>
            <a:xfrm>
              <a:off x="6767511" y="4986337"/>
              <a:ext cx="265111"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6" name="Shape 286"/>
            <p:cNvSpPr/>
            <p:nvPr/>
          </p:nvSpPr>
          <p:spPr>
            <a:xfrm>
              <a:off x="8007350" y="5426075"/>
              <a:ext cx="265111" cy="150811"/>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7" name="Shape 287"/>
            <p:cNvSpPr/>
            <p:nvPr/>
          </p:nvSpPr>
          <p:spPr>
            <a:xfrm>
              <a:off x="7227886" y="45608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8" name="Shape 288"/>
            <p:cNvSpPr/>
            <p:nvPr/>
          </p:nvSpPr>
          <p:spPr>
            <a:xfrm>
              <a:off x="8402636" y="4946650"/>
              <a:ext cx="266699" cy="15081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89" name="Shape 289"/>
            <p:cNvSpPr/>
            <p:nvPr/>
          </p:nvSpPr>
          <p:spPr>
            <a:xfrm>
              <a:off x="8726486" y="4570412"/>
              <a:ext cx="247649" cy="141287"/>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0" name="Shape 290"/>
            <p:cNvSpPr/>
            <p:nvPr/>
          </p:nvSpPr>
          <p:spPr>
            <a:xfrm>
              <a:off x="7575550" y="4243387"/>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1" name="Shape 291"/>
            <p:cNvSpPr/>
            <p:nvPr/>
          </p:nvSpPr>
          <p:spPr>
            <a:xfrm>
              <a:off x="7883525" y="3949700"/>
              <a:ext cx="247649" cy="133349"/>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2" name="Shape 292"/>
            <p:cNvSpPr/>
            <p:nvPr/>
          </p:nvSpPr>
          <p:spPr>
            <a:xfrm>
              <a:off x="8642350" y="3257550"/>
              <a:ext cx="212724"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3" name="Shape 293"/>
            <p:cNvSpPr/>
            <p:nvPr/>
          </p:nvSpPr>
          <p:spPr>
            <a:xfrm>
              <a:off x="8193086" y="3673475"/>
              <a:ext cx="222250" cy="11588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4" name="Shape 294"/>
            <p:cNvSpPr/>
            <p:nvPr/>
          </p:nvSpPr>
          <p:spPr>
            <a:xfrm>
              <a:off x="8442325" y="3454400"/>
              <a:ext cx="212724" cy="96836"/>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5" name="Shape 295"/>
            <p:cNvSpPr/>
            <p:nvPr/>
          </p:nvSpPr>
          <p:spPr>
            <a:xfrm>
              <a:off x="8859836" y="3068636"/>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6" name="Shape 296"/>
            <p:cNvSpPr/>
            <p:nvPr/>
          </p:nvSpPr>
          <p:spPr>
            <a:xfrm>
              <a:off x="9031286" y="2874961"/>
              <a:ext cx="203199" cy="96836"/>
            </a:xfrm>
            <a:prstGeom prst="ellipse">
              <a:avLst/>
            </a:prstGeom>
            <a:gradFill>
              <a:gsLst>
                <a:gs pos="0">
                  <a:schemeClr val="accent2"/>
                </a:gs>
                <a:gs pos="100000">
                  <a:srgbClr val="2F2F47"/>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7" name="Shape 297"/>
            <p:cNvSpPr/>
            <p:nvPr/>
          </p:nvSpPr>
          <p:spPr>
            <a:xfrm>
              <a:off x="8990011" y="4254500"/>
              <a:ext cx="247649" cy="131761"/>
            </a:xfrm>
            <a:prstGeom prst="ellipse">
              <a:avLst/>
            </a:prstGeom>
            <a:gradFill>
              <a:gsLst>
                <a:gs pos="0">
                  <a:schemeClr val="accent2"/>
                </a:gs>
                <a:gs pos="100000">
                  <a:srgbClr val="2D2D4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8" name="Shape 298"/>
            <p:cNvSpPr/>
            <p:nvPr/>
          </p:nvSpPr>
          <p:spPr>
            <a:xfrm>
              <a:off x="-103186" y="4548187"/>
              <a:ext cx="238124" cy="141287"/>
            </a:xfrm>
            <a:prstGeom prst="ellipse">
              <a:avLst/>
            </a:prstGeom>
            <a:gradFill>
              <a:gsLst>
                <a:gs pos="0">
                  <a:schemeClr val="dk2"/>
                </a:gs>
                <a:gs pos="100000">
                  <a:srgbClr val="47476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299" name="Shape 299"/>
            <p:cNvSpPr/>
            <p:nvPr/>
          </p:nvSpPr>
          <p:spPr>
            <a:xfrm>
              <a:off x="3175" y="3932237"/>
              <a:ext cx="247649" cy="141287"/>
            </a:xfrm>
            <a:prstGeom prst="ellipse">
              <a:avLst/>
            </a:prstGeom>
            <a:gradFill>
              <a:gsLst>
                <a:gs pos="0">
                  <a:schemeClr val="dk2"/>
                </a:gs>
                <a:gs pos="100000">
                  <a:srgbClr val="4D4D74"/>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0" name="Shape 300"/>
            <p:cNvSpPr/>
            <p:nvPr/>
          </p:nvSpPr>
          <p:spPr>
            <a:xfrm>
              <a:off x="-14286" y="2279650"/>
              <a:ext cx="168274" cy="69849"/>
            </a:xfrm>
            <a:prstGeom prst="ellipse">
              <a:avLst/>
            </a:prstGeom>
            <a:gradFill>
              <a:gsLst>
                <a:gs pos="0">
                  <a:schemeClr val="dk2"/>
                </a:gs>
                <a:gs pos="100000">
                  <a:srgbClr val="5D5D8B"/>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sp>
          <p:nvSpPr>
            <p:cNvPr id="301" name="Shape 301"/>
            <p:cNvSpPr/>
            <p:nvPr/>
          </p:nvSpPr>
          <p:spPr>
            <a:xfrm>
              <a:off x="8928100" y="6365875"/>
              <a:ext cx="319087" cy="168274"/>
            </a:xfrm>
            <a:prstGeom prst="ellipse">
              <a:avLst/>
            </a:prstGeom>
            <a:gradFill>
              <a:gsLst>
                <a:gs pos="0">
                  <a:schemeClr val="accent2"/>
                </a:gs>
                <a:gs pos="100000">
                  <a:srgbClr val="202031"/>
                </a:gs>
              </a:gsLst>
              <a:lin ang="27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lt1"/>
                </a:solidFill>
                <a:latin typeface="Arial"/>
                <a:ea typeface="Arial"/>
                <a:cs typeface="Arial"/>
                <a:sym typeface="Arial"/>
              </a:endParaRPr>
            </a:p>
          </p:txBody>
        </p:sp>
      </p:grpSp>
      <p:sp>
        <p:nvSpPr>
          <p:cNvPr id="302" name="Shape 302"/>
          <p:cNvSpPr txBox="1">
            <a:spLocks noGrp="1"/>
          </p:cNvSpPr>
          <p:nvPr>
            <p:ph type="sldNum" idx="12"/>
          </p:nvPr>
        </p:nvSpPr>
        <p:spPr>
          <a:xfrm>
            <a:off x="6553200" y="6243637"/>
            <a:ext cx="21335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3" name="Shape 303"/>
          <p:cNvSpPr txBox="1">
            <a:spLocks noGrp="1"/>
          </p:cNvSpPr>
          <p:nvPr>
            <p:ph type="dt" idx="10"/>
          </p:nvPr>
        </p:nvSpPr>
        <p:spPr>
          <a:xfrm>
            <a:off x="457200" y="6243637"/>
            <a:ext cx="21335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4" name="Shape 304"/>
          <p:cNvSpPr txBox="1">
            <a:spLocks noGrp="1"/>
          </p:cNvSpPr>
          <p:nvPr>
            <p:ph type="ftr" idx="11"/>
          </p:nvPr>
        </p:nvSpPr>
        <p:spPr>
          <a:xfrm>
            <a:off x="3124200" y="6243637"/>
            <a:ext cx="2895600"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05" name="Shape 305"/>
          <p:cNvSpPr txBox="1">
            <a:spLocks noGrp="1"/>
          </p:cNvSpPr>
          <p:nvPr>
            <p:ph type="body" idx="1"/>
          </p:nvPr>
        </p:nvSpPr>
        <p:spPr>
          <a:xfrm>
            <a:off x="457200" y="1600200"/>
            <a:ext cx="8229600" cy="4533899"/>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hlink"/>
              </a:buClr>
              <a:buFont typeface="Arial"/>
              <a:buChar char="•"/>
              <a:defRPr/>
            </a:lvl1pPr>
            <a:lvl2pPr marL="742950" marR="0" indent="-196850" algn="l" rtl="0">
              <a:spcBef>
                <a:spcPts val="560"/>
              </a:spcBef>
              <a:spcAft>
                <a:spcPts val="0"/>
              </a:spcAft>
              <a:buClr>
                <a:schemeClr val="folHlink"/>
              </a:buClr>
              <a:buFont typeface="Arial"/>
              <a:buChar char="■"/>
              <a:defRPr/>
            </a:lvl2pPr>
            <a:lvl3pPr marL="1143000" marR="0" indent="-76200" algn="l" rtl="0">
              <a:spcBef>
                <a:spcPts val="480"/>
              </a:spcBef>
              <a:spcAft>
                <a:spcPts val="0"/>
              </a:spcAft>
              <a:buClr>
                <a:schemeClr val="hlink"/>
              </a:buClr>
              <a:buFont typeface="Arial"/>
              <a:buChar char="•"/>
              <a:defRPr/>
            </a:lvl3pPr>
            <a:lvl4pPr marL="1600200" marR="0" indent="-165100" algn="l" rtl="0">
              <a:spcBef>
                <a:spcPts val="400"/>
              </a:spcBef>
              <a:spcAft>
                <a:spcPts val="0"/>
              </a:spcAft>
              <a:buClr>
                <a:schemeClr val="folHlink"/>
              </a:buClr>
              <a:buFont typeface="Arial"/>
              <a:buChar char="■"/>
              <a:defRPr/>
            </a:lvl4pPr>
            <a:lvl5pPr marL="2057400" marR="0" indent="-101600" algn="l" rtl="0">
              <a:spcBef>
                <a:spcPts val="400"/>
              </a:spcBef>
              <a:spcAft>
                <a:spcPts val="0"/>
              </a:spcAft>
              <a:buClr>
                <a:schemeClr val="hlink"/>
              </a:buClr>
              <a:buFont typeface="Arial"/>
              <a:buChar char="•"/>
              <a:defRPr/>
            </a:lvl5pPr>
            <a:lvl6pPr marL="2514600" marR="0" indent="-101600" algn="l" rtl="0">
              <a:spcBef>
                <a:spcPts val="400"/>
              </a:spcBef>
              <a:spcAft>
                <a:spcPts val="0"/>
              </a:spcAft>
              <a:buClr>
                <a:schemeClr val="hlink"/>
              </a:buClr>
              <a:buFont typeface="Arial"/>
              <a:buChar char="•"/>
              <a:defRPr/>
            </a:lvl6pPr>
            <a:lvl7pPr marL="2971800" marR="0" indent="-101600" algn="l" rtl="0">
              <a:spcBef>
                <a:spcPts val="400"/>
              </a:spcBef>
              <a:spcAft>
                <a:spcPts val="0"/>
              </a:spcAft>
              <a:buClr>
                <a:schemeClr val="hlink"/>
              </a:buClr>
              <a:buFont typeface="Arial"/>
              <a:buChar char="•"/>
              <a:defRPr/>
            </a:lvl7pPr>
            <a:lvl8pPr marL="3429000" marR="0" indent="-101600" algn="l" rtl="0">
              <a:spcBef>
                <a:spcPts val="400"/>
              </a:spcBef>
              <a:spcAft>
                <a:spcPts val="0"/>
              </a:spcAft>
              <a:buClr>
                <a:schemeClr val="hlink"/>
              </a:buClr>
              <a:buFont typeface="Arial"/>
              <a:buChar char="•"/>
              <a:defRPr/>
            </a:lvl8pPr>
            <a:lvl9pPr marL="3886200" marR="0" indent="-101600" algn="l" rtl="0">
              <a:spcBef>
                <a:spcPts val="400"/>
              </a:spcBef>
              <a:spcAft>
                <a:spcPts val="0"/>
              </a:spcAft>
              <a:buClr>
                <a:schemeClr val="hlink"/>
              </a:buClr>
              <a:buFont typeface="Arial"/>
              <a:buChar char="•"/>
              <a:defRPr/>
            </a:lvl9pPr>
          </a:lstStyle>
          <a:p>
            <a:endParaRPr/>
          </a:p>
        </p:txBody>
      </p:sp>
      <p:sp>
        <p:nvSpPr>
          <p:cNvPr id="306" name="Shape 30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 id="2147483657"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40"/>
        <p:cNvGrpSpPr/>
        <p:nvPr/>
      </p:nvGrpSpPr>
      <p:grpSpPr>
        <a:xfrm>
          <a:off x="0" y="0"/>
          <a:ext cx="0" cy="0"/>
          <a:chOff x="0" y="0"/>
          <a:chExt cx="0" cy="0"/>
        </a:xfrm>
      </p:grpSpPr>
      <p:sp>
        <p:nvSpPr>
          <p:cNvPr id="341" name="Shape 34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42" name="Shape 34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43" name="Shape 34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44" name="Shape 34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5" name="Shape 34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46" name="Shape 34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8"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0"/>
        <p:cNvGrpSpPr/>
        <p:nvPr/>
      </p:nvGrpSpPr>
      <p:grpSpPr>
        <a:xfrm>
          <a:off x="0" y="0"/>
          <a:ext cx="0" cy="0"/>
          <a:chOff x="0" y="0"/>
          <a:chExt cx="0" cy="0"/>
        </a:xfrm>
      </p:grpSpPr>
      <p:sp>
        <p:nvSpPr>
          <p:cNvPr id="351" name="Shape 35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52" name="Shape 35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53" name="Shape 35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54" name="Shape 35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5" name="Shape 35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56" name="Shape 35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59" r:id="rId1"/>
    <p:sldLayoutId id="2147483698" r:id="rId2"/>
    <p:sldLayoutId id="2147483711" r:id="rId3"/>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70"/>
        <p:cNvGrpSpPr/>
        <p:nvPr/>
      </p:nvGrpSpPr>
      <p:grpSpPr>
        <a:xfrm>
          <a:off x="0" y="0"/>
          <a:ext cx="0" cy="0"/>
          <a:chOff x="0" y="0"/>
          <a:chExt cx="0" cy="0"/>
        </a:xfrm>
      </p:grpSpPr>
      <p:sp>
        <p:nvSpPr>
          <p:cNvPr id="371" name="Shape 371"/>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72" name="Shape 372"/>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73" name="Shape 373"/>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74" name="Shape 374"/>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5" name="Shape 375"/>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76" name="Shape 376"/>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1"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1"/>
        <p:cNvGrpSpPr/>
        <p:nvPr/>
      </p:nvGrpSpPr>
      <p:grpSpPr>
        <a:xfrm>
          <a:off x="0" y="0"/>
          <a:ext cx="0" cy="0"/>
          <a:chOff x="0" y="0"/>
          <a:chExt cx="0" cy="0"/>
        </a:xfrm>
      </p:grpSpPr>
      <p:sp>
        <p:nvSpPr>
          <p:cNvPr id="382" name="Shape 382"/>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83" name="Shape 383"/>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84" name="Shape 384"/>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85" name="Shape 385"/>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86" name="Shape 386"/>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87" name="Shape 387"/>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2"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94"/>
        <p:cNvGrpSpPr/>
        <p:nvPr/>
      </p:nvGrpSpPr>
      <p:grpSpPr>
        <a:xfrm>
          <a:off x="0" y="0"/>
          <a:ext cx="0" cy="0"/>
          <a:chOff x="0" y="0"/>
          <a:chExt cx="0" cy="0"/>
        </a:xfrm>
      </p:grpSpPr>
      <p:sp>
        <p:nvSpPr>
          <p:cNvPr id="395" name="Shape 395"/>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396" name="Shape 396"/>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397" name="Shape 397"/>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398" name="Shape 398"/>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99" name="Shape 399"/>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0" name="Shape 400"/>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3" r:id="rId1"/>
    <p:sldLayoutId id="2147483716" r:id="rId2"/>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03"/>
        <p:cNvGrpSpPr/>
        <p:nvPr/>
      </p:nvGrpSpPr>
      <p:grpSpPr>
        <a:xfrm>
          <a:off x="0" y="0"/>
          <a:ext cx="0" cy="0"/>
          <a:chOff x="0" y="0"/>
          <a:chExt cx="0" cy="0"/>
        </a:xfrm>
      </p:grpSpPr>
      <p:sp>
        <p:nvSpPr>
          <p:cNvPr id="404" name="Shape 404"/>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405" name="Shape 405"/>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6" name="Shape 406"/>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407" name="Shape 407"/>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8" name="Shape 408"/>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09" name="Shape 409"/>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 bg1="lt1" tx1="dk1" bg2="dk2" tx2="lt2" accent1="accent1" accent2="accent2" accent3="accent3" accent4="accent4" accent5="accent5" accent6="accent6" hlink="hlink" folHlink="folHlink"/>
  <p:sldLayoutIdLst>
    <p:sldLayoutId id="2147483664"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56"/>
        <p:cNvGrpSpPr/>
        <p:nvPr/>
      </p:nvGrpSpPr>
      <p:grpSpPr>
        <a:xfrm>
          <a:off x="0" y="0"/>
          <a:ext cx="0" cy="0"/>
          <a:chOff x="0" y="0"/>
          <a:chExt cx="0" cy="0"/>
        </a:xfrm>
      </p:grpSpPr>
      <p:sp>
        <p:nvSpPr>
          <p:cNvPr id="157" name="Shape 157"/>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158" name="Shape 158"/>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159" name="Shape 159"/>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160" name="Shape 160"/>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1" name="Shape 161"/>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62" name="Shape 162"/>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1942589304"/>
      </p:ext>
    </p:extLst>
  </p:cSld>
  <p:clrMap bg1="lt1" tx1="dk1" bg2="dk2" tx2="lt2" accent1="accent1" accent2="accent2" accent3="accent3" accent4="accent4" accent5="accent5" accent6="accent6" hlink="hlink" folHlink="folHlink"/>
  <p:sldLayoutIdLst>
    <p:sldLayoutId id="2147483713"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5"/>
        <p:cNvGrpSpPr/>
        <p:nvPr/>
      </p:nvGrpSpPr>
      <p:grpSpPr>
        <a:xfrm>
          <a:off x="0" y="0"/>
          <a:ext cx="0" cy="0"/>
          <a:chOff x="0" y="0"/>
          <a:chExt cx="0" cy="0"/>
        </a:xfrm>
      </p:grpSpPr>
      <p:sp>
        <p:nvSpPr>
          <p:cNvPr id="86" name="Shape 86"/>
          <p:cNvSpPr txBox="1"/>
          <p:nvPr/>
        </p:nvSpPr>
        <p:spPr>
          <a:xfrm>
            <a:off x="685800" y="838200"/>
            <a:ext cx="7772400" cy="5181600"/>
          </a:xfrm>
          <a:prstGeom prst="rect">
            <a:avLst/>
          </a:prstGeom>
          <a:noFill/>
          <a:ln w="28575" cap="rnd">
            <a:solidFill>
              <a:srgbClr val="474747"/>
            </a:solidFill>
            <a:prstDash val="solid"/>
            <a:miter/>
            <a:headEnd type="none" w="med" len="med"/>
            <a:tailEnd type="none" w="med" len="med"/>
          </a:ln>
        </p:spPr>
        <p:txBody>
          <a:bodyPr lIns="91425" tIns="45700" rIns="91425" bIns="45700" anchor="ctr" anchorCtr="0">
            <a:noAutofit/>
          </a:bodyPr>
          <a:lstStyle/>
          <a:p>
            <a:endParaRPr sz="2000" dirty="0"/>
          </a:p>
        </p:txBody>
      </p:sp>
      <p:sp>
        <p:nvSpPr>
          <p:cNvPr id="87" name="Shape 87"/>
          <p:cNvSpPr txBox="1">
            <a:spLocks noGrp="1"/>
          </p:cNvSpPr>
          <p:nvPr>
            <p:ph type="title"/>
          </p:nvPr>
        </p:nvSpPr>
        <p:spPr>
          <a:xfrm>
            <a:off x="685800" y="831850"/>
            <a:ext cx="7772400" cy="1116012"/>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88" name="Shape 88"/>
          <p:cNvSpPr txBox="1">
            <a:spLocks noGrp="1"/>
          </p:cNvSpPr>
          <p:nvPr>
            <p:ph type="body" idx="1"/>
          </p:nvPr>
        </p:nvSpPr>
        <p:spPr>
          <a:xfrm>
            <a:off x="687387" y="2057400"/>
            <a:ext cx="7812086" cy="3962399"/>
          </a:xfrm>
          <a:prstGeom prst="rect">
            <a:avLst/>
          </a:prstGeom>
          <a:noFill/>
          <a:ln>
            <a:noFill/>
          </a:ln>
        </p:spPr>
        <p:txBody>
          <a:bodyPr lIns="91425" tIns="91425" rIns="91425" bIns="91425" anchor="t" anchorCtr="0"/>
          <a:lstStyle>
            <a:lvl1pPr marL="342900" marR="0" indent="-114300" algn="l" rtl="0">
              <a:spcBef>
                <a:spcPts val="720"/>
              </a:spcBef>
              <a:spcAft>
                <a:spcPts val="0"/>
              </a:spcAft>
              <a:buClr>
                <a:srgbClr val="887952"/>
              </a:buClr>
              <a:buFont typeface="Arial"/>
              <a:buChar char="▪"/>
              <a:defRPr/>
            </a:lvl1pPr>
            <a:lvl2pPr marL="742950" marR="0" indent="-57150" algn="l" rtl="0">
              <a:spcBef>
                <a:spcPts val="720"/>
              </a:spcBef>
              <a:spcAft>
                <a:spcPts val="0"/>
              </a:spcAft>
              <a:buClr>
                <a:srgbClr val="887952"/>
              </a:buClr>
              <a:buFont typeface="Arial"/>
              <a:buChar char="–"/>
              <a:defRPr/>
            </a:lvl2pPr>
            <a:lvl3pPr marL="1143000" marR="0" indent="0" algn="l" rtl="0">
              <a:spcBef>
                <a:spcPts val="720"/>
              </a:spcBef>
              <a:spcAft>
                <a:spcPts val="0"/>
              </a:spcAft>
              <a:buClr>
                <a:srgbClr val="887952"/>
              </a:buClr>
              <a:buFont typeface="Arial"/>
              <a:buChar char="•"/>
              <a:defRPr/>
            </a:lvl3pPr>
            <a:lvl4pPr marL="1600200" marR="0" indent="0" algn="l" rtl="0">
              <a:spcBef>
                <a:spcPts val="720"/>
              </a:spcBef>
              <a:spcAft>
                <a:spcPts val="0"/>
              </a:spcAft>
              <a:buClr>
                <a:srgbClr val="887952"/>
              </a:buClr>
              <a:buFont typeface="Arial"/>
              <a:buChar char="–"/>
              <a:defRPr/>
            </a:lvl4pPr>
            <a:lvl5pPr marL="2057400" marR="0" indent="0" algn="l" rtl="0">
              <a:spcBef>
                <a:spcPts val="720"/>
              </a:spcBef>
              <a:spcAft>
                <a:spcPts val="0"/>
              </a:spcAft>
              <a:buClr>
                <a:srgbClr val="887952"/>
              </a:buClr>
              <a:buFont typeface="Arial"/>
              <a:buChar char="»"/>
              <a:defRPr/>
            </a:lvl5pPr>
            <a:lvl6pPr marL="2514600" marR="0" indent="0" algn="l" rtl="0">
              <a:spcBef>
                <a:spcPts val="720"/>
              </a:spcBef>
              <a:spcAft>
                <a:spcPts val="0"/>
              </a:spcAft>
              <a:buClr>
                <a:srgbClr val="887952"/>
              </a:buClr>
              <a:buFont typeface="Arial"/>
              <a:buChar char="»"/>
              <a:defRPr/>
            </a:lvl6pPr>
            <a:lvl7pPr marL="2971800" marR="0" indent="0" algn="l" rtl="0">
              <a:spcBef>
                <a:spcPts val="720"/>
              </a:spcBef>
              <a:spcAft>
                <a:spcPts val="0"/>
              </a:spcAft>
              <a:buClr>
                <a:srgbClr val="887952"/>
              </a:buClr>
              <a:buFont typeface="Arial"/>
              <a:buChar char="»"/>
              <a:defRPr/>
            </a:lvl7pPr>
            <a:lvl8pPr marL="3429000" marR="0" indent="0" algn="l" rtl="0">
              <a:spcBef>
                <a:spcPts val="720"/>
              </a:spcBef>
              <a:spcAft>
                <a:spcPts val="0"/>
              </a:spcAft>
              <a:buClr>
                <a:srgbClr val="887952"/>
              </a:buClr>
              <a:buFont typeface="Arial"/>
              <a:buChar char="»"/>
              <a:defRPr/>
            </a:lvl8pPr>
            <a:lvl9pPr marL="3886200" marR="0" indent="0" algn="l" rtl="0">
              <a:spcBef>
                <a:spcPts val="720"/>
              </a:spcBef>
              <a:spcAft>
                <a:spcPts val="0"/>
              </a:spcAft>
              <a:buClr>
                <a:srgbClr val="887952"/>
              </a:buClr>
              <a:buFont typeface="Arial"/>
              <a:buChar char="»"/>
              <a:defRPr/>
            </a:lvl9pPr>
          </a:lstStyle>
          <a:p>
            <a:endParaRPr/>
          </a:p>
        </p:txBody>
      </p:sp>
      <p:sp>
        <p:nvSpPr>
          <p:cNvPr id="89" name="Shape 89"/>
          <p:cNvSpPr txBox="1">
            <a:spLocks noGrp="1"/>
          </p:cNvSpPr>
          <p:nvPr>
            <p:ph type="dt" idx="10"/>
          </p:nvPr>
        </p:nvSpPr>
        <p:spPr>
          <a:xfrm>
            <a:off x="457200" y="6356350"/>
            <a:ext cx="2133599"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0" name="Shape 90"/>
          <p:cNvSpPr txBox="1">
            <a:spLocks noGrp="1"/>
          </p:cNvSpPr>
          <p:nvPr>
            <p:ph type="ftr" idx="11"/>
          </p:nvPr>
        </p:nvSpPr>
        <p:spPr>
          <a:xfrm>
            <a:off x="3124200" y="6356350"/>
            <a:ext cx="2895600" cy="366711"/>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91" name="Shape 91"/>
          <p:cNvSpPr txBox="1">
            <a:spLocks noGrp="1"/>
          </p:cNvSpPr>
          <p:nvPr>
            <p:ph type="sldNum" idx="12"/>
          </p:nvPr>
        </p:nvSpPr>
        <p:spPr>
          <a:xfrm>
            <a:off x="6553200" y="6356350"/>
            <a:ext cx="2133599" cy="366711"/>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extLst>
      <p:ext uri="{BB962C8B-B14F-4D97-AF65-F5344CB8AC3E}">
        <p14:creationId xmlns:p14="http://schemas.microsoft.com/office/powerpoint/2010/main" val="2060743838"/>
      </p:ext>
    </p:extLst>
  </p:cSld>
  <p:clrMap bg1="lt1" tx1="dk1" bg2="dk2" tx2="lt2" accent1="accent1" accent2="accent2" accent3="accent3" accent4="accent4" accent5="accent5" accent6="accent6" hlink="hlink" folHlink="folHlink"/>
  <p:sldLayoutIdLst>
    <p:sldLayoutId id="2147483715" r:id="rId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6.xml"/><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7.xml"/><Relationship Id="rId1" Type="http://schemas.openxmlformats.org/officeDocument/2006/relationships/slideLayout" Target="../slideLayouts/slideLayout9.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8.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7" Type="http://schemas.microsoft.com/office/2007/relationships/hdphoto" Target="../media/hdphoto3.wdp"/><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0.xml"/><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5.xml"/><Relationship Id="rId4" Type="http://schemas.openxmlformats.org/officeDocument/2006/relationships/image" Target="../media/image12.jpg"/></Relationships>
</file>

<file path=ppt/slides/_rels/slide9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9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4.xml"/><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298575"/>
            <a:ext cx="3008311" cy="2289174"/>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The Biblical Foundation for Adventist Education</a:t>
            </a:r>
          </a:p>
        </p:txBody>
      </p:sp>
      <p:sp>
        <p:nvSpPr>
          <p:cNvPr id="384" name="Shape 384"/>
          <p:cNvSpPr txBox="1">
            <a:spLocks noGrp="1"/>
          </p:cNvSpPr>
          <p:nvPr>
            <p:ph type="body" idx="1"/>
          </p:nvPr>
        </p:nvSpPr>
        <p:spPr>
          <a:xfrm>
            <a:off x="788987" y="3976687"/>
            <a:ext cx="2676525" cy="1635125"/>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By E. Edward Zinke</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Illustrations by David Zinke</a:t>
            </a:r>
          </a:p>
          <a:p>
            <a:pPr marL="0" marR="0" lvl="0" indent="0" algn="r" rtl="0">
              <a:lnSpc>
                <a:spcPct val="100000"/>
              </a:lnSpc>
              <a:spcBef>
                <a:spcPts val="280"/>
              </a:spcBef>
              <a:spcAft>
                <a:spcPts val="0"/>
              </a:spcAft>
              <a:buClr>
                <a:srgbClr val="887952"/>
              </a:buClr>
              <a:buSzPct val="25000"/>
              <a:buFont typeface="Arial"/>
              <a:buNone/>
            </a:pPr>
            <a:r>
              <a:rPr lang="en-US" dirty="0">
                <a:solidFill>
                  <a:srgbClr val="EAEAEA"/>
                </a:solidFill>
              </a:rPr>
              <a:t>and Carol Raney</a:t>
            </a:r>
            <a:endParaRPr lang="en-US" sz="1400" b="0" i="0" u="none" strike="noStrike" cap="none" baseline="0" dirty="0">
              <a:solidFill>
                <a:srgbClr val="EAEAEA"/>
              </a:solidFill>
              <a:latin typeface="Arial"/>
              <a:ea typeface="Arial"/>
              <a:cs typeface="Arial"/>
              <a:sym typeface="Arial"/>
            </a:endParaRP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Motivation by Doug Zinke </a:t>
            </a:r>
          </a:p>
          <a:p>
            <a:pPr marL="0" marR="0" lvl="0" indent="0" algn="r" rtl="0">
              <a:lnSpc>
                <a:spcPct val="100000"/>
              </a:lnSpc>
              <a:spcBef>
                <a:spcPts val="280"/>
              </a:spcBef>
              <a:spcAft>
                <a:spcPts val="0"/>
              </a:spcAft>
              <a:buClr>
                <a:srgbClr val="887952"/>
              </a:buClr>
              <a:buSzPct val="25000"/>
              <a:buFont typeface="Arial"/>
              <a:buNone/>
            </a:pPr>
            <a:r>
              <a:rPr lang="en-US" sz="1400" b="0" i="0" u="none" strike="noStrike" cap="none" baseline="0" dirty="0">
                <a:solidFill>
                  <a:srgbClr val="EAEAEA"/>
                </a:solidFill>
                <a:latin typeface="Arial"/>
                <a:ea typeface="Arial"/>
                <a:cs typeface="Arial"/>
                <a:sym typeface="Arial"/>
              </a:rPr>
              <a:t>and by Seven Grandchildren</a:t>
            </a:r>
          </a:p>
        </p:txBody>
      </p:sp>
      <p:pic>
        <p:nvPicPr>
          <p:cNvPr id="5" name="Shape 613"/>
          <p:cNvPicPr preferRelativeResize="0"/>
          <p:nvPr/>
        </p:nvPicPr>
        <p:blipFill rotWithShape="1">
          <a:blip r:embed="rId3"/>
          <a:srcRect/>
          <a:stretch/>
        </p:blipFill>
        <p:spPr>
          <a:xfrm>
            <a:off x="3581400" y="1524000"/>
            <a:ext cx="4724400" cy="3643312"/>
          </a:xfrm>
          <a:prstGeom prst="rect">
            <a:avLst/>
          </a:prstGeom>
          <a:noFill/>
          <a:ln>
            <a:noFill/>
          </a:ln>
        </p:spPr>
      </p:pic>
      <p:sp>
        <p:nvSpPr>
          <p:cNvPr id="3" name="Rectangle 2"/>
          <p:cNvSpPr/>
          <p:nvPr/>
        </p:nvSpPr>
        <p:spPr>
          <a:xfrm>
            <a:off x="4800600" y="2362200"/>
            <a:ext cx="2590800" cy="1295400"/>
          </a:xfrm>
          <a:prstGeom prst="rect">
            <a:avLst/>
          </a:prstGeom>
          <a:solidFill>
            <a:schemeClr val="bg1">
              <a:lumMod val="85000"/>
            </a:schemeClr>
          </a:solidFill>
          <a:ln>
            <a:solidFill>
              <a:schemeClr val="bg1">
                <a:lumMod val="85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TextBox 3"/>
          <p:cNvSpPr txBox="1"/>
          <p:nvPr/>
        </p:nvSpPr>
        <p:spPr>
          <a:xfrm>
            <a:off x="4953000" y="2514600"/>
            <a:ext cx="2286000" cy="1077218"/>
          </a:xfrm>
          <a:prstGeom prst="rect">
            <a:avLst/>
          </a:prstGeom>
          <a:noFill/>
        </p:spPr>
        <p:txBody>
          <a:bodyPr wrap="square" rtlCol="0">
            <a:spAutoFit/>
          </a:bodyPr>
          <a:lstStyle/>
          <a:p>
            <a:pPr algn="ctr"/>
            <a:r>
              <a:rPr lang="en-US" sz="3200" b="1" dirty="0"/>
              <a:t>Adventist</a:t>
            </a:r>
          </a:p>
          <a:p>
            <a:pPr algn="ctr"/>
            <a:r>
              <a:rPr lang="en-US" sz="3200" b="1" dirty="0"/>
              <a:t>Education</a:t>
            </a:r>
          </a:p>
        </p:txBody>
      </p:sp>
    </p:spTree>
    <p:extLst>
      <p:ext uri="{BB962C8B-B14F-4D97-AF65-F5344CB8AC3E}">
        <p14:creationId xmlns:p14="http://schemas.microsoft.com/office/powerpoint/2010/main" val="3323154451"/>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87" name="Shape 587"/>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Knowledge of God is dependent upon His self-revelation</a:t>
            </a:r>
          </a:p>
          <a:p>
            <a:pPr lvl="0" indent="-342900">
              <a:spcBef>
                <a:spcPts val="0"/>
              </a:spcBef>
              <a:buSzPct val="100000"/>
              <a:buFont typeface="Arial"/>
              <a:buChar char="➢"/>
            </a:pPr>
            <a:r>
              <a:rPr lang="en-US" sz="2200" dirty="0">
                <a:solidFill>
                  <a:srgbClr val="EAEAEA"/>
                </a:solidFill>
              </a:rPr>
              <a:t> in Jesus Christ and His Word </a:t>
            </a:r>
          </a:p>
          <a:p>
            <a:pPr lvl="0" indent="-342900">
              <a:spcBef>
                <a:spcPts val="0"/>
              </a:spcBef>
              <a:buSzPct val="100000"/>
              <a:buFont typeface="Arial"/>
              <a:buChar char="➢"/>
            </a:pPr>
            <a:r>
              <a:rPr lang="en-US" sz="2200" dirty="0">
                <a:solidFill>
                  <a:srgbClr val="EAEAEA"/>
                </a:solidFill>
              </a:rPr>
              <a:t>The nature of the Bible – It is divinely revealed and therefore the foundation of human thought</a:t>
            </a:r>
          </a:p>
          <a:p>
            <a:pPr lvl="0" indent="-342900">
              <a:spcBef>
                <a:spcPts val="440"/>
              </a:spcBef>
              <a:buSzPct val="100000"/>
              <a:buFont typeface="Arial"/>
              <a:buChar char="➢"/>
            </a:pPr>
            <a:r>
              <a:rPr lang="en-US" sz="2200" dirty="0">
                <a:solidFill>
                  <a:srgbClr val="EAEAEA"/>
                </a:solidFill>
              </a:rPr>
              <a:t>The nature of theodicy – We do not bring God into judgment</a:t>
            </a:r>
          </a:p>
          <a:p>
            <a:pPr lvl="0" indent="-342900">
              <a:spcBef>
                <a:spcPts val="440"/>
              </a:spcBef>
              <a:buSzPct val="100000"/>
              <a:buFont typeface="Arial"/>
              <a:buChar char="➢"/>
            </a:pPr>
            <a:r>
              <a:rPr lang="en-US" sz="2200" dirty="0">
                <a:solidFill>
                  <a:srgbClr val="EAEAEA"/>
                </a:solidFill>
              </a:rPr>
              <a:t>Hermeneutics – the Bible provides the basis for its appropriate hermeneutic and its own world view within which to interpret it </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Biblical concept of truth</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10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28"/>
        <p:cNvGrpSpPr/>
        <p:nvPr/>
      </p:nvGrpSpPr>
      <p:grpSpPr>
        <a:xfrm>
          <a:off x="0" y="0"/>
          <a:ext cx="0" cy="0"/>
          <a:chOff x="0" y="0"/>
          <a:chExt cx="0" cy="0"/>
        </a:xfrm>
      </p:grpSpPr>
      <p:pic>
        <p:nvPicPr>
          <p:cNvPr id="1029" name="Shape 1029"/>
          <p:cNvPicPr preferRelativeResize="0"/>
          <p:nvPr/>
        </p:nvPicPr>
        <p:blipFill rotWithShape="1">
          <a:blip r:embed="rId3">
            <a:alphaModFix/>
          </a:blip>
          <a:srcRect/>
          <a:stretch/>
        </p:blipFill>
        <p:spPr>
          <a:xfrm>
            <a:off x="1652586" y="0"/>
            <a:ext cx="5632450" cy="6858000"/>
          </a:xfrm>
          <a:prstGeom prst="rect">
            <a:avLst/>
          </a:prstGeom>
          <a:noFill/>
          <a:ln>
            <a:noFill/>
          </a:ln>
        </p:spPr>
      </p:pic>
    </p:spTree>
  </p:cSld>
  <p:clrMapOvr>
    <a:masterClrMapping/>
  </p:clrMapOvr>
  <p:transition spd="slow">
    <p:cut/>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15"/>
        <p:cNvGrpSpPr/>
        <p:nvPr/>
      </p:nvGrpSpPr>
      <p:grpSpPr>
        <a:xfrm>
          <a:off x="0" y="0"/>
          <a:ext cx="0" cy="0"/>
          <a:chOff x="0" y="0"/>
          <a:chExt cx="0" cy="0"/>
        </a:xfrm>
      </p:grpSpPr>
      <p:sp>
        <p:nvSpPr>
          <p:cNvPr id="1016" name="Shape 1016"/>
          <p:cNvSpPr txBox="1">
            <a:spLocks noGrp="1"/>
          </p:cNvSpPr>
          <p:nvPr>
            <p:ph type="title"/>
          </p:nvPr>
        </p:nvSpPr>
        <p:spPr>
          <a:xfrm>
            <a:off x="-4114800" y="-1447800"/>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4400" b="0" i="0" u="none" strike="noStrike" cap="none" baseline="0" dirty="0">
              <a:solidFill>
                <a:schemeClr val="lt2"/>
              </a:solidFill>
              <a:latin typeface="Arial"/>
              <a:ea typeface="Arial"/>
              <a:cs typeface="Arial"/>
              <a:sym typeface="Arial"/>
            </a:endParaRPr>
          </a:p>
        </p:txBody>
      </p:sp>
      <p:pic>
        <p:nvPicPr>
          <p:cNvPr id="1017" name="Shape 1017"/>
          <p:cNvPicPr preferRelativeResize="0"/>
          <p:nvPr/>
        </p:nvPicPr>
        <p:blipFill rotWithShape="1">
          <a:blip r:embed="rId3">
            <a:alphaModFix/>
          </a:blip>
          <a:srcRect/>
          <a:stretch/>
        </p:blipFill>
        <p:spPr>
          <a:xfrm>
            <a:off x="914400" y="381000"/>
            <a:ext cx="6781800" cy="6476999"/>
          </a:xfrm>
          <a:prstGeom prst="rect">
            <a:avLst/>
          </a:prstGeom>
          <a:noFill/>
          <a:ln>
            <a:noFill/>
          </a:ln>
        </p:spPr>
      </p:pic>
    </p:spTree>
  </p:cSld>
  <p:clrMapOvr>
    <a:masterClrMapping/>
  </p:clrMapOvr>
  <p:transition spd="slow">
    <p:cut/>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284"/>
        <p:cNvGrpSpPr/>
        <p:nvPr/>
      </p:nvGrpSpPr>
      <p:grpSpPr>
        <a:xfrm>
          <a:off x="0" y="0"/>
          <a:ext cx="0" cy="0"/>
          <a:chOff x="0" y="0"/>
          <a:chExt cx="0" cy="0"/>
        </a:xfrm>
      </p:grpSpPr>
      <p:pic>
        <p:nvPicPr>
          <p:cNvPr id="1286" name="Shape 1286"/>
          <p:cNvPicPr preferRelativeResize="0"/>
          <p:nvPr/>
        </p:nvPicPr>
        <p:blipFill rotWithShape="1">
          <a:blip r:embed="rId3">
            <a:alphaModFix/>
          </a:blip>
          <a:srcRect/>
          <a:stretch/>
        </p:blipFill>
        <p:spPr>
          <a:xfrm>
            <a:off x="660400" y="914400"/>
            <a:ext cx="7805736" cy="4159250"/>
          </a:xfrm>
          <a:prstGeom prst="rect">
            <a:avLst/>
          </a:prstGeom>
          <a:noFill/>
          <a:ln>
            <a:noFill/>
          </a:ln>
        </p:spPr>
      </p:pic>
    </p:spTree>
    <p:extLst>
      <p:ext uri="{BB962C8B-B14F-4D97-AF65-F5344CB8AC3E}">
        <p14:creationId xmlns:p14="http://schemas.microsoft.com/office/powerpoint/2010/main" val="3888626586"/>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Shape 59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93" name="Shape 593"/>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The nature and source of human knowledge of God</a:t>
            </a:r>
          </a:p>
          <a:p>
            <a:pPr lvl="0" indent="-342900">
              <a:spcBef>
                <a:spcPts val="440"/>
              </a:spcBef>
              <a:buSzPct val="100000"/>
              <a:buFont typeface="Arial"/>
              <a:buChar char="➢"/>
            </a:pPr>
            <a:r>
              <a:rPr lang="en-US" sz="2200" dirty="0">
                <a:solidFill>
                  <a:srgbClr val="EAEAEA"/>
                </a:solidFill>
              </a:rPr>
              <a:t>The nature of the Bible – Is it divinely revealed and therefore the foundation of human thought?</a:t>
            </a:r>
          </a:p>
          <a:p>
            <a:pPr lvl="0" indent="-342900">
              <a:spcBef>
                <a:spcPts val="440"/>
              </a:spcBef>
              <a:buSzPct val="100000"/>
              <a:buFont typeface="Arial"/>
              <a:buChar char="➢"/>
            </a:pPr>
            <a:r>
              <a:rPr lang="en-US" sz="2200" dirty="0">
                <a:solidFill>
                  <a:srgbClr val="EAEAEA"/>
                </a:solidFill>
              </a:rPr>
              <a:t>The nature of theodicy – we do not bring God into judgment</a:t>
            </a:r>
          </a:p>
          <a:p>
            <a:pPr lvl="0" indent="-342900">
              <a:spcBef>
                <a:spcPts val="440"/>
              </a:spcBef>
              <a:buSzPct val="100000"/>
              <a:buFont typeface="Arial"/>
              <a:buChar char="➢"/>
            </a:pPr>
            <a:r>
              <a:rPr lang="en-US" sz="2200" dirty="0">
                <a:solidFill>
                  <a:srgbClr val="EAEAEA"/>
                </a:solidFill>
              </a:rPr>
              <a:t>Hermeneutics –  the Bible provide the basis for its appropriate hermeneutic and its own world view within which to interpret it?</a:t>
            </a:r>
          </a:p>
          <a:p>
            <a:pPr lvl="0" indent="-342900">
              <a:spcBef>
                <a:spcPts val="440"/>
              </a:spcBef>
              <a:buSzPct val="100000"/>
              <a:buFont typeface="Arial"/>
              <a:buChar char="➢"/>
            </a:pPr>
            <a:r>
              <a:rPr lang="en-US" sz="2200" dirty="0">
                <a:solidFill>
                  <a:srgbClr val="EAEAEA"/>
                </a:solidFill>
              </a:rPr>
              <a:t>The Biblical concept of truth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faith</a:t>
            </a:r>
            <a:endParaRPr sz="22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dirty="0">
                <a:solidFill>
                  <a:srgbClr val="FFC000"/>
                </a:solidFill>
              </a:rPr>
              <a:t>The Logos</a:t>
            </a:r>
          </a:p>
        </p:txBody>
      </p:sp>
      <p:sp>
        <p:nvSpPr>
          <p:cNvPr id="728" name="Shape 728"/>
          <p:cNvSpPr txBox="1">
            <a:spLocks noGrp="1"/>
          </p:cNvSpPr>
          <p:nvPr>
            <p:ph type="body" idx="1"/>
          </p:nvPr>
        </p:nvSpPr>
        <p:spPr>
          <a:xfrm>
            <a:off x="73501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the beginning was the </a:t>
            </a:r>
            <a:r>
              <a:rPr lang="en-US" sz="2800" b="0" i="0" u="none" strike="noStrike" cap="none" baseline="0" dirty="0">
                <a:solidFill>
                  <a:srgbClr val="FFC000"/>
                </a:solidFill>
                <a:latin typeface="Arial"/>
                <a:ea typeface="Arial"/>
                <a:cs typeface="Arial"/>
                <a:sym typeface="Arial"/>
              </a:rPr>
              <a:t>Word</a:t>
            </a:r>
            <a:r>
              <a:rPr lang="en-US" sz="2800" b="0" i="0" u="none" strike="noStrike" cap="none" baseline="0" dirty="0">
                <a:solidFill>
                  <a:srgbClr val="EAEAEA"/>
                </a:solidFill>
                <a:latin typeface="Arial"/>
                <a:ea typeface="Arial"/>
                <a:cs typeface="Arial"/>
                <a:sym typeface="Arial"/>
              </a:rPr>
              <a:t>, and the Word was with God, and the </a:t>
            </a:r>
            <a:r>
              <a:rPr lang="en-US" sz="2800" b="0" i="0" u="none" strike="noStrike" cap="none" baseline="0" dirty="0">
                <a:solidFill>
                  <a:srgbClr val="FFC000"/>
                </a:solidFill>
                <a:latin typeface="Arial"/>
                <a:ea typeface="Arial"/>
                <a:cs typeface="Arial"/>
                <a:sym typeface="Arial"/>
              </a:rPr>
              <a:t>Word was God</a:t>
            </a:r>
            <a:r>
              <a:rPr lang="en-US" sz="2800" b="0" i="0" u="none" strike="noStrike" cap="none" baseline="0" dirty="0">
                <a:solidFill>
                  <a:srgbClr val="EAEAEA"/>
                </a:solidFill>
                <a:latin typeface="Arial"/>
                <a:ea typeface="Arial"/>
                <a:cs typeface="Arial"/>
                <a:sym typeface="Arial"/>
              </a:rPr>
              <a:t>.  He was in the beginning with God. All things were made through Him, and without Him nothing was made that was made.  In Him was life, and the life was the </a:t>
            </a:r>
            <a:r>
              <a:rPr lang="en-US" sz="2800" b="0" i="0" u="none" strike="noStrike" cap="none" baseline="0" dirty="0">
                <a:solidFill>
                  <a:srgbClr val="FFC000"/>
                </a:solidFill>
                <a:latin typeface="Arial"/>
                <a:ea typeface="Arial"/>
                <a:cs typeface="Arial"/>
                <a:sym typeface="Arial"/>
              </a:rPr>
              <a:t>light of men</a:t>
            </a:r>
            <a:r>
              <a:rPr lang="en-US" sz="2800" b="0" i="0" u="none" strike="noStrike" cap="none" baseline="0" dirty="0">
                <a:solidFill>
                  <a:srgbClr val="EAEAEA"/>
                </a:solidFill>
                <a:latin typeface="Arial"/>
                <a:ea typeface="Arial"/>
                <a:cs typeface="Arial"/>
                <a:sym typeface="Arial"/>
              </a:rPr>
              <a:t>.  And the light shines in the darkness, and the </a:t>
            </a:r>
            <a:r>
              <a:rPr lang="en-US" sz="2800" b="0" i="0" u="none" strike="noStrike" cap="none" baseline="0" dirty="0">
                <a:solidFill>
                  <a:srgbClr val="FFC000"/>
                </a:solidFill>
                <a:latin typeface="Arial"/>
                <a:ea typeface="Arial"/>
                <a:cs typeface="Arial"/>
                <a:sym typeface="Arial"/>
              </a:rPr>
              <a:t>darkness did not comprehend it.</a:t>
            </a:r>
            <a:r>
              <a:rPr lang="en-US" sz="2800" b="0" i="0" u="none" strike="noStrike" cap="none" baseline="0" dirty="0">
                <a:solidFill>
                  <a:srgbClr val="EAEAEA"/>
                </a:solidFill>
                <a:latin typeface="Arial"/>
                <a:ea typeface="Arial"/>
                <a:cs typeface="Arial"/>
                <a:sym typeface="Arial"/>
              </a:rPr>
              <a:t> John 1:1-5 NKJV</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909682847"/>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19859"/>
              </a:buClr>
              <a:buSzPct val="25000"/>
            </a:pPr>
            <a:r>
              <a:rPr lang="en-US" sz="4000" b="1" i="1" dirty="0">
                <a:solidFill>
                  <a:srgbClr val="FFC000"/>
                </a:solidFill>
              </a:rPr>
              <a:t>Christ is the Light of the World</a:t>
            </a:r>
          </a:p>
        </p:txBody>
      </p:sp>
      <p:sp>
        <p:nvSpPr>
          <p:cNvPr id="3" name="Text Placeholder 2"/>
          <p:cNvSpPr>
            <a:spLocks noGrp="1"/>
          </p:cNvSpPr>
          <p:nvPr>
            <p:ph type="body" idx="1"/>
          </p:nvPr>
        </p:nvSpPr>
        <p:spPr>
          <a:xfrm>
            <a:off x="609600" y="1676400"/>
            <a:ext cx="7812086" cy="4343399"/>
          </a:xfrm>
        </p:spPr>
        <p:txBody>
          <a:bodyPr/>
          <a:lstStyle/>
          <a:p>
            <a:r>
              <a:rPr lang="en-US" sz="2800" dirty="0">
                <a:solidFill>
                  <a:schemeClr val="bg1"/>
                </a:solidFill>
              </a:rPr>
              <a:t>In the context of His role in the creation of the universe and the declaration that He is the </a:t>
            </a:r>
            <a:r>
              <a:rPr lang="en-US" sz="2800" i="1" dirty="0">
                <a:solidFill>
                  <a:schemeClr val="bg1"/>
                </a:solidFill>
              </a:rPr>
              <a:t>Logos</a:t>
            </a:r>
            <a:r>
              <a:rPr lang="en-US" sz="2800" dirty="0">
                <a:solidFill>
                  <a:schemeClr val="bg1"/>
                </a:solidFill>
              </a:rPr>
              <a:t>, Christ is recognized to be the light of the world.  John 1:4-11</a:t>
            </a:r>
          </a:p>
          <a:p>
            <a:r>
              <a:rPr lang="en-US" sz="2800" dirty="0">
                <a:solidFill>
                  <a:schemeClr val="bg1"/>
                </a:solidFill>
              </a:rPr>
              <a:t>Your word</a:t>
            </a:r>
            <a:r>
              <a:rPr lang="en-US" sz="2800" i="1" dirty="0">
                <a:solidFill>
                  <a:schemeClr val="bg1"/>
                </a:solidFill>
              </a:rPr>
              <a:t> is</a:t>
            </a:r>
            <a:r>
              <a:rPr lang="en-US" sz="2800" dirty="0">
                <a:solidFill>
                  <a:schemeClr val="bg1"/>
                </a:solidFill>
              </a:rPr>
              <a:t> a lamp to my feet And a light to my path. Psa. 119:105 </a:t>
            </a:r>
          </a:p>
          <a:p>
            <a:r>
              <a:rPr lang="en-US" sz="2800" dirty="0">
                <a:solidFill>
                  <a:schemeClr val="bg1"/>
                </a:solidFill>
              </a:rPr>
              <a:t>The entrance of Your words gives light; It gives understanding to the simple. Psa.119:130</a:t>
            </a:r>
          </a:p>
          <a:p>
            <a:endParaRPr lang="en-US" sz="3600" b="1" dirty="0">
              <a:solidFill>
                <a:schemeClr val="bg1"/>
              </a:solidFill>
            </a:endParaRPr>
          </a:p>
        </p:txBody>
      </p:sp>
    </p:spTree>
    <p:extLst>
      <p:ext uri="{BB962C8B-B14F-4D97-AF65-F5344CB8AC3E}">
        <p14:creationId xmlns:p14="http://schemas.microsoft.com/office/powerpoint/2010/main" val="133110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“Human knowledge of both material and spiritual things is partial and imperfect; therefore many are unable to harmonize their views of science with Scripture statements.  Many accept mere theories and speculations as scientific facts, and they think that God’s Word is to be tested by the teachings of ‘science falsely so called.’ 1 Timothy 6:20.”  --Great Controversy, p. 522.</a:t>
            </a:r>
          </a:p>
        </p:txBody>
      </p:sp>
    </p:spTree>
    <p:extLst>
      <p:ext uri="{BB962C8B-B14F-4D97-AF65-F5344CB8AC3E}">
        <p14:creationId xmlns:p14="http://schemas.microsoft.com/office/powerpoint/2010/main" val="4247898866"/>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Epistemology</a:t>
            </a:r>
          </a:p>
        </p:txBody>
      </p:sp>
      <p:sp>
        <p:nvSpPr>
          <p:cNvPr id="722" name="Shape 72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Pilot asked, “What is truth?” (John 18:38)</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One who was the way, the truth, the life was standing right before him. (John 14:6)</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God wants us to know Him, the only true God. (John 17:3)</a:t>
            </a:r>
          </a:p>
        </p:txBody>
      </p:sp>
    </p:spTree>
    <p:extLst>
      <p:ext uri="{BB962C8B-B14F-4D97-AF65-F5344CB8AC3E}">
        <p14:creationId xmlns:p14="http://schemas.microsoft.com/office/powerpoint/2010/main" val="3936051192"/>
      </p:ext>
    </p:extLst>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Shape 739"/>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Biblical Examples of Epistemology</a:t>
            </a:r>
          </a:p>
        </p:txBody>
      </p:sp>
      <p:sp>
        <p:nvSpPr>
          <p:cNvPr id="740" name="Shape 740"/>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Adam &amp; Eve</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Antediluvians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Kadesh-barnea</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Christ</a:t>
            </a:r>
          </a:p>
        </p:txBody>
      </p:sp>
    </p:spTree>
    <p:extLst>
      <p:ext uri="{BB962C8B-B14F-4D97-AF65-F5344CB8AC3E}">
        <p14:creationId xmlns:p14="http://schemas.microsoft.com/office/powerpoint/2010/main" val="82070998"/>
      </p:ext>
    </p:extLst>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04922" y="1146750"/>
            <a:ext cx="7172278" cy="4339650"/>
          </a:xfrm>
          <a:prstGeom prst="rect">
            <a:avLst/>
          </a:prstGeom>
        </p:spPr>
        <p:txBody>
          <a:bodyPr wrap="square">
            <a:spAutoFit/>
          </a:bodyPr>
          <a:lstStyle/>
          <a:p>
            <a:pPr lvl="0">
              <a:buClr>
                <a:schemeClr val="lt1"/>
              </a:buClr>
              <a:buSzPct val="25000"/>
            </a:pPr>
            <a:r>
              <a:rPr lang="en-US" sz="2300" b="1" dirty="0">
                <a:solidFill>
                  <a:schemeClr val="lt1"/>
                </a:solidFill>
              </a:rPr>
              <a:t>Noah </a:t>
            </a:r>
            <a:r>
              <a:rPr lang="en-US" sz="2300" dirty="0">
                <a:solidFill>
                  <a:schemeClr val="lt1"/>
                </a:solidFill>
              </a:rPr>
              <a:t>– by faith Noah heeded the command of God (Hebrew 11:7).    “The wise men of this world talked of </a:t>
            </a:r>
            <a:r>
              <a:rPr lang="en-US" sz="2300" dirty="0">
                <a:solidFill>
                  <a:srgbClr val="FFC000"/>
                </a:solidFill>
              </a:rPr>
              <a:t>science and the fixed laws of nature</a:t>
            </a:r>
            <a:r>
              <a:rPr lang="en-US" sz="2300" dirty="0">
                <a:solidFill>
                  <a:schemeClr val="lt1"/>
                </a:solidFill>
              </a:rPr>
              <a:t>, and declared that there could be no variation in these laws, and that this message of Noah could not possibly be true.  The talented men of Noah’s time set themselves in league against God’s will and purpose, and </a:t>
            </a:r>
            <a:r>
              <a:rPr lang="en-US" sz="2300" dirty="0">
                <a:solidFill>
                  <a:srgbClr val="FFC000"/>
                </a:solidFill>
              </a:rPr>
              <a:t>scorned</a:t>
            </a:r>
            <a:r>
              <a:rPr lang="en-US" sz="2300" dirty="0">
                <a:solidFill>
                  <a:schemeClr val="lt1"/>
                </a:solidFill>
              </a:rPr>
              <a:t> the message and the messenger that he had sent.  When they could not move Noah from his firm and implicit trust in the word of God, they pointed to him as a fanatic, as a ranting old man, full of superstition and madness.  </a:t>
            </a:r>
          </a:p>
        </p:txBody>
      </p:sp>
    </p:spTree>
    <p:extLst>
      <p:ext uri="{BB962C8B-B14F-4D97-AF65-F5344CB8AC3E}">
        <p14:creationId xmlns:p14="http://schemas.microsoft.com/office/powerpoint/2010/main" val="995301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092637"/>
            <a:ext cx="7391400" cy="3631763"/>
          </a:xfrm>
          <a:prstGeom prst="rect">
            <a:avLst/>
          </a:prstGeom>
        </p:spPr>
        <p:txBody>
          <a:bodyPr wrap="square">
            <a:spAutoFit/>
          </a:bodyPr>
          <a:lstStyle/>
          <a:p>
            <a:pPr lvl="0">
              <a:buClr>
                <a:schemeClr val="lt1"/>
              </a:buClr>
              <a:buSzPct val="25000"/>
            </a:pPr>
            <a:r>
              <a:rPr lang="en-US" sz="2300" dirty="0">
                <a:solidFill>
                  <a:schemeClr val="lt1"/>
                </a:solidFill>
              </a:rPr>
              <a:t>Thus they condemned him because he would not be turned from his purpose by </a:t>
            </a:r>
            <a:r>
              <a:rPr lang="en-US" sz="2300" dirty="0">
                <a:solidFill>
                  <a:srgbClr val="FFC000"/>
                </a:solidFill>
              </a:rPr>
              <a:t>reasonings and theories </a:t>
            </a:r>
            <a:r>
              <a:rPr lang="en-US" sz="2300" dirty="0">
                <a:solidFill>
                  <a:schemeClr val="lt1"/>
                </a:solidFill>
              </a:rPr>
              <a:t>of men. It was true that Noah could </a:t>
            </a:r>
            <a:r>
              <a:rPr lang="en-US" sz="2300" dirty="0">
                <a:solidFill>
                  <a:srgbClr val="FFC000"/>
                </a:solidFill>
              </a:rPr>
              <a:t>not controvert their philosophies, or refute the claims of science so called</a:t>
            </a:r>
            <a:r>
              <a:rPr lang="en-US" sz="2300" dirty="0">
                <a:solidFill>
                  <a:schemeClr val="lt1"/>
                </a:solidFill>
              </a:rPr>
              <a:t>; but he could </a:t>
            </a:r>
            <a:r>
              <a:rPr lang="en-US" sz="2300" dirty="0">
                <a:solidFill>
                  <a:srgbClr val="FFC000"/>
                </a:solidFill>
              </a:rPr>
              <a:t>proclaim the word of God</a:t>
            </a:r>
            <a:r>
              <a:rPr lang="en-US" sz="2300" dirty="0">
                <a:solidFill>
                  <a:schemeClr val="lt1"/>
                </a:solidFill>
              </a:rPr>
              <a:t>; for he knew it contained the infinite wisdom of the creator, and, as he sounded it everywhere, </a:t>
            </a:r>
            <a:r>
              <a:rPr lang="en-US" sz="2300" dirty="0">
                <a:solidFill>
                  <a:srgbClr val="FFC000"/>
                </a:solidFill>
              </a:rPr>
              <a:t>it lost none of its force and reality</a:t>
            </a:r>
            <a:r>
              <a:rPr lang="en-US" sz="2300" dirty="0">
                <a:solidFill>
                  <a:schemeClr val="lt1"/>
                </a:solidFill>
              </a:rPr>
              <a:t> because men of the world treated him with ridicule and contempt.” </a:t>
            </a:r>
            <a:r>
              <a:rPr lang="en-US" sz="2300" i="1" dirty="0">
                <a:solidFill>
                  <a:schemeClr val="lt1"/>
                </a:solidFill>
              </a:rPr>
              <a:t>Signs of the Times, </a:t>
            </a:r>
            <a:r>
              <a:rPr lang="en-US" sz="2300" dirty="0">
                <a:solidFill>
                  <a:schemeClr val="lt1"/>
                </a:solidFill>
              </a:rPr>
              <a:t>April 18, 1895, pp. 243-44</a:t>
            </a:r>
          </a:p>
        </p:txBody>
      </p:sp>
    </p:spTree>
    <p:extLst>
      <p:ext uri="{BB962C8B-B14F-4D97-AF65-F5344CB8AC3E}">
        <p14:creationId xmlns:p14="http://schemas.microsoft.com/office/powerpoint/2010/main" val="4223633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144012"/>
            <a:ext cx="7239000" cy="3046988"/>
          </a:xfrm>
          <a:prstGeom prst="rect">
            <a:avLst/>
          </a:prstGeom>
        </p:spPr>
        <p:txBody>
          <a:bodyPr wrap="square">
            <a:spAutoFit/>
          </a:bodyPr>
          <a:lstStyle/>
          <a:p>
            <a:pPr lvl="0">
              <a:buClr>
                <a:schemeClr val="lt1"/>
              </a:buClr>
              <a:buSzPct val="25000"/>
            </a:pPr>
            <a:r>
              <a:rPr lang="en-US" sz="2400" b="1" dirty="0">
                <a:solidFill>
                  <a:schemeClr val="lt1"/>
                </a:solidFill>
              </a:rPr>
              <a:t>Abraham </a:t>
            </a:r>
            <a:r>
              <a:rPr lang="en-US" sz="2400" dirty="0">
                <a:solidFill>
                  <a:schemeClr val="lt1"/>
                </a:solidFill>
              </a:rPr>
              <a:t>– “’By </a:t>
            </a:r>
            <a:r>
              <a:rPr lang="en-US" sz="2400" dirty="0">
                <a:solidFill>
                  <a:srgbClr val="FFC000"/>
                </a:solidFill>
              </a:rPr>
              <a:t>faith</a:t>
            </a:r>
            <a:r>
              <a:rPr lang="en-US" sz="2400" dirty="0">
                <a:solidFill>
                  <a:schemeClr val="lt1"/>
                </a:solidFill>
              </a:rPr>
              <a:t> Abraham obeyed when he was called to go out into a place which he should after receive for an inheritance, obeyed; and he went out, not knowing whither he went.’  Hebrews 11:3.  Abraham’s unquestioning obedience is one of the most striking evidences of faith to be found in all the Bible.  To him, faith was ‘the </a:t>
            </a:r>
            <a:r>
              <a:rPr lang="en-US" sz="2400" dirty="0">
                <a:solidFill>
                  <a:srgbClr val="FFC000"/>
                </a:solidFill>
              </a:rPr>
              <a:t>substance</a:t>
            </a:r>
            <a:r>
              <a:rPr lang="en-US" sz="2400" dirty="0">
                <a:solidFill>
                  <a:schemeClr val="lt1"/>
                </a:solidFill>
              </a:rPr>
              <a:t> of things hoped for, the evidence of things not seen.’ Verse 1.  </a:t>
            </a:r>
          </a:p>
        </p:txBody>
      </p:sp>
    </p:spTree>
    <p:extLst>
      <p:ext uri="{BB962C8B-B14F-4D97-AF65-F5344CB8AC3E}">
        <p14:creationId xmlns:p14="http://schemas.microsoft.com/office/powerpoint/2010/main" val="243511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400" b="1" i="1" dirty="0">
                <a:solidFill>
                  <a:srgbClr val="FFC000"/>
                </a:solidFill>
              </a:rPr>
              <a:t>Principles for Biblical Thought</a:t>
            </a:r>
          </a:p>
        </p:txBody>
      </p:sp>
      <p:sp>
        <p:nvSpPr>
          <p:cNvPr id="6" name="Subtitle 5"/>
          <p:cNvSpPr>
            <a:spLocks noGrp="1"/>
          </p:cNvSpPr>
          <p:nvPr>
            <p:ph type="subTitle" idx="1"/>
          </p:nvPr>
        </p:nvSpPr>
        <p:spPr/>
        <p:txBody>
          <a:bodyPr/>
          <a:lstStyle/>
          <a:p>
            <a:pPr>
              <a:spcBef>
                <a:spcPts val="0"/>
              </a:spcBef>
            </a:pPr>
            <a:r>
              <a:rPr lang="en-US" sz="3200" b="1" i="1" dirty="0">
                <a:solidFill>
                  <a:srgbClr val="FFC000"/>
                </a:solidFill>
              </a:rPr>
              <a:t>Key elements for Building a </a:t>
            </a:r>
            <a:r>
              <a:rPr lang="en-US" sz="3200" b="1" i="1">
                <a:solidFill>
                  <a:srgbClr val="FFC000"/>
                </a:solidFill>
              </a:rPr>
              <a:t>Biblical World View </a:t>
            </a:r>
            <a:endParaRPr lang="en-US" sz="3200" b="1" i="1" dirty="0">
              <a:solidFill>
                <a:srgbClr val="FFC000"/>
              </a:solidFill>
            </a:endParaRPr>
          </a:p>
        </p:txBody>
      </p:sp>
    </p:spTree>
    <p:extLst>
      <p:ext uri="{BB962C8B-B14F-4D97-AF65-F5344CB8AC3E}">
        <p14:creationId xmlns:p14="http://schemas.microsoft.com/office/powerpoint/2010/main" val="2399175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228600"/>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10" name="Title 1"/>
          <p:cNvSpPr txBox="1">
            <a:spLocks/>
          </p:cNvSpPr>
          <p:nvPr/>
        </p:nvSpPr>
        <p:spPr>
          <a:xfrm>
            <a:off x="889000" y="402771"/>
            <a:ext cx="7772400" cy="111601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eaLnBrk="0" fontAlgn="base" hangingPunct="0">
              <a:spcAft>
                <a:spcPct val="0"/>
              </a:spcAft>
            </a:pPr>
            <a:endParaRPr lang="en-US" altLang="en-US" sz="5400" b="1" i="1" dirty="0">
              <a:solidFill>
                <a:srgbClr val="C19859"/>
              </a:solidFill>
            </a:endParaRPr>
          </a:p>
        </p:txBody>
      </p:sp>
      <p:sp>
        <p:nvSpPr>
          <p:cNvPr id="2" name="Rectangle 1"/>
          <p:cNvSpPr/>
          <p:nvPr/>
        </p:nvSpPr>
        <p:spPr>
          <a:xfrm>
            <a:off x="914400" y="1155680"/>
            <a:ext cx="7162800" cy="3416320"/>
          </a:xfrm>
          <a:prstGeom prst="rect">
            <a:avLst/>
          </a:prstGeom>
        </p:spPr>
        <p:txBody>
          <a:bodyPr wrap="square">
            <a:spAutoFit/>
          </a:bodyPr>
          <a:lstStyle/>
          <a:p>
            <a:pPr lvl="0">
              <a:buClr>
                <a:schemeClr val="lt1"/>
              </a:buClr>
              <a:buSzPct val="25000"/>
            </a:pPr>
            <a:r>
              <a:rPr lang="en-US" sz="2400" dirty="0">
                <a:solidFill>
                  <a:schemeClr val="lt1"/>
                </a:solidFill>
              </a:rPr>
              <a:t>Relying upon the divine promise, without the least outward assurance of its fulfillment, he abandoned home and kindred and native land, and went forth, he knew not whither, to follow where God should lead…. </a:t>
            </a:r>
            <a:r>
              <a:rPr lang="en-US" sz="2400" dirty="0">
                <a:solidFill>
                  <a:srgbClr val="FFC000"/>
                </a:solidFill>
              </a:rPr>
              <a:t>He could not even explain </a:t>
            </a:r>
            <a:r>
              <a:rPr lang="en-US" sz="2400" dirty="0">
                <a:solidFill>
                  <a:schemeClr val="lt1"/>
                </a:solidFill>
              </a:rPr>
              <a:t>his course of action so as to be understood by his friends. </a:t>
            </a:r>
            <a:r>
              <a:rPr lang="en-US" sz="2400" dirty="0">
                <a:solidFill>
                  <a:srgbClr val="FFC000"/>
                </a:solidFill>
              </a:rPr>
              <a:t>Spiritual things are spiritually discerned</a:t>
            </a:r>
            <a:r>
              <a:rPr lang="en-US" sz="2400" dirty="0">
                <a:solidFill>
                  <a:schemeClr val="lt1"/>
                </a:solidFill>
              </a:rPr>
              <a:t>, and his motives and actions were not comprehended by his idolatrous kindred.” </a:t>
            </a:r>
            <a:r>
              <a:rPr lang="en-US" sz="2400" i="1" dirty="0">
                <a:solidFill>
                  <a:schemeClr val="lt1"/>
                </a:solidFill>
              </a:rPr>
              <a:t>Patriarchs and Prophets, </a:t>
            </a:r>
            <a:r>
              <a:rPr lang="en-US" sz="2400" dirty="0">
                <a:solidFill>
                  <a:schemeClr val="lt1"/>
                </a:solidFill>
              </a:rPr>
              <a:t>p. 126</a:t>
            </a:r>
          </a:p>
        </p:txBody>
      </p:sp>
    </p:spTree>
    <p:extLst>
      <p:ext uri="{BB962C8B-B14F-4D97-AF65-F5344CB8AC3E}">
        <p14:creationId xmlns:p14="http://schemas.microsoft.com/office/powerpoint/2010/main" val="4035074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687387" y="838200"/>
            <a:ext cx="7812086" cy="5181599"/>
          </a:xfrm>
        </p:spPr>
        <p:txBody>
          <a:bodyPr/>
          <a:lstStyle/>
          <a:p>
            <a:pPr marL="228600" lvl="0" indent="0">
              <a:buNone/>
            </a:pPr>
            <a:r>
              <a:rPr lang="en-US" sz="3200" dirty="0">
                <a:solidFill>
                  <a:srgbClr val="EAEAEA"/>
                </a:solidFill>
              </a:rPr>
              <a:t>Kadesh-barnea:</a:t>
            </a:r>
          </a:p>
          <a:p>
            <a:pPr lvl="1">
              <a:buFont typeface="Wingdings" panose="05000000000000000000" pitchFamily="2" charset="2"/>
              <a:buChar char="§"/>
            </a:pPr>
            <a:r>
              <a:rPr lang="en-US" sz="3200" dirty="0">
                <a:solidFill>
                  <a:srgbClr val="EAEAEA"/>
                </a:solidFill>
              </a:rPr>
              <a:t> </a:t>
            </a:r>
            <a:r>
              <a:rPr lang="en-US" sz="2800" dirty="0">
                <a:solidFill>
                  <a:srgbClr val="EAEAEA"/>
                </a:solidFill>
              </a:rPr>
              <a:t>Giants in the land</a:t>
            </a:r>
          </a:p>
          <a:p>
            <a:pPr lvl="1">
              <a:buFont typeface="Wingdings" panose="05000000000000000000" pitchFamily="2" charset="2"/>
              <a:buChar char="§"/>
            </a:pPr>
            <a:r>
              <a:rPr lang="en-US" sz="2800" dirty="0">
                <a:solidFill>
                  <a:srgbClr val="EAEAEA"/>
                </a:solidFill>
              </a:rPr>
              <a:t> Weapons we have never seen</a:t>
            </a:r>
          </a:p>
          <a:p>
            <a:pPr lvl="1">
              <a:buFont typeface="Wingdings" panose="05000000000000000000" pitchFamily="2" charset="2"/>
              <a:buChar char="§"/>
            </a:pPr>
            <a:r>
              <a:rPr lang="en-US" sz="2800" dirty="0">
                <a:solidFill>
                  <a:srgbClr val="EAEAEA"/>
                </a:solidFill>
              </a:rPr>
              <a:t> Soldiers well trained for battle</a:t>
            </a:r>
          </a:p>
          <a:p>
            <a:pPr lvl="1">
              <a:buFont typeface="Wingdings" panose="05000000000000000000" pitchFamily="2" charset="2"/>
              <a:buChar char="§"/>
            </a:pPr>
            <a:r>
              <a:rPr lang="en-US" sz="2800" dirty="0">
                <a:solidFill>
                  <a:srgbClr val="EAEAEA"/>
                </a:solidFill>
              </a:rPr>
              <a:t> Passes fortified</a:t>
            </a:r>
          </a:p>
          <a:p>
            <a:pPr lvl="1">
              <a:buFont typeface="Wingdings" panose="05000000000000000000" pitchFamily="2" charset="2"/>
              <a:buChar char="§"/>
            </a:pPr>
            <a:r>
              <a:rPr lang="en-US" sz="2800" dirty="0">
                <a:solidFill>
                  <a:srgbClr val="EAEAEA"/>
                </a:solidFill>
              </a:rPr>
              <a:t> 10 spies – therefore we should not go </a:t>
            </a:r>
          </a:p>
          <a:p>
            <a:pPr lvl="2">
              <a:buFont typeface="Wingdings" panose="05000000000000000000" pitchFamily="2" charset="2"/>
              <a:buChar char="§"/>
            </a:pPr>
            <a:r>
              <a:rPr lang="en-US" sz="2800" dirty="0">
                <a:solidFill>
                  <a:srgbClr val="EAEAEA"/>
                </a:solidFill>
              </a:rPr>
              <a:t>illustration of a </a:t>
            </a:r>
            <a:r>
              <a:rPr lang="en-US" sz="2800" dirty="0">
                <a:solidFill>
                  <a:srgbClr val="FFC000"/>
                </a:solidFill>
              </a:rPr>
              <a:t>humanistic faith</a:t>
            </a:r>
          </a:p>
          <a:p>
            <a:pPr lvl="1">
              <a:buFont typeface="Wingdings" panose="05000000000000000000" pitchFamily="2" charset="2"/>
              <a:buChar char="§"/>
            </a:pPr>
            <a:r>
              <a:rPr lang="en-US" sz="2800" dirty="0">
                <a:solidFill>
                  <a:srgbClr val="EAEAEA"/>
                </a:solidFill>
              </a:rPr>
              <a:t>  2 spies – no disagreement with data    </a:t>
            </a:r>
          </a:p>
          <a:p>
            <a:pPr lvl="2">
              <a:buFont typeface="Wingdings" panose="05000000000000000000" pitchFamily="2" charset="2"/>
              <a:buChar char="§"/>
            </a:pPr>
            <a:r>
              <a:rPr lang="en-US" sz="2800" dirty="0">
                <a:solidFill>
                  <a:srgbClr val="FFC000"/>
                </a:solidFill>
              </a:rPr>
              <a:t>decision made with eyes of faith</a:t>
            </a:r>
          </a:p>
          <a:p>
            <a:endParaRPr lang="en-US" sz="3200" dirty="0"/>
          </a:p>
        </p:txBody>
      </p:sp>
    </p:spTree>
    <p:extLst>
      <p:ext uri="{BB962C8B-B14F-4D97-AF65-F5344CB8AC3E}">
        <p14:creationId xmlns:p14="http://schemas.microsoft.com/office/powerpoint/2010/main" val="3342091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C19859"/>
              </a:buClr>
              <a:buSzPct val="25000"/>
            </a:pPr>
            <a:r>
              <a:rPr lang="en-US" sz="5400" b="1" i="1" dirty="0">
                <a:solidFill>
                  <a:srgbClr val="C19859"/>
                </a:solidFill>
              </a:rPr>
              <a:t>Christ</a:t>
            </a:r>
          </a:p>
        </p:txBody>
      </p:sp>
      <p:sp>
        <p:nvSpPr>
          <p:cNvPr id="3" name="Text Placeholder 2"/>
          <p:cNvSpPr>
            <a:spLocks noGrp="1"/>
          </p:cNvSpPr>
          <p:nvPr>
            <p:ph type="body" idx="1"/>
          </p:nvPr>
        </p:nvSpPr>
        <p:spPr/>
        <p:txBody>
          <a:bodyPr/>
          <a:lstStyle/>
          <a:p>
            <a:r>
              <a:rPr lang="en-US" sz="3200" dirty="0">
                <a:solidFill>
                  <a:srgbClr val="EAEAEA"/>
                </a:solidFill>
              </a:rPr>
              <a:t>“It is written.”  (Matt 4:4, 7, 10)</a:t>
            </a:r>
          </a:p>
          <a:p>
            <a:pPr lvl="0"/>
            <a:r>
              <a:rPr lang="en-US" sz="3200" dirty="0">
                <a:solidFill>
                  <a:srgbClr val="EAEAEA"/>
                </a:solidFill>
              </a:rPr>
              <a:t>The temptation took place right after the baptism of Christ and the declaration that He was the Son of God</a:t>
            </a:r>
          </a:p>
          <a:p>
            <a:pPr lvl="0"/>
            <a:r>
              <a:rPr lang="en-US" sz="3200" dirty="0">
                <a:solidFill>
                  <a:srgbClr val="EAEAEA"/>
                </a:solidFill>
              </a:rPr>
              <a:t>The temptation was to doubt the Word of God – the same temptation that Adam and Eve had in Eden</a:t>
            </a:r>
          </a:p>
          <a:p>
            <a:endParaRPr lang="en-US" dirty="0"/>
          </a:p>
        </p:txBody>
      </p:sp>
    </p:spTree>
    <p:extLst>
      <p:ext uri="{BB962C8B-B14F-4D97-AF65-F5344CB8AC3E}">
        <p14:creationId xmlns:p14="http://schemas.microsoft.com/office/powerpoint/2010/main" val="3876268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pic>
        <p:nvPicPr>
          <p:cNvPr id="763" name="Shape 763"/>
          <p:cNvPicPr preferRelativeResize="0"/>
          <p:nvPr/>
        </p:nvPicPr>
        <p:blipFill rotWithShape="1">
          <a:blip r:embed="rId3">
            <a:alphaModFix/>
          </a:blip>
          <a:srcRect/>
          <a:stretch/>
        </p:blipFill>
        <p:spPr>
          <a:xfrm>
            <a:off x="5131158" y="3465512"/>
            <a:ext cx="2820987" cy="2112962"/>
          </a:xfrm>
          <a:prstGeom prst="rect">
            <a:avLst/>
          </a:prstGeom>
          <a:noFill/>
          <a:ln>
            <a:noFill/>
          </a:ln>
        </p:spPr>
      </p:pic>
      <p:sp>
        <p:nvSpPr>
          <p:cNvPr id="764" name="Shape 764"/>
          <p:cNvSpPr txBox="1"/>
          <p:nvPr/>
        </p:nvSpPr>
        <p:spPr>
          <a:xfrm>
            <a:off x="1106487" y="3581400"/>
            <a:ext cx="698500" cy="1447800"/>
          </a:xfrm>
          <a:prstGeom prst="rect">
            <a:avLst/>
          </a:prstGeom>
          <a:noFill/>
          <a:ln>
            <a:noFill/>
          </a:ln>
        </p:spPr>
        <p:txBody>
          <a:bodyPr lIns="91425" tIns="45700" rIns="91425" bIns="45700" anchor="t" anchorCtr="0">
            <a:noAutofit/>
          </a:bodyPr>
          <a:lstStyle/>
          <a:p>
            <a:pPr>
              <a:buClr>
                <a:srgbClr val="FF6600"/>
              </a:buClr>
              <a:buSzPct val="25000"/>
              <a:buFont typeface="Arial"/>
              <a:buNone/>
            </a:pPr>
            <a:r>
              <a:rPr lang="en-US" sz="8800" dirty="0">
                <a:solidFill>
                  <a:srgbClr val="FF6600"/>
                </a:solidFill>
              </a:rPr>
              <a:t>?</a:t>
            </a:r>
          </a:p>
        </p:txBody>
      </p:sp>
      <p:sp>
        <p:nvSpPr>
          <p:cNvPr id="765" name="Shape 765"/>
          <p:cNvSpPr txBox="1"/>
          <p:nvPr/>
        </p:nvSpPr>
        <p:spPr>
          <a:xfrm>
            <a:off x="1738311" y="1939925"/>
            <a:ext cx="5818186" cy="830261"/>
          </a:xfrm>
          <a:prstGeom prst="rect">
            <a:avLst/>
          </a:prstGeom>
          <a:noFill/>
          <a:ln>
            <a:noFill/>
          </a:ln>
        </p:spPr>
        <p:txBody>
          <a:bodyPr lIns="91425" tIns="45700" rIns="91425" bIns="45700" anchor="t" anchorCtr="0">
            <a:noAutofit/>
          </a:bodyPr>
          <a:lstStyle/>
          <a:p>
            <a:pPr algn="ctr">
              <a:buClr>
                <a:srgbClr val="FFFFFF"/>
              </a:buClr>
              <a:buSzPct val="25000"/>
              <a:buFont typeface="Arial"/>
              <a:buNone/>
            </a:pPr>
            <a:r>
              <a:rPr lang="en-US" sz="2400" dirty="0">
                <a:solidFill>
                  <a:srgbClr val="FFFFFF"/>
                </a:solidFill>
              </a:rPr>
              <a:t>Begins with doubt</a:t>
            </a:r>
          </a:p>
          <a:p>
            <a:pPr algn="ctr">
              <a:buClr>
                <a:srgbClr val="FFFFFF"/>
              </a:buClr>
              <a:buSzPct val="25000"/>
              <a:buFont typeface="Arial"/>
              <a:buNone/>
            </a:pPr>
            <a:r>
              <a:rPr lang="en-US" sz="2400" dirty="0">
                <a:solidFill>
                  <a:srgbClr val="FFFFFF"/>
                </a:solidFill>
              </a:rPr>
              <a:t>Attempts to prove the Bible worthy of our faith</a:t>
            </a: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473817" y="3174206"/>
            <a:ext cx="2062162" cy="269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267288"/>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760"/>
        <p:cNvGrpSpPr/>
        <p:nvPr/>
      </p:nvGrpSpPr>
      <p:grpSpPr>
        <a:xfrm>
          <a:off x="0" y="0"/>
          <a:ext cx="0" cy="0"/>
          <a:chOff x="0" y="0"/>
          <a:chExt cx="0" cy="0"/>
        </a:xfrm>
      </p:grpSpPr>
      <p:sp>
        <p:nvSpPr>
          <p:cNvPr id="761" name="Shape 76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pic>
        <p:nvPicPr>
          <p:cNvPr id="762" name="Shape 762"/>
          <p:cNvPicPr preferRelativeResize="0"/>
          <p:nvPr/>
        </p:nvPicPr>
        <p:blipFill rotWithShape="1">
          <a:blip r:embed="rId3">
            <a:alphaModFix/>
          </a:blip>
          <a:srcRect/>
          <a:stretch/>
        </p:blipFill>
        <p:spPr>
          <a:xfrm>
            <a:off x="1483033" y="3173410"/>
            <a:ext cx="2760662" cy="2173287"/>
          </a:xfrm>
          <a:prstGeom prst="rect">
            <a:avLst/>
          </a:prstGeom>
          <a:noFill/>
          <a:ln>
            <a:noFill/>
          </a:ln>
        </p:spPr>
      </p:pic>
      <p:pic>
        <p:nvPicPr>
          <p:cNvPr id="763" name="Shape 763"/>
          <p:cNvPicPr preferRelativeResize="0"/>
          <p:nvPr/>
        </p:nvPicPr>
        <p:blipFill rotWithShape="1">
          <a:blip r:embed="rId4">
            <a:alphaModFix/>
          </a:blip>
          <a:srcRect/>
          <a:stretch/>
        </p:blipFill>
        <p:spPr>
          <a:xfrm>
            <a:off x="4800600" y="3108325"/>
            <a:ext cx="2820987" cy="2112962"/>
          </a:xfrm>
          <a:prstGeom prst="rect">
            <a:avLst/>
          </a:prstGeom>
          <a:noFill/>
          <a:ln>
            <a:noFill/>
          </a:ln>
        </p:spPr>
      </p:pic>
      <p:sp>
        <p:nvSpPr>
          <p:cNvPr id="764" name="Shape 764"/>
          <p:cNvSpPr txBox="1"/>
          <p:nvPr/>
        </p:nvSpPr>
        <p:spPr>
          <a:xfrm>
            <a:off x="2425700" y="3465512"/>
            <a:ext cx="698500" cy="14462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FF6600"/>
              </a:buClr>
              <a:buSzPct val="25000"/>
              <a:buFont typeface="Arial"/>
              <a:buNone/>
            </a:pPr>
            <a:r>
              <a:rPr lang="en-US" sz="8800" b="0" i="0" u="none" strike="noStrike" cap="none" baseline="0" dirty="0">
                <a:solidFill>
                  <a:schemeClr val="tx1"/>
                </a:solidFill>
                <a:latin typeface="Arial"/>
                <a:ea typeface="Arial"/>
                <a:cs typeface="Arial"/>
                <a:sym typeface="Arial"/>
              </a:rPr>
              <a:t>?</a:t>
            </a:r>
          </a:p>
        </p:txBody>
      </p:sp>
      <p:sp>
        <p:nvSpPr>
          <p:cNvPr id="765" name="Shape 765"/>
          <p:cNvSpPr txBox="1"/>
          <p:nvPr/>
        </p:nvSpPr>
        <p:spPr>
          <a:xfrm>
            <a:off x="1738311" y="1939925"/>
            <a:ext cx="5818186" cy="830261"/>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Begins with doubt</a:t>
            </a:r>
          </a:p>
          <a:p>
            <a:pPr marL="0" marR="0" lvl="0" indent="0" algn="ctr"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Attempts to prove it worthy of our faith</a:t>
            </a:r>
          </a:p>
        </p:txBody>
      </p:sp>
    </p:spTree>
    <p:extLst>
      <p:ext uri="{BB962C8B-B14F-4D97-AF65-F5344CB8AC3E}">
        <p14:creationId xmlns:p14="http://schemas.microsoft.com/office/powerpoint/2010/main" val="3827579283"/>
      </p:ext>
    </p:extLst>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
        <p:nvSpPr>
          <p:cNvPr id="772" name="Shape 77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Relies on capabilities of man</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Relies on the five senses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Looks for patterns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Forms a hypothesis and testable predictions</a:t>
            </a: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Results in more observations</a:t>
            </a: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43634551"/>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
        <p:nvSpPr>
          <p:cNvPr id="772" name="Shape 772"/>
          <p:cNvSpPr txBox="1">
            <a:spLocks noGrp="1"/>
          </p:cNvSpPr>
          <p:nvPr>
            <p:ph type="body" idx="1"/>
          </p:nvPr>
        </p:nvSpPr>
        <p:spPr>
          <a:xfrm>
            <a:off x="838200" y="2057400"/>
            <a:ext cx="7812086" cy="3962399"/>
          </a:xfrm>
          <a:prstGeom prst="rect">
            <a:avLst/>
          </a:prstGeom>
          <a:noFill/>
          <a:ln>
            <a:noFill/>
          </a:ln>
        </p:spPr>
        <p:txBody>
          <a:bodyPr lIns="91425" tIns="45700" rIns="91425" bIns="45700" anchor="t" anchorCtr="0">
            <a:noAutofit/>
          </a:bodyPr>
          <a:lstStyle/>
          <a:p>
            <a:pPr marL="0" indent="0">
              <a:spcBef>
                <a:spcPts val="0"/>
              </a:spcBef>
              <a:buNone/>
            </a:pPr>
            <a:r>
              <a:rPr lang="en-US" sz="3600" dirty="0">
                <a:solidFill>
                  <a:srgbClr val="EAEAEA"/>
                </a:solidFill>
              </a:rPr>
              <a:t>The result is a probability statement as to what things are like or as to how new pieces of data entering the system will relate to the old.</a:t>
            </a: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229781040"/>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Shape 778"/>
          <p:cNvSpPr txBox="1">
            <a:spLocks noGrp="1"/>
          </p:cNvSpPr>
          <p:nvPr>
            <p:ph type="body" idx="1"/>
          </p:nvPr>
        </p:nvSpPr>
        <p:spPr>
          <a:xfrm>
            <a:off x="687387" y="1447800"/>
            <a:ext cx="7812086" cy="5129211"/>
          </a:xfrm>
          <a:prstGeom prst="rect">
            <a:avLst/>
          </a:prstGeom>
          <a:noFill/>
          <a:ln>
            <a:noFill/>
          </a:ln>
        </p:spPr>
        <p:txBody>
          <a:bodyPr lIns="91425" tIns="45700" rIns="91425" bIns="45700" anchor="t" anchorCtr="0">
            <a:noAutofit/>
          </a:bodyPr>
          <a:lstStyle/>
          <a:p>
            <a:pPr marL="0" marR="0" lvl="0" indent="0" algn="l" rtl="0">
              <a:lnSpc>
                <a:spcPct val="10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56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summary, the data is brought together in such a way as to yield a conclusion, a faith statement as to how things probably are.  </a:t>
            </a:r>
            <a:r>
              <a:rPr lang="en-US" sz="2800" b="0" i="0" u="none" strike="noStrike" cap="none" baseline="0" dirty="0">
                <a:solidFill>
                  <a:srgbClr val="FFC000"/>
                </a:solidFill>
                <a:latin typeface="Arial"/>
                <a:ea typeface="Arial"/>
                <a:cs typeface="Arial"/>
                <a:sym typeface="Arial"/>
              </a:rPr>
              <a:t>The conclusion is in the hand of mankind</a:t>
            </a:r>
            <a:r>
              <a:rPr lang="en-US" sz="2800" b="0" i="0" u="none" strike="noStrike" cap="none" baseline="0" dirty="0">
                <a:solidFill>
                  <a:srgbClr val="0070C0"/>
                </a:solidFill>
                <a:latin typeface="Arial"/>
                <a:ea typeface="Arial"/>
                <a:cs typeface="Arial"/>
                <a:sym typeface="Arial"/>
              </a:rPr>
              <a:t>. </a:t>
            </a:r>
            <a:r>
              <a:rPr lang="en-US" sz="2800" b="0" i="0" u="none" strike="noStrike" cap="none" baseline="0" dirty="0">
                <a:solidFill>
                  <a:srgbClr val="EAEAEA"/>
                </a:solidFill>
                <a:latin typeface="Arial"/>
                <a:ea typeface="Arial"/>
                <a:cs typeface="Arial"/>
                <a:sym typeface="Arial"/>
              </a:rPr>
              <a:t> It is under </a:t>
            </a:r>
            <a:r>
              <a:rPr lang="en-US" sz="2800" b="0" i="0" u="none" strike="noStrike" cap="none" baseline="0" dirty="0">
                <a:solidFill>
                  <a:srgbClr val="FFC000"/>
                </a:solidFill>
                <a:latin typeface="Arial"/>
                <a:ea typeface="Arial"/>
                <a:cs typeface="Arial"/>
                <a:sym typeface="Arial"/>
              </a:rPr>
              <a:t>human control, it is a human achievement</a:t>
            </a:r>
            <a:r>
              <a:rPr lang="en-US" sz="2800" b="0" i="0" u="none" strike="noStrike" cap="none" baseline="0" dirty="0">
                <a:solidFill>
                  <a:srgbClr val="EAEAEA"/>
                </a:solidFill>
                <a:latin typeface="Arial"/>
                <a:ea typeface="Arial"/>
                <a:cs typeface="Arial"/>
                <a:sym typeface="Arial"/>
              </a:rPr>
              <a:t>, and it is created upon human basis such as reason, sense experience or some other faculty of mankind</a:t>
            </a:r>
          </a:p>
        </p:txBody>
      </p:sp>
      <p:sp>
        <p:nvSpPr>
          <p:cNvPr id="3" name="Shape 77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Humanistic Faith</a:t>
            </a:r>
          </a:p>
        </p:txBody>
      </p:sp>
    </p:spTree>
    <p:extLst>
      <p:ext uri="{BB962C8B-B14F-4D97-AF65-F5344CB8AC3E}">
        <p14:creationId xmlns:p14="http://schemas.microsoft.com/office/powerpoint/2010/main" val="2746187873"/>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Shape 783"/>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
        <p:nvSpPr>
          <p:cNvPr id="784" name="Shape 784"/>
          <p:cNvSpPr txBox="1">
            <a:spLocks noGrp="1"/>
          </p:cNvSpPr>
          <p:nvPr>
            <p:ph type="body" idx="1"/>
          </p:nvPr>
        </p:nvSpPr>
        <p:spPr>
          <a:xfrm>
            <a:off x="687387" y="2057400"/>
            <a:ext cx="3829050"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Faith is not a human creation; it is the gift of God (Eph 2:8) in order that faith might not rest on the wisdom of man but in the power of God (I Cor 2:4, 5).  </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785" name="Shape 785"/>
          <p:cNvSpPr txBox="1">
            <a:spLocks noGrp="1"/>
          </p:cNvSpPr>
          <p:nvPr>
            <p:ph type="body" idx="2"/>
          </p:nvPr>
        </p:nvSpPr>
        <p:spPr>
          <a:xfrm>
            <a:off x="4648200" y="2081211"/>
            <a:ext cx="3830636" cy="39639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Gift from God</a:t>
            </a:r>
          </a:p>
        </p:txBody>
      </p:sp>
      <p:pic>
        <p:nvPicPr>
          <p:cNvPr id="786" name="Shape 786"/>
          <p:cNvPicPr preferRelativeResize="0"/>
          <p:nvPr/>
        </p:nvPicPr>
        <p:blipFill rotWithShape="1">
          <a:blip r:embed="rId3">
            <a:alphaModFix/>
          </a:blip>
          <a:srcRect/>
          <a:stretch/>
        </p:blipFill>
        <p:spPr>
          <a:xfrm>
            <a:off x="4800600" y="2955925"/>
            <a:ext cx="2820987" cy="2112962"/>
          </a:xfrm>
          <a:prstGeom prst="rect">
            <a:avLst/>
          </a:prstGeom>
          <a:noFill/>
          <a:ln>
            <a:noFill/>
          </a:ln>
        </p:spPr>
      </p:pic>
    </p:spTree>
    <p:extLst>
      <p:ext uri="{BB962C8B-B14F-4D97-AF65-F5344CB8AC3E}">
        <p14:creationId xmlns:p14="http://schemas.microsoft.com/office/powerpoint/2010/main" val="1973236622"/>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n-US" sz="3200" dirty="0">
                <a:solidFill>
                  <a:schemeClr val="bg1"/>
                </a:solidFill>
              </a:rPr>
              <a:t>Faith is itself the substance of things hoped for, the </a:t>
            </a:r>
            <a:r>
              <a:rPr lang="en-US" sz="3200" dirty="0">
                <a:solidFill>
                  <a:srgbClr val="FFC000"/>
                </a:solidFill>
              </a:rPr>
              <a:t>evidence</a:t>
            </a:r>
            <a:r>
              <a:rPr lang="en-US" sz="3200" dirty="0">
                <a:solidFill>
                  <a:schemeClr val="bg1"/>
                </a:solidFill>
              </a:rPr>
              <a:t> of thing not seen Heb 11:1</a:t>
            </a:r>
          </a:p>
          <a:p>
            <a:r>
              <a:rPr lang="en-US" sz="3200" dirty="0">
                <a:solidFill>
                  <a:schemeClr val="bg1"/>
                </a:solidFill>
              </a:rPr>
              <a:t>We walk by faith, </a:t>
            </a:r>
            <a:r>
              <a:rPr lang="en-US" sz="3200" dirty="0">
                <a:solidFill>
                  <a:srgbClr val="FFC000"/>
                </a:solidFill>
              </a:rPr>
              <a:t>not by sight </a:t>
            </a:r>
            <a:r>
              <a:rPr lang="en-US" sz="3200" dirty="0">
                <a:solidFill>
                  <a:schemeClr val="bg1"/>
                </a:solidFill>
              </a:rPr>
              <a:t>2 Cor 5:7</a:t>
            </a:r>
          </a:p>
          <a:p>
            <a:r>
              <a:rPr lang="en-US" sz="3200" dirty="0">
                <a:solidFill>
                  <a:schemeClr val="bg1"/>
                </a:solidFill>
              </a:rPr>
              <a:t>Faith comes by hearing the Word of God Rom 10:17</a:t>
            </a:r>
          </a:p>
          <a:p>
            <a:pPr marL="228600" indent="0">
              <a:buNone/>
            </a:pPr>
            <a:endParaRPr lang="en-US" sz="3200" dirty="0">
              <a:solidFill>
                <a:schemeClr val="bg1"/>
              </a:solidFill>
            </a:endParaRPr>
          </a:p>
        </p:txBody>
      </p:sp>
      <p:sp>
        <p:nvSpPr>
          <p:cNvPr id="4" name="Shape 78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Tree>
    <p:extLst>
      <p:ext uri="{BB962C8B-B14F-4D97-AF65-F5344CB8AC3E}">
        <p14:creationId xmlns:p14="http://schemas.microsoft.com/office/powerpoint/2010/main" val="240170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Shape 79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
        <p:nvSpPr>
          <p:cNvPr id="793" name="Shape 793"/>
          <p:cNvSpPr txBox="1">
            <a:spLocks noGrp="1"/>
          </p:cNvSpPr>
          <p:nvPr>
            <p:ph type="body" idx="1"/>
          </p:nvPr>
        </p:nvSpPr>
        <p:spPr>
          <a:xfrm>
            <a:off x="661987" y="2057400"/>
            <a:ext cx="3829050"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sp>
        <p:nvSpPr>
          <p:cNvPr id="794" name="Shape 794"/>
          <p:cNvSpPr txBox="1">
            <a:spLocks noGrp="1"/>
          </p:cNvSpPr>
          <p:nvPr>
            <p:ph type="body" idx="2"/>
          </p:nvPr>
        </p:nvSpPr>
        <p:spPr>
          <a:xfrm>
            <a:off x="4922837" y="2362200"/>
            <a:ext cx="3509961" cy="35305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spirit and Word work together.  “No man can create faith.  The Spirit operating upon and enlightening the human mind creates faith in God.” </a:t>
            </a:r>
            <a:r>
              <a:rPr lang="en-US" sz="2400" b="0" i="1" u="none" strike="noStrike" cap="none" baseline="0" dirty="0">
                <a:solidFill>
                  <a:srgbClr val="EAEAEA"/>
                </a:solidFill>
                <a:latin typeface="Arial"/>
                <a:ea typeface="Arial"/>
                <a:cs typeface="Arial"/>
                <a:sym typeface="Arial"/>
              </a:rPr>
              <a:t>7BC</a:t>
            </a:r>
            <a:r>
              <a:rPr lang="en-US" sz="2400" b="0" i="0" u="none" strike="noStrike" cap="none" baseline="0" dirty="0">
                <a:solidFill>
                  <a:srgbClr val="EAEAEA"/>
                </a:solidFill>
                <a:latin typeface="Arial"/>
                <a:ea typeface="Arial"/>
                <a:cs typeface="Arial"/>
                <a:sym typeface="Arial"/>
              </a:rPr>
              <a:t> p. </a:t>
            </a: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98" y="2458700"/>
            <a:ext cx="1295400" cy="970300"/>
          </a:xfrm>
          <a:prstGeom prst="rect">
            <a:avLst/>
          </a:prstGeom>
          <a:ln>
            <a:solidFill>
              <a:schemeClr val="bg1"/>
            </a:solidFill>
          </a:ln>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581400" y="2458700"/>
            <a:ext cx="1295400" cy="970300"/>
          </a:xfrm>
          <a:prstGeom prst="rect">
            <a:avLst/>
          </a:prstGeom>
          <a:ln>
            <a:solidFill>
              <a:schemeClr val="bg1"/>
            </a:solidFill>
          </a:ln>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backgroundRemoval t="0" b="100000" l="0" r="99700"/>
                    </a14:imgEffect>
                  </a14:imgLayer>
                </a14:imgProps>
              </a:ext>
              <a:ext uri="{28A0092B-C50C-407E-A947-70E740481C1C}">
                <a14:useLocalDpi xmlns:a14="http://schemas.microsoft.com/office/drawing/2010/main" val="0"/>
              </a:ext>
            </a:extLst>
          </a:blip>
          <a:stretch>
            <a:fillRect/>
          </a:stretch>
        </p:blipFill>
        <p:spPr>
          <a:xfrm>
            <a:off x="2147248" y="4400804"/>
            <a:ext cx="1476233" cy="1161796"/>
          </a:xfrm>
          <a:prstGeom prst="rect">
            <a:avLst/>
          </a:prstGeom>
          <a:ln>
            <a:solidFill>
              <a:schemeClr val="bg1"/>
            </a:solidFill>
          </a:ln>
        </p:spPr>
      </p:pic>
      <p:sp>
        <p:nvSpPr>
          <p:cNvPr id="5" name="Right Arrow 4"/>
          <p:cNvSpPr/>
          <p:nvPr/>
        </p:nvSpPr>
        <p:spPr>
          <a:xfrm rot="10800000">
            <a:off x="2590801" y="2819398"/>
            <a:ext cx="716508" cy="3048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6854453">
            <a:off x="3509252" y="3819064"/>
            <a:ext cx="689937" cy="26089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Arrow 10"/>
          <p:cNvSpPr/>
          <p:nvPr/>
        </p:nvSpPr>
        <p:spPr>
          <a:xfrm rot="3604628">
            <a:off x="1504554" y="3800358"/>
            <a:ext cx="710695" cy="298301"/>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212401"/>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Shape 807"/>
          <p:cNvSpPr txBox="1">
            <a:spLocks noGrp="1"/>
          </p:cNvSpPr>
          <p:nvPr>
            <p:ph type="body" idx="1"/>
          </p:nvPr>
        </p:nvSpPr>
        <p:spPr>
          <a:xfrm>
            <a:off x="687387" y="1016000"/>
            <a:ext cx="7812086" cy="5003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To attempt to use the data of reason as criteria for determining whether Scripture is the Word of God is to </a:t>
            </a:r>
            <a:r>
              <a:rPr lang="en-US" sz="2800" b="0" i="0" u="none" strike="noStrike" cap="none" baseline="0" dirty="0">
                <a:solidFill>
                  <a:srgbClr val="FFC000"/>
                </a:solidFill>
                <a:latin typeface="Arial"/>
                <a:ea typeface="Arial"/>
                <a:cs typeface="Arial"/>
                <a:sym typeface="Arial"/>
              </a:rPr>
              <a:t>doubt</a:t>
            </a:r>
            <a:r>
              <a:rPr lang="en-US" sz="2800" b="0" i="0" u="none" strike="noStrike" cap="none" baseline="0" dirty="0">
                <a:solidFill>
                  <a:srgbClr val="EAEAEA"/>
                </a:solidFill>
                <a:latin typeface="Arial"/>
                <a:ea typeface="Arial"/>
                <a:cs typeface="Arial"/>
                <a:sym typeface="Arial"/>
              </a:rPr>
              <a:t> that which has already been declared by God.  It is similar to Christ’s temptation in the wilderness, namely, to doubt that He was the Son of God after “it had already been affirmed by the Word of God.  Genuine faith has its foundation in the promises and provisions of the Scriptures.” </a:t>
            </a:r>
            <a:r>
              <a:rPr lang="en-US" sz="2800" b="0" i="1" u="none" strike="noStrike" cap="none" baseline="0" dirty="0">
                <a:solidFill>
                  <a:srgbClr val="EAEAEA"/>
                </a:solidFill>
                <a:latin typeface="Arial"/>
                <a:ea typeface="Arial"/>
                <a:cs typeface="Arial"/>
                <a:sym typeface="Arial"/>
              </a:rPr>
              <a:t>DA</a:t>
            </a:r>
            <a:r>
              <a:rPr lang="en-US" sz="2800" b="0" i="0" u="none" strike="noStrike" cap="none" baseline="0" dirty="0">
                <a:solidFill>
                  <a:srgbClr val="EAEAEA"/>
                </a:solidFill>
                <a:latin typeface="Arial"/>
                <a:ea typeface="Arial"/>
                <a:cs typeface="Arial"/>
                <a:sym typeface="Arial"/>
              </a:rPr>
              <a:t> p. 72; cf. </a:t>
            </a:r>
            <a:r>
              <a:rPr lang="en-US" sz="2800" b="0" i="1" u="none" strike="noStrike" cap="none" baseline="0" dirty="0">
                <a:solidFill>
                  <a:srgbClr val="EAEAEA"/>
                </a:solidFill>
                <a:latin typeface="Arial"/>
                <a:ea typeface="Arial"/>
                <a:cs typeface="Arial"/>
                <a:sym typeface="Arial"/>
              </a:rPr>
              <a:t>GW</a:t>
            </a:r>
            <a:r>
              <a:rPr lang="en-US" sz="2800" b="0" i="0" u="none" strike="noStrike" cap="none" baseline="0" dirty="0">
                <a:solidFill>
                  <a:srgbClr val="EAEAEA"/>
                </a:solidFill>
                <a:latin typeface="Arial"/>
                <a:ea typeface="Arial"/>
                <a:cs typeface="Arial"/>
                <a:sym typeface="Arial"/>
              </a:rPr>
              <a:t> p. 260; </a:t>
            </a:r>
            <a:r>
              <a:rPr lang="en-US" sz="2800" b="0" i="1" u="none" strike="noStrike" cap="none" baseline="0" dirty="0">
                <a:solidFill>
                  <a:srgbClr val="EAEAEA"/>
                </a:solidFill>
                <a:latin typeface="Arial"/>
                <a:ea typeface="Arial"/>
                <a:cs typeface="Arial"/>
                <a:sym typeface="Arial"/>
              </a:rPr>
              <a:t>EW</a:t>
            </a:r>
            <a:r>
              <a:rPr lang="en-US" sz="2800" b="0" i="0" u="none" strike="noStrike" cap="none" baseline="0" dirty="0">
                <a:solidFill>
                  <a:srgbClr val="EAEAEA"/>
                </a:solidFill>
                <a:latin typeface="Arial"/>
                <a:ea typeface="Arial"/>
                <a:cs typeface="Arial"/>
                <a:sym typeface="Arial"/>
              </a:rPr>
              <a:t> p. 72</a:t>
            </a:r>
          </a:p>
        </p:txBody>
      </p:sp>
    </p:spTree>
    <p:extLst>
      <p:ext uri="{BB962C8B-B14F-4D97-AF65-F5344CB8AC3E}">
        <p14:creationId xmlns:p14="http://schemas.microsoft.com/office/powerpoint/2010/main" val="411740938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body" idx="1"/>
          </p:nvPr>
        </p:nvSpPr>
        <p:spPr>
          <a:xfrm>
            <a:off x="687387" y="2184400"/>
            <a:ext cx="7812086" cy="36829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Faith in the Word of God is not based upon humanistically derived knowledge; rather faith itself is the foundation of knowledge.  </a:t>
            </a:r>
          </a:p>
          <a:p>
            <a:pPr marL="0" marR="0" lvl="0" indent="0" algn="l" rtl="0">
              <a:lnSpc>
                <a:spcPct val="90000"/>
              </a:lnSpc>
              <a:spcBef>
                <a:spcPts val="640"/>
              </a:spcBef>
              <a:spcAft>
                <a:spcPts val="0"/>
              </a:spcAft>
              <a:buClr>
                <a:schemeClr val="dk1"/>
              </a:buClr>
              <a:buFont typeface="Arial"/>
              <a:buNone/>
            </a:pPr>
            <a:endParaRPr sz="3200" b="0" i="0" u="none" strike="noStrike" cap="none" baseline="0" dirty="0">
              <a:solidFill>
                <a:srgbClr val="EAEAEA"/>
              </a:solidFill>
              <a:latin typeface="Arial"/>
              <a:ea typeface="Arial"/>
              <a:cs typeface="Arial"/>
              <a:sym typeface="Arial"/>
            </a:endParaRPr>
          </a:p>
          <a:p>
            <a:pPr marL="0" marR="0" lvl="0" indent="0" algn="l" rtl="0">
              <a:lnSpc>
                <a:spcPct val="90000"/>
              </a:lnSpc>
              <a:spcBef>
                <a:spcPts val="64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“By faith we understand that the worlds were framed by the word of God.” (Heb 11:3). </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
        <p:nvSpPr>
          <p:cNvPr id="813" name="Shape 813"/>
          <p:cNvSpPr txBox="1">
            <a:spLocks noGrp="1"/>
          </p:cNvSpPr>
          <p:nvPr>
            <p:ph type="title"/>
          </p:nvPr>
        </p:nvSpPr>
        <p:spPr>
          <a:xfrm>
            <a:off x="685800" y="8572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Biblical Faith</a:t>
            </a:r>
          </a:p>
        </p:txBody>
      </p:sp>
    </p:spTree>
    <p:extLst>
      <p:ext uri="{BB962C8B-B14F-4D97-AF65-F5344CB8AC3E}">
        <p14:creationId xmlns:p14="http://schemas.microsoft.com/office/powerpoint/2010/main" val="3956161674"/>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Shape 818"/>
          <p:cNvSpPr txBox="1">
            <a:spLocks noGrp="1"/>
          </p:cNvSpPr>
          <p:nvPr>
            <p:ph type="body" idx="1"/>
          </p:nvPr>
        </p:nvSpPr>
        <p:spPr>
          <a:xfrm>
            <a:off x="687387" y="2286000"/>
            <a:ext cx="7812086" cy="37338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“Only in the light of revelation can it (nature) be read aright.”  </a:t>
            </a:r>
            <a:r>
              <a:rPr lang="en-US" sz="2800" b="0" i="1" u="none" strike="noStrike" cap="none" baseline="0" dirty="0">
                <a:solidFill>
                  <a:srgbClr val="EAEAEA"/>
                </a:solidFill>
                <a:latin typeface="Arial"/>
                <a:ea typeface="Arial"/>
                <a:cs typeface="Arial"/>
                <a:sym typeface="Arial"/>
              </a:rPr>
              <a:t>Ed</a:t>
            </a:r>
            <a:r>
              <a:rPr lang="en-US" sz="2800" b="0" i="0" u="none" strike="noStrike" cap="none" baseline="0" dirty="0">
                <a:solidFill>
                  <a:srgbClr val="EAEAEA"/>
                </a:solidFill>
                <a:latin typeface="Arial"/>
                <a:ea typeface="Arial"/>
                <a:cs typeface="Arial"/>
                <a:sym typeface="Arial"/>
              </a:rPr>
              <a:t> p. 134 “Faith is the key of knowledge.”  </a:t>
            </a:r>
            <a:r>
              <a:rPr lang="en-US" sz="2800" b="0" i="1" u="none" strike="noStrike" cap="none" baseline="0" dirty="0">
                <a:solidFill>
                  <a:srgbClr val="EAEAEA"/>
                </a:solidFill>
                <a:latin typeface="Arial"/>
                <a:ea typeface="Arial"/>
                <a:cs typeface="Arial"/>
                <a:sym typeface="Arial"/>
              </a:rPr>
              <a:t>Ed</a:t>
            </a:r>
            <a:r>
              <a:rPr lang="en-US" sz="2800" b="0" i="0" u="none" strike="noStrike" cap="none" baseline="0" dirty="0">
                <a:solidFill>
                  <a:srgbClr val="EAEAEA"/>
                </a:solidFill>
                <a:latin typeface="Arial"/>
                <a:ea typeface="Arial"/>
                <a:cs typeface="Arial"/>
                <a:sym typeface="Arial"/>
              </a:rPr>
              <a:t> p. 24, </a:t>
            </a:r>
            <a:r>
              <a:rPr lang="en-US" sz="2800" b="0" i="1" u="none" strike="noStrike" cap="none" baseline="0" dirty="0">
                <a:solidFill>
                  <a:srgbClr val="EAEAEA"/>
                </a:solidFill>
                <a:latin typeface="Arial"/>
                <a:ea typeface="Arial"/>
                <a:cs typeface="Arial"/>
                <a:sym typeface="Arial"/>
              </a:rPr>
              <a:t>DA</a:t>
            </a:r>
            <a:r>
              <a:rPr lang="en-US" sz="2800" b="0" i="0" u="none" strike="noStrike" cap="none" baseline="0" dirty="0">
                <a:solidFill>
                  <a:srgbClr val="EAEAEA"/>
                </a:solidFill>
                <a:latin typeface="Arial"/>
                <a:ea typeface="Arial"/>
                <a:cs typeface="Arial"/>
                <a:sym typeface="Arial"/>
              </a:rPr>
              <a:t> p. 139  It is the basis for discerning between truth and error </a:t>
            </a:r>
            <a:r>
              <a:rPr lang="en-US" sz="2800" b="0" i="1" u="none" strike="noStrike" cap="none" baseline="0" dirty="0">
                <a:solidFill>
                  <a:srgbClr val="EAEAEA"/>
                </a:solidFill>
                <a:latin typeface="Arial"/>
                <a:ea typeface="Arial"/>
                <a:cs typeface="Arial"/>
                <a:sym typeface="Arial"/>
              </a:rPr>
              <a:t>1 SM</a:t>
            </a:r>
            <a:r>
              <a:rPr lang="en-US" sz="2800" b="0" i="0" u="none" strike="noStrike" cap="none" baseline="0" dirty="0">
                <a:solidFill>
                  <a:srgbClr val="EAEAEA"/>
                </a:solidFill>
                <a:latin typeface="Arial"/>
                <a:ea typeface="Arial"/>
                <a:cs typeface="Arial"/>
                <a:sym typeface="Arial"/>
              </a:rPr>
              <a:t> p. 346, </a:t>
            </a:r>
            <a:r>
              <a:rPr lang="en-US" sz="2800" b="0" i="1" u="none" strike="noStrike" cap="none" baseline="0" dirty="0">
                <a:solidFill>
                  <a:srgbClr val="EAEAEA"/>
                </a:solidFill>
                <a:latin typeface="Arial"/>
                <a:ea typeface="Arial"/>
                <a:cs typeface="Arial"/>
                <a:sym typeface="Arial"/>
              </a:rPr>
              <a:t>TM</a:t>
            </a:r>
            <a:r>
              <a:rPr lang="en-US" sz="2800" b="0" i="0" u="none" strike="noStrike" cap="none" baseline="0" dirty="0">
                <a:solidFill>
                  <a:srgbClr val="EAEAEA"/>
                </a:solidFill>
                <a:latin typeface="Arial"/>
                <a:ea typeface="Arial"/>
                <a:cs typeface="Arial"/>
                <a:sym typeface="Arial"/>
              </a:rPr>
              <a:t> p. 229</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lnSpc>
                <a:spcPct val="90000"/>
              </a:lnSpc>
              <a:spcBef>
                <a:spcPts val="56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Faith comes by hearing the Word of God (Rm 11:17).  The assurance and evidence for faith is God’s Word </a:t>
            </a:r>
            <a:r>
              <a:rPr lang="en-US" sz="2800" b="0" i="1" u="none" strike="noStrike" cap="none" baseline="0" dirty="0">
                <a:solidFill>
                  <a:srgbClr val="EAEAEA"/>
                </a:solidFill>
                <a:latin typeface="Arial"/>
                <a:ea typeface="Arial"/>
                <a:cs typeface="Arial"/>
                <a:sym typeface="Arial"/>
              </a:rPr>
              <a:t>2 SM</a:t>
            </a:r>
            <a:r>
              <a:rPr lang="en-US" sz="2800" b="0" i="0" u="none" strike="noStrike" cap="none" baseline="0" dirty="0">
                <a:solidFill>
                  <a:srgbClr val="EAEAEA"/>
                </a:solidFill>
                <a:latin typeface="Arial"/>
                <a:ea typeface="Arial"/>
                <a:cs typeface="Arial"/>
                <a:sym typeface="Arial"/>
              </a:rPr>
              <a:t> p. 243</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
        <p:nvSpPr>
          <p:cNvPr id="819" name="Shape 819"/>
          <p:cNvSpPr txBox="1">
            <a:spLocks noGrp="1"/>
          </p:cNvSpPr>
          <p:nvPr>
            <p:ph type="title"/>
          </p:nvPr>
        </p:nvSpPr>
        <p:spPr>
          <a:xfrm>
            <a:off x="685800" y="8572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dirty="0">
                <a:solidFill>
                  <a:srgbClr val="FFC000"/>
                </a:solidFill>
              </a:rPr>
              <a:t>EGW on </a:t>
            </a:r>
            <a:r>
              <a:rPr lang="en-US" sz="5400" b="1" i="1" u="none" strike="noStrike" cap="none" baseline="0" dirty="0">
                <a:solidFill>
                  <a:srgbClr val="FFC000"/>
                </a:solidFill>
                <a:latin typeface="Arial"/>
                <a:ea typeface="Arial"/>
                <a:cs typeface="Arial"/>
                <a:sym typeface="Arial"/>
              </a:rPr>
              <a:t>Faith</a:t>
            </a:r>
          </a:p>
        </p:txBody>
      </p:sp>
    </p:spTree>
    <p:extLst>
      <p:ext uri="{BB962C8B-B14F-4D97-AF65-F5344CB8AC3E}">
        <p14:creationId xmlns:p14="http://schemas.microsoft.com/office/powerpoint/2010/main" val="2464452550"/>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914400"/>
            <a:ext cx="7772399" cy="4955203"/>
          </a:xfrm>
          <a:prstGeom prst="rect">
            <a:avLst/>
          </a:prstGeom>
        </p:spPr>
        <p:txBody>
          <a:bodyPr wrap="square">
            <a:spAutoFit/>
          </a:bodyPr>
          <a:lstStyle/>
          <a:p>
            <a:pPr algn="ctr"/>
            <a:r>
              <a:rPr lang="en-US" sz="3600" dirty="0">
                <a:solidFill>
                  <a:schemeClr val="bg1"/>
                </a:solidFill>
              </a:rPr>
              <a:t>Biblical Epistemology</a:t>
            </a:r>
          </a:p>
          <a:p>
            <a:r>
              <a:rPr lang="en-US" sz="2800" dirty="0">
                <a:solidFill>
                  <a:schemeClr val="bg1"/>
                </a:solidFill>
              </a:rPr>
              <a:t>“For since, in the wisdom of God, the world through wisdom did not know God, it pleased God through the foolishness of the message preached to save those who believe. </a:t>
            </a:r>
          </a:p>
          <a:p>
            <a:r>
              <a:rPr lang="en-US" sz="2800" dirty="0">
                <a:solidFill>
                  <a:schemeClr val="bg1"/>
                </a:solidFill>
              </a:rPr>
              <a:t>For Jews request a </a:t>
            </a:r>
            <a:r>
              <a:rPr lang="en-US" sz="2800" dirty="0">
                <a:solidFill>
                  <a:srgbClr val="FFC000"/>
                </a:solidFill>
              </a:rPr>
              <a:t>sign</a:t>
            </a:r>
            <a:r>
              <a:rPr lang="en-US" sz="2800" dirty="0">
                <a:solidFill>
                  <a:schemeClr val="bg1"/>
                </a:solidFill>
              </a:rPr>
              <a:t>, and Greeks seek after </a:t>
            </a:r>
            <a:r>
              <a:rPr lang="en-US" sz="2800" dirty="0">
                <a:solidFill>
                  <a:srgbClr val="FFC000"/>
                </a:solidFill>
              </a:rPr>
              <a:t>wisdom</a:t>
            </a:r>
            <a:r>
              <a:rPr lang="en-US" sz="2800" dirty="0">
                <a:solidFill>
                  <a:schemeClr val="bg1"/>
                </a:solidFill>
              </a:rPr>
              <a:t>; but we preach Christ crucified, to the Jews a </a:t>
            </a:r>
            <a:r>
              <a:rPr lang="en-US" sz="2800" dirty="0">
                <a:solidFill>
                  <a:srgbClr val="FFC000"/>
                </a:solidFill>
              </a:rPr>
              <a:t>stumbling block </a:t>
            </a:r>
            <a:r>
              <a:rPr lang="en-US" sz="2800" dirty="0">
                <a:solidFill>
                  <a:schemeClr val="bg1"/>
                </a:solidFill>
              </a:rPr>
              <a:t>and to the </a:t>
            </a:r>
            <a:r>
              <a:rPr lang="en-US" sz="2800" dirty="0">
                <a:solidFill>
                  <a:srgbClr val="FFC000"/>
                </a:solidFill>
              </a:rPr>
              <a:t>Greeks foolishness</a:t>
            </a:r>
            <a:r>
              <a:rPr lang="en-US" sz="2800" dirty="0">
                <a:solidFill>
                  <a:schemeClr val="bg1"/>
                </a:solidFill>
              </a:rPr>
              <a:t>, but to those who are called, both Jews and Greeks, Christ the </a:t>
            </a:r>
            <a:r>
              <a:rPr lang="en-US" sz="2800" dirty="0">
                <a:solidFill>
                  <a:srgbClr val="FFC000"/>
                </a:solidFill>
              </a:rPr>
              <a:t>power of God </a:t>
            </a:r>
            <a:r>
              <a:rPr lang="en-US" sz="2800" dirty="0">
                <a:solidFill>
                  <a:schemeClr val="bg1"/>
                </a:solidFill>
              </a:rPr>
              <a:t>and the </a:t>
            </a:r>
            <a:r>
              <a:rPr lang="en-US" sz="2800" dirty="0">
                <a:solidFill>
                  <a:srgbClr val="FFC000"/>
                </a:solidFill>
              </a:rPr>
              <a:t>wisdom of God</a:t>
            </a:r>
            <a:r>
              <a:rPr lang="en-US" sz="2800" dirty="0">
                <a:solidFill>
                  <a:schemeClr val="bg1"/>
                </a:solidFill>
              </a:rPr>
              <a:t>.” 1 Cor 1:21--24</a:t>
            </a:r>
          </a:p>
        </p:txBody>
      </p:sp>
    </p:spTree>
    <p:extLst>
      <p:ext uri="{BB962C8B-B14F-4D97-AF65-F5344CB8AC3E}">
        <p14:creationId xmlns:p14="http://schemas.microsoft.com/office/powerpoint/2010/main" val="5062951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1612"/>
            <a:ext cx="7772400" cy="3046988"/>
          </a:xfrm>
          <a:prstGeom prst="rect">
            <a:avLst/>
          </a:prstGeom>
        </p:spPr>
        <p:txBody>
          <a:bodyPr wrap="square">
            <a:spAutoFit/>
          </a:bodyPr>
          <a:lstStyle/>
          <a:p>
            <a:r>
              <a:rPr lang="en-US" sz="3200" dirty="0">
                <a:solidFill>
                  <a:schemeClr val="bg1"/>
                </a:solidFill>
              </a:rPr>
              <a:t>“And my speech and my preaching</a:t>
            </a:r>
            <a:r>
              <a:rPr lang="en-US" sz="3200" i="1" dirty="0">
                <a:solidFill>
                  <a:schemeClr val="bg1"/>
                </a:solidFill>
              </a:rPr>
              <a:t> were</a:t>
            </a:r>
            <a:r>
              <a:rPr lang="en-US" sz="3200" dirty="0">
                <a:solidFill>
                  <a:schemeClr val="bg1"/>
                </a:solidFill>
              </a:rPr>
              <a:t> </a:t>
            </a:r>
            <a:r>
              <a:rPr lang="en-US" sz="3200" dirty="0">
                <a:solidFill>
                  <a:srgbClr val="FFC000"/>
                </a:solidFill>
              </a:rPr>
              <a:t>not with persuasive words of human wisdom</a:t>
            </a:r>
            <a:r>
              <a:rPr lang="en-US" sz="3200" dirty="0">
                <a:solidFill>
                  <a:schemeClr val="bg1"/>
                </a:solidFill>
              </a:rPr>
              <a:t>, but in </a:t>
            </a:r>
            <a:r>
              <a:rPr lang="en-US" sz="3200" dirty="0">
                <a:solidFill>
                  <a:srgbClr val="FFC000"/>
                </a:solidFill>
              </a:rPr>
              <a:t>demonstration of the Spirit </a:t>
            </a:r>
            <a:r>
              <a:rPr lang="en-US" sz="3200" dirty="0">
                <a:solidFill>
                  <a:schemeClr val="bg1"/>
                </a:solidFill>
              </a:rPr>
              <a:t>and of </a:t>
            </a:r>
            <a:r>
              <a:rPr lang="en-US" sz="3200" dirty="0">
                <a:solidFill>
                  <a:srgbClr val="FFC000"/>
                </a:solidFill>
              </a:rPr>
              <a:t>power</a:t>
            </a:r>
            <a:r>
              <a:rPr lang="en-US" sz="3200" dirty="0">
                <a:solidFill>
                  <a:schemeClr val="bg1"/>
                </a:solidFill>
              </a:rPr>
              <a:t>, that your </a:t>
            </a:r>
            <a:r>
              <a:rPr lang="en-US" sz="3200" dirty="0">
                <a:solidFill>
                  <a:srgbClr val="FFC000"/>
                </a:solidFill>
              </a:rPr>
              <a:t>faith</a:t>
            </a:r>
            <a:r>
              <a:rPr lang="en-US" sz="3200" dirty="0">
                <a:solidFill>
                  <a:schemeClr val="bg1"/>
                </a:solidFill>
              </a:rPr>
              <a:t> should not </a:t>
            </a:r>
            <a:r>
              <a:rPr lang="en-US" sz="3200" dirty="0">
                <a:solidFill>
                  <a:srgbClr val="FFC000"/>
                </a:solidFill>
              </a:rPr>
              <a:t>rest </a:t>
            </a:r>
            <a:r>
              <a:rPr lang="en-US" sz="3200" dirty="0">
                <a:solidFill>
                  <a:schemeClr val="bg1"/>
                </a:solidFill>
              </a:rPr>
              <a:t>in the </a:t>
            </a:r>
            <a:r>
              <a:rPr lang="en-US" sz="3200" dirty="0">
                <a:solidFill>
                  <a:srgbClr val="FFC000"/>
                </a:solidFill>
              </a:rPr>
              <a:t>wisdom</a:t>
            </a:r>
            <a:r>
              <a:rPr lang="en-US" sz="3200" dirty="0">
                <a:solidFill>
                  <a:schemeClr val="bg1"/>
                </a:solidFill>
              </a:rPr>
              <a:t> of men but in the </a:t>
            </a:r>
            <a:r>
              <a:rPr lang="en-US" sz="3200" dirty="0">
                <a:solidFill>
                  <a:srgbClr val="FFC000"/>
                </a:solidFill>
              </a:rPr>
              <a:t>power</a:t>
            </a:r>
            <a:r>
              <a:rPr lang="en-US" sz="3200" dirty="0">
                <a:solidFill>
                  <a:schemeClr val="bg1"/>
                </a:solidFill>
              </a:rPr>
              <a:t> of God.” 1 Cor 2:4, 5</a:t>
            </a:r>
          </a:p>
        </p:txBody>
      </p:sp>
    </p:spTree>
    <p:extLst>
      <p:ext uri="{BB962C8B-B14F-4D97-AF65-F5344CB8AC3E}">
        <p14:creationId xmlns:p14="http://schemas.microsoft.com/office/powerpoint/2010/main" val="2379536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1850"/>
            <a:ext cx="7772400" cy="996950"/>
          </a:xfrm>
        </p:spPr>
        <p:txBody>
          <a:bodyPr/>
          <a:lstStyle/>
          <a:p>
            <a:r>
              <a:rPr lang="en-US" sz="3200" b="1" i="1" dirty="0">
                <a:solidFill>
                  <a:srgbClr val="FFC000"/>
                </a:solidFill>
              </a:rPr>
              <a:t>Salvation by Faith Parallel Understanding by the Word of God</a:t>
            </a:r>
          </a:p>
        </p:txBody>
      </p:sp>
      <p:sp>
        <p:nvSpPr>
          <p:cNvPr id="3" name="Text Placeholder 2"/>
          <p:cNvSpPr>
            <a:spLocks noGrp="1"/>
          </p:cNvSpPr>
          <p:nvPr>
            <p:ph type="body" idx="1"/>
          </p:nvPr>
        </p:nvSpPr>
        <p:spPr>
          <a:xfrm>
            <a:off x="687387" y="1905001"/>
            <a:ext cx="3829050" cy="3886200"/>
          </a:xfrm>
        </p:spPr>
        <p:txBody>
          <a:bodyPr/>
          <a:lstStyle/>
          <a:p>
            <a:pPr marL="228600" indent="0">
              <a:buNone/>
            </a:pPr>
            <a:r>
              <a:rPr lang="en-US" sz="2000" dirty="0">
                <a:solidFill>
                  <a:schemeClr val="bg1"/>
                </a:solidFill>
              </a:rPr>
              <a:t>Sola Gratia</a:t>
            </a:r>
          </a:p>
          <a:p>
            <a:r>
              <a:rPr lang="en-US" sz="2000" dirty="0">
                <a:solidFill>
                  <a:schemeClr val="bg1"/>
                </a:solidFill>
              </a:rPr>
              <a:t>There is nothing I can do on my own to obtain righteousness.</a:t>
            </a:r>
          </a:p>
          <a:p>
            <a:r>
              <a:rPr lang="en-US" sz="2000" dirty="0">
                <a:solidFill>
                  <a:schemeClr val="bg1"/>
                </a:solidFill>
              </a:rPr>
              <a:t>Righteousness is not to be manipulated by humans.</a:t>
            </a:r>
          </a:p>
          <a:p>
            <a:r>
              <a:rPr lang="en-US" sz="2000" dirty="0">
                <a:solidFill>
                  <a:schemeClr val="bg1"/>
                </a:solidFill>
              </a:rPr>
              <a:t>Righteousness rests upon the gift of God alone.</a:t>
            </a:r>
          </a:p>
          <a:p>
            <a:r>
              <a:rPr lang="en-US" sz="2000" dirty="0">
                <a:solidFill>
                  <a:schemeClr val="bg1"/>
                </a:solidFill>
              </a:rPr>
              <a:t>Works follow naturally from the receipt of the gift of God’s salvation.</a:t>
            </a:r>
          </a:p>
          <a:p>
            <a:r>
              <a:rPr lang="en-US" sz="2000" dirty="0">
                <a:solidFill>
                  <a:schemeClr val="bg1"/>
                </a:solidFill>
              </a:rPr>
              <a:t>Works never form the basis of our salvation.</a:t>
            </a:r>
          </a:p>
        </p:txBody>
      </p:sp>
      <p:sp>
        <p:nvSpPr>
          <p:cNvPr id="4" name="Text Placeholder 3"/>
          <p:cNvSpPr>
            <a:spLocks noGrp="1"/>
          </p:cNvSpPr>
          <p:nvPr>
            <p:ph type="body" idx="2"/>
          </p:nvPr>
        </p:nvSpPr>
        <p:spPr>
          <a:xfrm>
            <a:off x="4495800" y="1905000"/>
            <a:ext cx="4003691" cy="4115575"/>
          </a:xfrm>
        </p:spPr>
        <p:txBody>
          <a:bodyPr/>
          <a:lstStyle/>
          <a:p>
            <a:pPr marL="228600" indent="0">
              <a:buNone/>
            </a:pPr>
            <a:r>
              <a:rPr lang="en-US" sz="2000" dirty="0">
                <a:solidFill>
                  <a:schemeClr val="bg1"/>
                </a:solidFill>
              </a:rPr>
              <a:t>Sola Scriptura</a:t>
            </a:r>
          </a:p>
          <a:p>
            <a:r>
              <a:rPr lang="en-US" sz="2000" dirty="0">
                <a:solidFill>
                  <a:schemeClr val="bg1"/>
                </a:solidFill>
              </a:rPr>
              <a:t>There is nothing I can do on my own to obtain special revelation.</a:t>
            </a:r>
          </a:p>
          <a:p>
            <a:r>
              <a:rPr lang="en-US" sz="2000" dirty="0">
                <a:solidFill>
                  <a:schemeClr val="bg1"/>
                </a:solidFill>
              </a:rPr>
              <a:t>Revelation is not to be manipulated by humans.</a:t>
            </a:r>
          </a:p>
          <a:p>
            <a:r>
              <a:rPr lang="en-US" sz="2000" dirty="0">
                <a:solidFill>
                  <a:schemeClr val="bg1"/>
                </a:solidFill>
              </a:rPr>
              <a:t>Revelation rests upon the gift of God alone.</a:t>
            </a:r>
          </a:p>
          <a:p>
            <a:r>
              <a:rPr lang="en-US" sz="2000" dirty="0">
                <a:solidFill>
                  <a:schemeClr val="bg1"/>
                </a:solidFill>
              </a:rPr>
              <a:t>Epistemological works follow naturally from the receipt of God’s Word.</a:t>
            </a:r>
          </a:p>
          <a:p>
            <a:r>
              <a:rPr lang="en-US" sz="2000" dirty="0">
                <a:solidFill>
                  <a:schemeClr val="bg1"/>
                </a:solidFill>
              </a:rPr>
              <a:t>Humanistic epistemologies are not the true foundation of our knowledge.</a:t>
            </a:r>
          </a:p>
          <a:p>
            <a:endParaRPr lang="en-US" dirty="0">
              <a:solidFill>
                <a:schemeClr val="bg1"/>
              </a:solidFill>
            </a:endParaRPr>
          </a:p>
          <a:p>
            <a:endParaRPr lang="en-US" dirty="0"/>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6520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5" name="Shape 605"/>
          <p:cNvSpPr txBox="1">
            <a:spLocks noGrp="1"/>
          </p:cNvSpPr>
          <p:nvPr>
            <p:ph type="body" idx="4294967295"/>
          </p:nvPr>
        </p:nvSpPr>
        <p:spPr>
          <a:xfrm>
            <a:off x="838200" y="914400"/>
            <a:ext cx="7543800" cy="5105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100000"/>
              <a:buNone/>
            </a:pPr>
            <a:r>
              <a:rPr lang="en-US" sz="3600" b="0" i="0" u="none" strike="noStrike" cap="none" baseline="0" dirty="0">
                <a:solidFill>
                  <a:schemeClr val="bg1"/>
                </a:solidFill>
                <a:latin typeface="Arial"/>
                <a:ea typeface="Arial"/>
                <a:cs typeface="Arial"/>
                <a:sym typeface="Arial"/>
              </a:rPr>
              <a:t>God has given us our minds, feelings,</a:t>
            </a:r>
            <a:r>
              <a:rPr lang="en-US" sz="3600" b="0" i="0" u="none" strike="noStrike" cap="none" dirty="0">
                <a:solidFill>
                  <a:schemeClr val="bg1"/>
                </a:solidFill>
                <a:latin typeface="Arial"/>
                <a:ea typeface="Arial"/>
                <a:cs typeface="Arial"/>
                <a:sym typeface="Arial"/>
              </a:rPr>
              <a:t> interpersonal relationships, etc.  All of these are important to who we are. God desires that we use our talents to the fullest, including our reason and ability to observe.  These talents are given to be used in harmony with God’s Word rather than over against it.</a:t>
            </a:r>
            <a:endParaRPr lang="en-US" sz="3600" b="0" i="0" u="none" strike="noStrike" cap="none" baseline="0"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3664471487"/>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Shape 616"/>
        <p:cNvGrpSpPr/>
        <p:nvPr/>
      </p:nvGrpSpPr>
      <p:grpSpPr>
        <a:xfrm>
          <a:off x="0" y="0"/>
          <a:ext cx="0" cy="0"/>
          <a:chOff x="0" y="0"/>
          <a:chExt cx="0" cy="0"/>
        </a:xfrm>
      </p:grpSpPr>
      <p:sp>
        <p:nvSpPr>
          <p:cNvPr id="617" name="Shape 617"/>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Knowledge of God</a:t>
            </a:r>
          </a:p>
        </p:txBody>
      </p:sp>
      <p:sp>
        <p:nvSpPr>
          <p:cNvPr id="618" name="Shape 618"/>
          <p:cNvSpPr txBox="1">
            <a:spLocks noGrp="1"/>
          </p:cNvSpPr>
          <p:nvPr>
            <p:ph type="body" idx="1"/>
          </p:nvPr>
        </p:nvSpPr>
        <p:spPr>
          <a:xfrm>
            <a:off x="855662"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God presents Himself as one who is unsearchable. “For my thoughts are not your thoughts, nor your ways My ways, says the Lord. For as the heavens are higher than the earth, so are My ways higher than your ways, and my thoughts than your thoughts.”—Isaiah 55:8, 9.</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622"/>
        <p:cNvGrpSpPr/>
        <p:nvPr/>
      </p:nvGrpSpPr>
      <p:grpSpPr>
        <a:xfrm>
          <a:off x="0" y="0"/>
          <a:ext cx="0" cy="0"/>
          <a:chOff x="0" y="0"/>
          <a:chExt cx="0" cy="0"/>
        </a:xfrm>
      </p:grpSpPr>
      <p:sp>
        <p:nvSpPr>
          <p:cNvPr id="623" name="Shape 623"/>
          <p:cNvSpPr txBox="1"/>
          <p:nvPr/>
        </p:nvSpPr>
        <p:spPr>
          <a:xfrm>
            <a:off x="265112" y="288925"/>
            <a:ext cx="8445500" cy="63706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300" b="1" i="0" u="none" strike="noStrike" cap="none" baseline="0" dirty="0">
                <a:solidFill>
                  <a:schemeClr val="lt1"/>
                </a:solidFill>
                <a:latin typeface="Arial"/>
                <a:ea typeface="Arial"/>
                <a:cs typeface="Arial"/>
                <a:sym typeface="Arial"/>
              </a:rPr>
              <a:t>It is not the place of philosophy to determine the ways and works of God. The human mind cannot measure infinity.</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True religion is not grounded in philosophy (Col 2:8)</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For the world through its wisdom did not come to know God.”</a:t>
            </a:r>
            <a:r>
              <a:rPr lang="en-US" sz="2300" b="0" i="0" u="none" strike="noStrike" cap="none" dirty="0">
                <a:solidFill>
                  <a:schemeClr val="lt1"/>
                </a:solidFill>
                <a:latin typeface="Arial"/>
                <a:ea typeface="Arial"/>
                <a:cs typeface="Arial"/>
                <a:sym typeface="Arial"/>
              </a:rPr>
              <a:t>  (</a:t>
            </a:r>
            <a:r>
              <a:rPr lang="en-US" sz="2300" b="0" i="0" u="none" strike="noStrike" cap="none" baseline="0" dirty="0">
                <a:solidFill>
                  <a:schemeClr val="lt1"/>
                </a:solidFill>
                <a:latin typeface="Arial"/>
                <a:ea typeface="Arial"/>
                <a:cs typeface="Arial"/>
                <a:sym typeface="Arial"/>
              </a:rPr>
              <a:t>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The Jews asked for signs and the Greeks rest their case on wisdom (1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But God has destroyed the wisdom of the wise (1 Cor 1:19, 20)</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For salvation comes by the foolishness of preaching (1 Cor 1:21)</a:t>
            </a:r>
          </a:p>
          <a:p>
            <a:pPr marL="0" marR="0" lvl="0" indent="0" algn="l" rtl="0">
              <a:lnSpc>
                <a:spcPct val="100000"/>
              </a:lnSpc>
              <a:spcBef>
                <a:spcPts val="0"/>
              </a:spcBef>
              <a:spcAft>
                <a:spcPts val="0"/>
              </a:spcAft>
              <a:buClr>
                <a:schemeClr val="lt1"/>
              </a:buClr>
              <a:buSzPct val="100000"/>
              <a:buFont typeface="Arial"/>
              <a:buChar char="➢"/>
            </a:pPr>
            <a:r>
              <a:rPr lang="en-US" sz="2300" b="0" i="0" u="none" strike="noStrike" cap="none" baseline="0" dirty="0">
                <a:solidFill>
                  <a:schemeClr val="lt1"/>
                </a:solidFill>
                <a:latin typeface="Arial"/>
                <a:ea typeface="Arial"/>
                <a:cs typeface="Arial"/>
                <a:sym typeface="Arial"/>
              </a:rPr>
              <a:t>And the message of preaching comes not in persuasive words of wisdom but in a demonstration of His Spirit and the power of faith which rests upon God rather than on the wisdom of man (1 Cor 2: 4, 5)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69" name="Shape 56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 Knowledge of God is dependent upon His self-revelation in Jesus Christ and his Word</a:t>
            </a:r>
            <a:endParaRPr lang="en-US" sz="22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440"/>
              </a:spcBef>
              <a:spcAft>
                <a:spcPts val="0"/>
              </a:spcAft>
              <a:buClr>
                <a:srgbClr val="887952"/>
              </a:buClr>
              <a:buSzPct val="100000"/>
              <a:buNone/>
            </a:pPr>
            <a:endParaRPr lang="en-US" sz="2200" b="0" i="0" u="none" strike="noStrike" cap="none" baseline="0" dirty="0">
              <a:solidFill>
                <a:srgbClr val="EAEAEA"/>
              </a:solidFill>
              <a:latin typeface="Arial"/>
              <a:ea typeface="Arial"/>
              <a:cs typeface="Arial"/>
              <a:sym typeface="Arial"/>
            </a:endParaRPr>
          </a:p>
        </p:txBody>
      </p:sp>
    </p:spTree>
    <p:extLst>
      <p:ext uri="{BB962C8B-B14F-4D97-AF65-F5344CB8AC3E}">
        <p14:creationId xmlns:p14="http://schemas.microsoft.com/office/powerpoint/2010/main" val="855115714"/>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Shape 627"/>
        <p:cNvGrpSpPr/>
        <p:nvPr/>
      </p:nvGrpSpPr>
      <p:grpSpPr>
        <a:xfrm>
          <a:off x="0" y="0"/>
          <a:ext cx="0" cy="0"/>
          <a:chOff x="0" y="0"/>
          <a:chExt cx="0" cy="0"/>
        </a:xfrm>
      </p:grpSpPr>
      <p:sp>
        <p:nvSpPr>
          <p:cNvPr id="628" name="Shape 62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None/>
            </a:pPr>
            <a:endParaRPr sz="5400" b="1" i="1" u="none" strike="noStrike" cap="none" baseline="0" dirty="0">
              <a:solidFill>
                <a:srgbClr val="C19859"/>
              </a:solidFill>
              <a:latin typeface="Arial"/>
              <a:ea typeface="Arial"/>
              <a:cs typeface="Arial"/>
              <a:sym typeface="Arial"/>
            </a:endParaRPr>
          </a:p>
        </p:txBody>
      </p:sp>
      <p:sp>
        <p:nvSpPr>
          <p:cNvPr id="629" name="Shape 629"/>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When mankind attempts to gain knowledge of God through the natural world, the results are the worship of the creature rather than the Creator.</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Shape 633"/>
        <p:cNvGrpSpPr/>
        <p:nvPr/>
      </p:nvGrpSpPr>
      <p:grpSpPr>
        <a:xfrm>
          <a:off x="0" y="0"/>
          <a:ext cx="0" cy="0"/>
          <a:chOff x="0" y="0"/>
          <a:chExt cx="0" cy="0"/>
        </a:xfrm>
      </p:grpSpPr>
      <p:sp>
        <p:nvSpPr>
          <p:cNvPr id="634" name="Shape 634"/>
          <p:cNvSpPr txBox="1">
            <a:spLocks noGrp="1"/>
          </p:cNvSpPr>
          <p:nvPr>
            <p:ph type="body" idx="1"/>
          </p:nvPr>
        </p:nvSpPr>
        <p:spPr>
          <a:xfrm>
            <a:off x="687387" y="866775"/>
            <a:ext cx="7812086" cy="5153024"/>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There is in conscience and in nature a revelation of the wrath, power, and divine nature of God (Romans 1:19, 20).</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3"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This revelation does not lead to the possibility of a natural theology. The problem lies not in the revelation but within man, for man is incapable by means of application of his naturalistic capabilities to acquire adequate knowledge to arrive at the proper concept of the God who reveals Himself (1 Corinthians 1:21).</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39"/>
        <p:cNvGrpSpPr/>
        <p:nvPr/>
      </p:nvGrpSpPr>
      <p:grpSpPr>
        <a:xfrm>
          <a:off x="0" y="0"/>
          <a:ext cx="0" cy="0"/>
          <a:chOff x="0" y="0"/>
          <a:chExt cx="0" cy="0"/>
        </a:xfrm>
      </p:grpSpPr>
      <p:sp>
        <p:nvSpPr>
          <p:cNvPr id="640" name="Shape 640"/>
          <p:cNvSpPr txBox="1">
            <a:spLocks noGrp="1"/>
          </p:cNvSpPr>
          <p:nvPr>
            <p:ph type="body" idx="1"/>
          </p:nvPr>
        </p:nvSpPr>
        <p:spPr>
          <a:xfrm>
            <a:off x="711200" y="854075"/>
            <a:ext cx="7812086" cy="5160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Professing to be wise, man becomes a fool (Romans 1:22).</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Man misrepresents the data because of sin in his life (Romans 1:18).</a:t>
            </a:r>
          </a:p>
          <a:p>
            <a:pPr marL="342900" marR="0" lvl="0" indent="-139700" algn="l" rtl="0">
              <a:lnSpc>
                <a:spcPct val="100000"/>
              </a:lnSpc>
              <a:spcBef>
                <a:spcPts val="640"/>
              </a:spcBef>
              <a:spcAft>
                <a:spcPts val="0"/>
              </a:spcAft>
              <a:buClr>
                <a:srgbClr val="887952"/>
              </a:buClr>
              <a:buFont typeface="Arial"/>
              <a:buNone/>
            </a:pPr>
            <a:endParaRPr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He suppresses the truth about God (Romans 1:18, 2).</a:t>
            </a:r>
          </a:p>
          <a:p>
            <a:pPr marL="342900" marR="0" lvl="0" indent="-342900" algn="l" rtl="0">
              <a:lnSpc>
                <a:spcPct val="10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44"/>
        <p:cNvGrpSpPr/>
        <p:nvPr/>
      </p:nvGrpSpPr>
      <p:grpSpPr>
        <a:xfrm>
          <a:off x="0" y="0"/>
          <a:ext cx="0" cy="0"/>
          <a:chOff x="0" y="0"/>
          <a:chExt cx="0" cy="0"/>
        </a:xfrm>
      </p:grpSpPr>
      <p:sp>
        <p:nvSpPr>
          <p:cNvPr id="645" name="Shape 645"/>
          <p:cNvSpPr txBox="1">
            <a:spLocks noGrp="1"/>
          </p:cNvSpPr>
          <p:nvPr>
            <p:ph type="body" idx="1"/>
          </p:nvPr>
        </p:nvSpPr>
        <p:spPr>
          <a:xfrm>
            <a:off x="711200" y="877887"/>
            <a:ext cx="7812086" cy="516254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He exchanges “the glory of the incorruptible God for an image in the form of corruptible man and of birds and four-footed animals and crawling creatures” (Romans 1:23, NASB).</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Man exchanges the truth of God for a lie (Romans 1:25).</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649"/>
        <p:cNvGrpSpPr/>
        <p:nvPr/>
      </p:nvGrpSpPr>
      <p:grpSpPr>
        <a:xfrm>
          <a:off x="0" y="0"/>
          <a:ext cx="0" cy="0"/>
          <a:chOff x="0" y="0"/>
          <a:chExt cx="0" cy="0"/>
        </a:xfrm>
      </p:grpSpPr>
      <p:sp>
        <p:nvSpPr>
          <p:cNvPr id="650" name="Shape 650"/>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natural tendency of man by the exercise of his natural faculties is to demonstrate his foolishness by suppressing the knowledge of God available by natural revelation and exchanging it for an idol of man’s own making (Romans 1:21-26).</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The futile speculations of man (Ephesians 4:17) lead to a darkened heart (Romans 1:21).</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God gives men up to their own evil ways which in the first place led to this suppression and exchange (Romans 1:24, 26, 28).</a:t>
            </a:r>
          </a:p>
          <a:p>
            <a:pPr marL="342900" marR="0" lvl="0" indent="-165100" algn="l" rtl="0">
              <a:lnSpc>
                <a:spcPct val="100000"/>
              </a:lnSpc>
              <a:spcBef>
                <a:spcPts val="560"/>
              </a:spcBef>
              <a:spcAft>
                <a:spcPts val="0"/>
              </a:spcAft>
              <a:buClr>
                <a:srgbClr val="887952"/>
              </a:buClr>
              <a:buFont typeface="Arial"/>
              <a:buNone/>
            </a:pPr>
            <a:endParaRPr sz="28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56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As opposed to philosophical systems which attempt to gain knowledge of God, the gospel reveals the righteousness of God and the way by which God intends to save man (Romans 1:16, 17).</a:t>
            </a: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659"/>
        <p:cNvGrpSpPr/>
        <p:nvPr/>
      </p:nvGrpSpPr>
      <p:grpSpPr>
        <a:xfrm>
          <a:off x="0" y="0"/>
          <a:ext cx="0" cy="0"/>
          <a:chOff x="0" y="0"/>
          <a:chExt cx="0" cy="0"/>
        </a:xfrm>
      </p:grpSpPr>
      <p:sp>
        <p:nvSpPr>
          <p:cNvPr id="660" name="Shape 660"/>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“In its human wisdom the world knows not God.  Its wise men gather an imperfect knowledge of Him from His created works; but this knowledge, so far from giving them exalted conceptions of God, so far from elevating the mind and the soul, and bringing the whole being into conformity with His will, tends to make men idolaters.  In their blindness they exalt nature and the laws of nature above nature’s God …</a:t>
            </a:r>
          </a:p>
        </p:txBody>
      </p: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664"/>
        <p:cNvGrpSpPr/>
        <p:nvPr/>
      </p:nvGrpSpPr>
      <p:grpSpPr>
        <a:xfrm>
          <a:off x="0" y="0"/>
          <a:ext cx="0" cy="0"/>
          <a:chOff x="0" y="0"/>
          <a:chExt cx="0" cy="0"/>
        </a:xfrm>
      </p:grpSpPr>
      <p:sp>
        <p:nvSpPr>
          <p:cNvPr id="665" name="Shape 665"/>
          <p:cNvSpPr txBox="1">
            <a:spLocks noGrp="1"/>
          </p:cNvSpPr>
          <p:nvPr>
            <p:ph type="body" idx="1"/>
          </p:nvPr>
        </p:nvSpPr>
        <p:spPr>
          <a:xfrm>
            <a:off x="687387" y="985837"/>
            <a:ext cx="7812086" cy="503396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The greatest minds, if not guided by the word of God, become bewildered in their attempts to investigate the relations of science and revelation…When they find themselves incapable of measuring the Creator and His works by their own imperfect knowledge of science, they question the existence of God and attribute infinite power to nature.”--Testimonies, Vol. 8, pp. 257-57.</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669"/>
        <p:cNvGrpSpPr/>
        <p:nvPr/>
      </p:nvGrpSpPr>
      <p:grpSpPr>
        <a:xfrm>
          <a:off x="0" y="0"/>
          <a:ext cx="0" cy="0"/>
          <a:chOff x="0" y="0"/>
          <a:chExt cx="0" cy="0"/>
        </a:xfrm>
      </p:grpSpPr>
      <p:sp>
        <p:nvSpPr>
          <p:cNvPr id="670" name="Shape 670"/>
          <p:cNvSpPr txBox="1">
            <a:spLocks noGrp="1"/>
          </p:cNvSpPr>
          <p:nvPr>
            <p:ph type="body" idx="1"/>
          </p:nvPr>
        </p:nvSpPr>
        <p:spPr>
          <a:xfrm>
            <a:off x="687387" y="914400"/>
            <a:ext cx="7812086"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From a human standpoint the task of obtaining knowledge of God is hopeless, for man does not have available within himself the necessary tools by which to ascertain the nature of God.</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674"/>
        <p:cNvGrpSpPr/>
        <p:nvPr/>
      </p:nvGrpSpPr>
      <p:grpSpPr>
        <a:xfrm>
          <a:off x="0" y="0"/>
          <a:ext cx="0" cy="0"/>
          <a:chOff x="0" y="0"/>
          <a:chExt cx="0" cy="0"/>
        </a:xfrm>
      </p:grpSpPr>
      <p:sp>
        <p:nvSpPr>
          <p:cNvPr id="675" name="Shape 675"/>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“Can you discover the depths of God?  Can you discover the limits of the Almighty? It is high as the heavens, what can you do?  Deeper than Sheol, what can you know?  Its measure is longer than the earth, and broader than the sea.” –Job 11:7-9 NASB.</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69" name="Shape 56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Knowledge of God is dependent upon His self-revelation</a:t>
            </a:r>
          </a:p>
          <a:p>
            <a:pPr lvl="0" indent="-342900">
              <a:spcBef>
                <a:spcPts val="0"/>
              </a:spcBef>
              <a:buSzPct val="100000"/>
              <a:buFont typeface="Arial"/>
              <a:buChar char="➢"/>
            </a:pPr>
            <a:r>
              <a:rPr lang="en-US" sz="2200" dirty="0">
                <a:solidFill>
                  <a:srgbClr val="EAEAEA"/>
                </a:solidFill>
              </a:rPr>
              <a:t> in Jesus Christ and His Word </a:t>
            </a:r>
          </a:p>
          <a:p>
            <a:pPr lvl="0" indent="-342900">
              <a:spcBef>
                <a:spcPts val="0"/>
              </a:spcBef>
              <a:buSzPct val="100000"/>
              <a:buFont typeface="Arial"/>
              <a:buChar char="➢"/>
            </a:pPr>
            <a:r>
              <a:rPr lang="en-US" sz="2200" b="0" i="0" u="none" strike="noStrike" cap="none" baseline="0" dirty="0">
                <a:solidFill>
                  <a:srgbClr val="EAEAEA"/>
                </a:solidFill>
                <a:latin typeface="Arial"/>
                <a:ea typeface="Arial"/>
                <a:cs typeface="Arial"/>
                <a:sym typeface="Arial"/>
              </a:rPr>
              <a:t>The nature of the Bible – It is divinely revealed and therefore the foundation of human thought</a:t>
            </a: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679"/>
        <p:cNvGrpSpPr/>
        <p:nvPr/>
      </p:nvGrpSpPr>
      <p:grpSpPr>
        <a:xfrm>
          <a:off x="0" y="0"/>
          <a:ext cx="0" cy="0"/>
          <a:chOff x="0" y="0"/>
          <a:chExt cx="0" cy="0"/>
        </a:xfrm>
      </p:grpSpPr>
      <p:sp>
        <p:nvSpPr>
          <p:cNvPr id="680" name="Shape 680"/>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Neither by searching the recesses of the earth nor in vain endeavors to penetrate the mysteries of God’s being is wisdom found.  It is found, rather, humbly receiving the revelation that He has been pleased to give, and in conforming the life to His will. 8T p. 280</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684"/>
        <p:cNvGrpSpPr/>
        <p:nvPr/>
      </p:nvGrpSpPr>
      <p:grpSpPr>
        <a:xfrm>
          <a:off x="0" y="0"/>
          <a:ext cx="0" cy="0"/>
          <a:chOff x="0" y="0"/>
          <a:chExt cx="0" cy="0"/>
        </a:xfrm>
      </p:grpSpPr>
      <p:sp>
        <p:nvSpPr>
          <p:cNvPr id="685" name="Shape 685"/>
          <p:cNvSpPr txBox="1">
            <a:spLocks noGrp="1"/>
          </p:cNvSpPr>
          <p:nvPr>
            <p:ph type="body" idx="1"/>
          </p:nvPr>
        </p:nvSpPr>
        <p:spPr>
          <a:xfrm>
            <a:off x="687387" y="890587"/>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By the grace of God we have not been left in a state of hopelessness without possible knowledge of God.  Knowledge of a transcendent and hidden God requires self-revelation and God has done just that.  He has given us Himself in revelation.</a:t>
            </a: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241300" algn="l" rtl="0">
              <a:lnSpc>
                <a:spcPct val="100000"/>
              </a:lnSpc>
              <a:spcBef>
                <a:spcPts val="320"/>
              </a:spcBef>
              <a:spcAft>
                <a:spcPts val="0"/>
              </a:spcAft>
              <a:buClr>
                <a:srgbClr val="887952"/>
              </a:buClr>
              <a:buFont typeface="Arial"/>
              <a:buNone/>
            </a:pPr>
            <a:endParaRPr sz="1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“For behold, He who forms mountains and creates the wind and declares to man what are His thoughts, He who makes dawn into darkness and treads on the high places of the earth, the Lord God of hosts is His name.” Amos 4:13 NASB</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Shape 689"/>
        <p:cNvGrpSpPr/>
        <p:nvPr/>
      </p:nvGrpSpPr>
      <p:grpSpPr>
        <a:xfrm>
          <a:off x="0" y="0"/>
          <a:ext cx="0" cy="0"/>
          <a:chOff x="0" y="0"/>
          <a:chExt cx="0" cy="0"/>
        </a:xfrm>
      </p:grpSpPr>
      <p:sp>
        <p:nvSpPr>
          <p:cNvPr id="690" name="Shape 690"/>
          <p:cNvSpPr txBox="1">
            <a:spLocks noGrp="1"/>
          </p:cNvSpPr>
          <p:nvPr>
            <p:ph type="body" idx="1"/>
          </p:nvPr>
        </p:nvSpPr>
        <p:spPr>
          <a:xfrm>
            <a:off x="687387" y="976312"/>
            <a:ext cx="7812086" cy="512921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If mankind is to have reliable information about God, he must be willing to depend upon the revelation which God has made concerning Himself.  This revelation through Jesus Christ comes to us through the Bible.  We are therefore dependent upon the Bible for a true understanding of God.</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87387" y="931862"/>
            <a:ext cx="7812086" cy="508793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secret things belong to the Lord our God, but the things revealed belong to us and to our sons forever that we may observe all the words of this law.”—Deuteronomy 29:29, NASB</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Shape 699"/>
        <p:cNvGrpSpPr/>
        <p:nvPr/>
      </p:nvGrpSpPr>
      <p:grpSpPr>
        <a:xfrm>
          <a:off x="0" y="0"/>
          <a:ext cx="0" cy="0"/>
          <a:chOff x="0" y="0"/>
          <a:chExt cx="0" cy="0"/>
        </a:xfrm>
      </p:grpSpPr>
      <p:sp>
        <p:nvSpPr>
          <p:cNvPr id="700" name="Shape 700"/>
          <p:cNvSpPr txBox="1">
            <a:spLocks noGrp="1"/>
          </p:cNvSpPr>
          <p:nvPr>
            <p:ph type="body" idx="1"/>
          </p:nvPr>
        </p:nvSpPr>
        <p:spPr>
          <a:xfrm>
            <a:off x="687387" y="938212"/>
            <a:ext cx="7812086" cy="5081586"/>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rgbClr val="EAEAEA"/>
                </a:solidFill>
                <a:latin typeface="Arial"/>
                <a:ea typeface="Arial"/>
                <a:cs typeface="Arial"/>
                <a:sym typeface="Arial"/>
              </a:rPr>
              <a:t>“Human talent and human conjecture have tried by searching to find out God.  But guesswork has proved itself to be guesswork.  Man cannot by searching find out God.  This problem has not been given to human beings.  All that man needs to know and can know of God has been revealed in His word and in the life of His Son, the great Teacher.” –SDA Bible Commentary, Vol. 6, p. 1079.</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687387" y="949325"/>
            <a:ext cx="7812086" cy="50704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“Searching the Scriptures alone will bring the knowledge of the true God and Jesus Christ whom He has sent.”  --Fundamentals of Christian Education, p. 415. </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685800" y="8651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God is the Source of Knowledge</a:t>
            </a:r>
          </a:p>
        </p:txBody>
      </p:sp>
      <p:sp>
        <p:nvSpPr>
          <p:cNvPr id="711" name="Shape 711"/>
          <p:cNvSpPr txBox="1">
            <a:spLocks noGrp="1"/>
          </p:cNvSpPr>
          <p:nvPr>
            <p:ph type="body" idx="1"/>
          </p:nvPr>
        </p:nvSpPr>
        <p:spPr>
          <a:xfrm>
            <a:off x="838201" y="1816101"/>
            <a:ext cx="7467600" cy="5499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God is Himself wisdom and therefore the source of all wisdom.</a:t>
            </a:r>
          </a:p>
          <a:p>
            <a:pPr marL="342900" marR="0" lvl="0" indent="-342900" algn="l" rtl="0">
              <a:lnSpc>
                <a:spcPct val="100000"/>
              </a:lnSpc>
              <a:spcBef>
                <a:spcPts val="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All things are what they are by virtue of God’s plan and will.</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Wisdom and knowledge do not have existence apart from God Himself.  They are not principles autonomous from God.</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Since knowledge and wisdom are to be identified with God and since all things have their character by virtue of God’s creative activity and His plan and will, God is also Himself the source of knowledge.</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show="0">
  <p:cSld>
    <p:bg>
      <p:bgPr>
        <a:solidFill>
          <a:schemeClr val="dk1"/>
        </a:solidFill>
        <a:effectLst/>
      </p:bgPr>
    </p:bg>
    <p:spTree>
      <p:nvGrpSpPr>
        <p:cNvPr id="1" name="Shape 709"/>
        <p:cNvGrpSpPr/>
        <p:nvPr/>
      </p:nvGrpSpPr>
      <p:grpSpPr>
        <a:xfrm>
          <a:off x="0" y="0"/>
          <a:ext cx="0" cy="0"/>
          <a:chOff x="0" y="0"/>
          <a:chExt cx="0" cy="0"/>
        </a:xfrm>
      </p:grpSpPr>
      <p:sp>
        <p:nvSpPr>
          <p:cNvPr id="710" name="Shape 710"/>
          <p:cNvSpPr txBox="1">
            <a:spLocks noGrp="1"/>
          </p:cNvSpPr>
          <p:nvPr>
            <p:ph type="title"/>
          </p:nvPr>
        </p:nvSpPr>
        <p:spPr>
          <a:xfrm>
            <a:off x="685800" y="865188"/>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God is the Source of Knowledge</a:t>
            </a:r>
          </a:p>
        </p:txBody>
      </p:sp>
      <p:sp>
        <p:nvSpPr>
          <p:cNvPr id="711" name="Shape 711"/>
          <p:cNvSpPr txBox="1">
            <a:spLocks noGrp="1"/>
          </p:cNvSpPr>
          <p:nvPr>
            <p:ph type="body" idx="1"/>
          </p:nvPr>
        </p:nvSpPr>
        <p:spPr>
          <a:xfrm>
            <a:off x="838200" y="1828800"/>
            <a:ext cx="7391401" cy="54990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If we desire to inquire into the nature of reality, we must go to God who is the source of reality.</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Just as humanity is dependent upon God for righteousness, so are we also dependent upon God for knowledge.</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Chris is not only our righteousness, sanctification and redemption, He is also our wisdom (1 Cor 1:30).  Not only did grace come through Christ but also truth (John 1;17)</a:t>
            </a:r>
          </a:p>
          <a:p>
            <a:pPr marL="342900" marR="0" lvl="0" indent="-342900" algn="l" rtl="0">
              <a:lnSpc>
                <a:spcPct val="100000"/>
              </a:lnSpc>
              <a:spcBef>
                <a:spcPts val="400"/>
              </a:spcBef>
              <a:spcAft>
                <a:spcPts val="0"/>
              </a:spcAft>
              <a:buClr>
                <a:srgbClr val="887952"/>
              </a:buClr>
              <a:buSzPct val="100000"/>
              <a:buFont typeface="Arial"/>
              <a:buChar char="▪"/>
            </a:pPr>
            <a:endParaRPr lang="en-US" sz="20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00"/>
              </a:spcBef>
              <a:spcAft>
                <a:spcPts val="0"/>
              </a:spcAft>
              <a:buClr>
                <a:srgbClr val="887952"/>
              </a:buClr>
              <a:buSzPct val="100000"/>
              <a:buFont typeface="Arial"/>
              <a:buChar char="▪"/>
            </a:pPr>
            <a:r>
              <a:rPr lang="en-US" sz="2000" b="0" i="0" u="none" strike="noStrike" cap="none" baseline="0" dirty="0">
                <a:solidFill>
                  <a:srgbClr val="EAEAEA"/>
                </a:solidFill>
                <a:latin typeface="Arial"/>
                <a:ea typeface="Arial"/>
                <a:cs typeface="Arial"/>
                <a:sym typeface="Arial"/>
              </a:rPr>
              <a:t>In Christ are hid all the treasure of wisdom and knowledge (Col 2:3)</a:t>
            </a:r>
          </a:p>
        </p:txBody>
      </p:sp>
    </p:spTree>
    <p:extLst>
      <p:ext uri="{BB962C8B-B14F-4D97-AF65-F5344CB8AC3E}">
        <p14:creationId xmlns:p14="http://schemas.microsoft.com/office/powerpoint/2010/main" val="3284050013"/>
      </p:ext>
    </p:extLst>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“Human knowledge of both material and spiritual things is partial and imperfect; therefore many are unable to harmonize their views of science with Scripture statements.  Many accept mere theories and speculations as scientific facts, and they think that God’s Word is to be tested by the teachings of ‘science falsely so called.’ 1 Timothy 6:20.”  --Great Controversy, p. 522.</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Shape 598"/>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99" name="Shape 599"/>
          <p:cNvSpPr txBox="1">
            <a:spLocks noGrp="1"/>
          </p:cNvSpPr>
          <p:nvPr>
            <p:ph type="body" idx="1"/>
          </p:nvPr>
        </p:nvSpPr>
        <p:spPr>
          <a:xfrm>
            <a:off x="838200" y="2057400"/>
            <a:ext cx="7848599" cy="48006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The nature and source of human knowledge of God</a:t>
            </a:r>
          </a:p>
          <a:p>
            <a:pPr lvl="0" indent="-342900">
              <a:spcBef>
                <a:spcPts val="440"/>
              </a:spcBef>
              <a:buSzPct val="100000"/>
              <a:buFont typeface="Arial"/>
              <a:buChar char="➢"/>
            </a:pPr>
            <a:r>
              <a:rPr lang="en-US" sz="2200" dirty="0">
                <a:solidFill>
                  <a:srgbClr val="EAEAEA"/>
                </a:solidFill>
              </a:rPr>
              <a:t>The nature of the Bible – Is it divinely revealed and therefore the foundation of human thought?</a:t>
            </a:r>
          </a:p>
          <a:p>
            <a:pPr lvl="0" indent="-342900">
              <a:spcBef>
                <a:spcPts val="440"/>
              </a:spcBef>
              <a:buSzPct val="100000"/>
              <a:buFont typeface="Arial"/>
              <a:buChar char="➢"/>
            </a:pPr>
            <a:r>
              <a:rPr lang="en-US" sz="2200" dirty="0">
                <a:solidFill>
                  <a:srgbClr val="EAEAEA"/>
                </a:solidFill>
              </a:rPr>
              <a:t>The nature of theodicy – we do not bring God into judgment</a:t>
            </a:r>
          </a:p>
          <a:p>
            <a:pPr lvl="0" indent="-342900">
              <a:spcBef>
                <a:spcPts val="440"/>
              </a:spcBef>
              <a:buSzPct val="100000"/>
              <a:buFont typeface="Arial"/>
              <a:buChar char="➢"/>
            </a:pPr>
            <a:r>
              <a:rPr lang="en-US" sz="2200" dirty="0">
                <a:solidFill>
                  <a:srgbClr val="EAEAEA"/>
                </a:solidFill>
              </a:rPr>
              <a:t>Hermeneutics –  the Bible provide the basis for its appropriate hermeneutic and its own world view within which to interpret it?</a:t>
            </a:r>
          </a:p>
          <a:p>
            <a:pPr lvl="0" indent="-342900">
              <a:spcBef>
                <a:spcPts val="440"/>
              </a:spcBef>
              <a:buSzPct val="100000"/>
              <a:buFont typeface="Arial"/>
              <a:buChar char="➢"/>
            </a:pPr>
            <a:r>
              <a:rPr lang="en-US" sz="2200" dirty="0">
                <a:solidFill>
                  <a:srgbClr val="EAEAEA"/>
                </a:solidFill>
              </a:rPr>
              <a:t>The Biblical concept of truth</a:t>
            </a:r>
          </a:p>
          <a:p>
            <a:pPr lvl="0" indent="-342900">
              <a:spcBef>
                <a:spcPts val="440"/>
              </a:spcBef>
              <a:buSzPct val="100000"/>
              <a:buFont typeface="Arial"/>
              <a:buChar char="➢"/>
            </a:pPr>
            <a:r>
              <a:rPr lang="en-US" sz="2200" dirty="0">
                <a:solidFill>
                  <a:srgbClr val="EAEAEA"/>
                </a:solidFill>
              </a:rPr>
              <a:t>The nature of faith</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freedom</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219200"/>
          </a:xfrm>
        </p:spPr>
        <p:txBody>
          <a:bodyPr/>
          <a:lstStyle/>
          <a:p>
            <a:pPr lvl="0"/>
            <a:r>
              <a:rPr lang="en-US" sz="4000" b="1" i="1" dirty="0">
                <a:solidFill>
                  <a:srgbClr val="FFC000"/>
                </a:solidFill>
              </a:rPr>
              <a:t>The Nature of the Bible</a:t>
            </a:r>
          </a:p>
        </p:txBody>
      </p:sp>
      <p:sp>
        <p:nvSpPr>
          <p:cNvPr id="3" name="Text Placeholder 2"/>
          <p:cNvSpPr>
            <a:spLocks noGrp="1"/>
          </p:cNvSpPr>
          <p:nvPr>
            <p:ph type="body" idx="1"/>
          </p:nvPr>
        </p:nvSpPr>
        <p:spPr>
          <a:xfrm>
            <a:off x="609600" y="2209800"/>
            <a:ext cx="7889873" cy="3809999"/>
          </a:xfrm>
        </p:spPr>
        <p:txBody>
          <a:bodyPr/>
          <a:lstStyle/>
          <a:p>
            <a:r>
              <a:rPr lang="en-US" sz="4000" dirty="0">
                <a:solidFill>
                  <a:schemeClr val="bg1"/>
                </a:solidFill>
              </a:rPr>
              <a:t>“All Scripture is given by inspiration of God” 2 Tim 3:16</a:t>
            </a:r>
          </a:p>
          <a:p>
            <a:r>
              <a:rPr lang="en-US" sz="4000" dirty="0">
                <a:solidFill>
                  <a:schemeClr val="bg1"/>
                </a:solidFill>
              </a:rPr>
              <a:t>Scripture came by the will of God, not by the will of man       </a:t>
            </a:r>
          </a:p>
          <a:p>
            <a:pPr marL="228600" indent="0">
              <a:buNone/>
            </a:pPr>
            <a:r>
              <a:rPr lang="en-US" sz="4000" dirty="0">
                <a:solidFill>
                  <a:schemeClr val="bg1"/>
                </a:solidFill>
              </a:rPr>
              <a:t> 2 Peter 1:21</a:t>
            </a:r>
          </a:p>
        </p:txBody>
      </p:sp>
    </p:spTree>
    <p:extLst>
      <p:ext uri="{BB962C8B-B14F-4D97-AF65-F5344CB8AC3E}">
        <p14:creationId xmlns:p14="http://schemas.microsoft.com/office/powerpoint/2010/main" val="20812732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Shape 82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Humanistic Concept of Freedom</a:t>
            </a:r>
          </a:p>
        </p:txBody>
      </p:sp>
      <p:sp>
        <p:nvSpPr>
          <p:cNvPr id="825" name="Shape 825"/>
          <p:cNvSpPr txBox="1">
            <a:spLocks noGrp="1"/>
          </p:cNvSpPr>
          <p:nvPr>
            <p:ph type="body" idx="1"/>
          </p:nvPr>
        </p:nvSpPr>
        <p:spPr>
          <a:xfrm>
            <a:off x="712787" y="1600200"/>
            <a:ext cx="7812086" cy="442595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FFC000"/>
                </a:solidFill>
                <a:latin typeface="Arial"/>
                <a:ea typeface="Arial"/>
                <a:cs typeface="Arial"/>
                <a:sym typeface="Arial"/>
              </a:rPr>
              <a:t>Autonomy</a:t>
            </a:r>
            <a:r>
              <a:rPr lang="en-US" sz="3200" b="0" i="0" u="none" strike="noStrike" cap="none" baseline="0" dirty="0">
                <a:solidFill>
                  <a:srgbClr val="EAEAEA"/>
                </a:solidFill>
                <a:latin typeface="Arial"/>
                <a:ea typeface="Arial"/>
                <a:cs typeface="Arial"/>
                <a:sym typeface="Arial"/>
              </a:rPr>
              <a:t> – absolute independent</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from every human institution</a:t>
            </a: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from authority of the Bible</a:t>
            </a:r>
          </a:p>
          <a:p>
            <a:pPr marL="342900" marR="0" lvl="0" indent="-342900" algn="l" rtl="0">
              <a:lnSpc>
                <a:spcPct val="100000"/>
              </a:lnSpc>
              <a:spcBef>
                <a:spcPts val="640"/>
              </a:spcBef>
              <a:spcAft>
                <a:spcPts val="0"/>
              </a:spcAft>
              <a:buClr>
                <a:srgbClr val="887952"/>
              </a:buClr>
              <a:buSzPct val="100000"/>
              <a:buFont typeface="Arial"/>
              <a:buChar char="▪"/>
            </a:pPr>
            <a:r>
              <a:rPr lang="en-US" sz="3200" dirty="0">
                <a:solidFill>
                  <a:srgbClr val="EAEAEA"/>
                </a:solidFill>
              </a:rPr>
              <a:t>Acquisition of truth is </a:t>
            </a:r>
            <a:r>
              <a:rPr lang="en-US" sz="3200" dirty="0">
                <a:solidFill>
                  <a:srgbClr val="FFC000"/>
                </a:solidFill>
              </a:rPr>
              <a:t>independent</a:t>
            </a:r>
            <a:r>
              <a:rPr lang="en-US" sz="3200" dirty="0">
                <a:solidFill>
                  <a:srgbClr val="EAEAEA"/>
                </a:solidFill>
              </a:rPr>
              <a:t> of God and His Word</a:t>
            </a:r>
            <a:endParaRPr lang="en-US" sz="32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The possibility of truth in the Bible must be determined on a </a:t>
            </a:r>
            <a:r>
              <a:rPr lang="en-US" sz="3200" b="0" i="0" u="none" strike="noStrike" cap="none" baseline="0" dirty="0">
                <a:solidFill>
                  <a:srgbClr val="FFC000"/>
                </a:solidFill>
                <a:latin typeface="Arial"/>
                <a:ea typeface="Arial"/>
                <a:cs typeface="Arial"/>
                <a:sym typeface="Arial"/>
              </a:rPr>
              <a:t>humanistic</a:t>
            </a:r>
            <a:r>
              <a:rPr lang="en-US" sz="3200" b="0" i="0" u="none" strike="noStrike" cap="none" baseline="0" dirty="0">
                <a:solidFill>
                  <a:srgbClr val="EAEAEA"/>
                </a:solidFill>
                <a:latin typeface="Arial"/>
                <a:ea typeface="Arial"/>
                <a:cs typeface="Arial"/>
                <a:sym typeface="Arial"/>
              </a:rPr>
              <a:t> basis</a:t>
            </a:r>
            <a:endParaRPr lang="en-US" sz="3200" dirty="0">
              <a:solidFill>
                <a:srgbClr val="EAEAEA"/>
              </a:solidFill>
            </a:endParaRPr>
          </a:p>
          <a:p>
            <a:pPr marL="342900" marR="0" lvl="0" indent="-342900" algn="l" rtl="0">
              <a:lnSpc>
                <a:spcPct val="100000"/>
              </a:lnSpc>
              <a:spcBef>
                <a:spcPts val="64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Free to determine the nature of truth</a:t>
            </a:r>
          </a:p>
          <a:p>
            <a:pPr marL="342900" marR="0" lvl="0" indent="-342900" algn="l" rtl="0">
              <a:lnSpc>
                <a:spcPct val="100000"/>
              </a:lnSpc>
              <a:spcBef>
                <a:spcPts val="640"/>
              </a:spcBef>
              <a:spcAft>
                <a:spcPts val="0"/>
              </a:spcAft>
              <a:buClr>
                <a:srgbClr val="887952"/>
              </a:buClr>
              <a:buSzPct val="100000"/>
              <a:buFont typeface="Arial"/>
              <a:buChar char="▪"/>
            </a:pPr>
            <a:endParaRPr lang="en-US"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Shape 831"/>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Biblical Concept of Freedom</a:t>
            </a:r>
          </a:p>
        </p:txBody>
      </p:sp>
      <p:sp>
        <p:nvSpPr>
          <p:cNvPr id="832" name="Shape 832"/>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FFC000"/>
                </a:solidFill>
                <a:latin typeface="Arial"/>
                <a:ea typeface="Arial"/>
                <a:cs typeface="Arial"/>
                <a:sym typeface="Arial"/>
              </a:rPr>
              <a:t>Absolute independence </a:t>
            </a:r>
            <a:r>
              <a:rPr lang="en-US" sz="3600" b="0" i="0" u="none" strike="noStrike" cap="none" baseline="0" dirty="0">
                <a:solidFill>
                  <a:srgbClr val="EAEAEA"/>
                </a:solidFill>
                <a:latin typeface="Arial"/>
                <a:ea typeface="Arial"/>
                <a:cs typeface="Arial"/>
                <a:sym typeface="Arial"/>
              </a:rPr>
              <a:t>from God is sin – the original sin of </a:t>
            </a:r>
            <a:r>
              <a:rPr lang="en-US" sz="3600" dirty="0">
                <a:solidFill>
                  <a:srgbClr val="EAEAEA"/>
                </a:solidFill>
              </a:rPr>
              <a:t>L</a:t>
            </a:r>
            <a:r>
              <a:rPr lang="en-US" sz="3600" b="0" i="0" u="none" strike="noStrike" cap="none" baseline="0" dirty="0">
                <a:solidFill>
                  <a:srgbClr val="EAEAEA"/>
                </a:solidFill>
                <a:latin typeface="Arial"/>
                <a:ea typeface="Arial"/>
                <a:cs typeface="Arial"/>
                <a:sym typeface="Arial"/>
              </a:rPr>
              <a:t>ucifer, to ascend into heaven and become like God Is 14:13, 14 </a:t>
            </a:r>
          </a:p>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We are either slaves of sin or God Rm 6:18-22</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6"/>
        <p:cNvGrpSpPr/>
        <p:nvPr/>
      </p:nvGrpSpPr>
      <p:grpSpPr>
        <a:xfrm>
          <a:off x="0" y="0"/>
          <a:ext cx="0" cy="0"/>
          <a:chOff x="0" y="0"/>
          <a:chExt cx="0" cy="0"/>
        </a:xfrm>
      </p:grpSpPr>
      <p:sp>
        <p:nvSpPr>
          <p:cNvPr id="837" name="Shape 837"/>
          <p:cNvSpPr txBox="1">
            <a:spLocks noGrp="1"/>
          </p:cNvSpPr>
          <p:nvPr>
            <p:ph type="body" idx="1"/>
          </p:nvPr>
        </p:nvSpPr>
        <p:spPr>
          <a:xfrm>
            <a:off x="736600" y="925512"/>
            <a:ext cx="3682999" cy="6381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887952"/>
              </a:buClr>
              <a:buSzPct val="25000"/>
              <a:buFont typeface="Arial"/>
              <a:buNone/>
            </a:pPr>
            <a:r>
              <a:rPr lang="en-US" sz="2800" b="1" i="0" u="none" strike="noStrike" cap="none" baseline="0" dirty="0">
                <a:solidFill>
                  <a:srgbClr val="EAEAEA"/>
                </a:solidFill>
                <a:latin typeface="Arial"/>
                <a:ea typeface="Arial"/>
                <a:cs typeface="Arial"/>
                <a:sym typeface="Arial"/>
              </a:rPr>
              <a:t>Humanistic Concept</a:t>
            </a:r>
          </a:p>
        </p:txBody>
      </p:sp>
      <p:sp>
        <p:nvSpPr>
          <p:cNvPr id="838" name="Shape 838"/>
          <p:cNvSpPr txBox="1">
            <a:spLocks noGrp="1"/>
          </p:cNvSpPr>
          <p:nvPr>
            <p:ph type="body" idx="2"/>
          </p:nvPr>
        </p:nvSpPr>
        <p:spPr>
          <a:xfrm>
            <a:off x="812800" y="2173286"/>
            <a:ext cx="3684587" cy="3952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are free to </a:t>
            </a:r>
            <a:r>
              <a:rPr lang="en-US" sz="2400" dirty="0">
                <a:solidFill>
                  <a:srgbClr val="EAEAEA"/>
                </a:solidFill>
              </a:rPr>
              <a:t>determine our own</a:t>
            </a:r>
            <a:r>
              <a:rPr lang="en-US" sz="2400" b="0" i="0" u="none" strike="noStrike" cap="none" baseline="0" dirty="0">
                <a:solidFill>
                  <a:srgbClr val="EAEAEA"/>
                </a:solidFill>
                <a:latin typeface="Arial"/>
                <a:ea typeface="Arial"/>
                <a:cs typeface="Arial"/>
                <a:sym typeface="Arial"/>
              </a:rPr>
              <a:t> truth </a:t>
            </a:r>
            <a:r>
              <a:rPr lang="en-US" sz="2400" dirty="0">
                <a:solidFill>
                  <a:srgbClr val="EAEAEA"/>
                </a:solidFill>
              </a:rPr>
              <a:t>to decide how to relate</a:t>
            </a:r>
            <a:r>
              <a:rPr lang="en-US" sz="2400" b="0" i="0" u="none" strike="noStrike" cap="none" baseline="0" dirty="0">
                <a:solidFill>
                  <a:srgbClr val="EAEAEA"/>
                </a:solidFill>
                <a:latin typeface="Arial"/>
                <a:ea typeface="Arial"/>
                <a:cs typeface="Arial"/>
                <a:sym typeface="Arial"/>
              </a:rPr>
              <a:t> to Christ</a:t>
            </a:r>
          </a:p>
          <a:p>
            <a:pPr marL="342900" marR="0" lvl="0" indent="-342900" algn="l" rtl="0">
              <a:lnSpc>
                <a:spcPct val="100000"/>
              </a:lnSpc>
              <a:spcBef>
                <a:spcPts val="480"/>
              </a:spcBef>
              <a:spcAft>
                <a:spcPts val="0"/>
              </a:spcAft>
              <a:buClr>
                <a:srgbClr val="887952"/>
              </a:buClr>
              <a:buSzPct val="100000"/>
              <a:buFont typeface="Arial"/>
              <a:buChar char="▪"/>
            </a:pPr>
            <a:endParaRPr lang="en-US" sz="2400" b="0" i="0" u="none" strike="noStrike" cap="none" baseline="0" dirty="0">
              <a:solidFill>
                <a:srgbClr val="EAEAEA"/>
              </a:solidFill>
              <a:latin typeface="Arial"/>
              <a:ea typeface="Arial"/>
              <a:cs typeface="Arial"/>
              <a:sym typeface="Arial"/>
            </a:endParaRPr>
          </a:p>
        </p:txBody>
      </p:sp>
      <p:sp>
        <p:nvSpPr>
          <p:cNvPr id="839" name="Shape 839"/>
          <p:cNvSpPr txBox="1">
            <a:spLocks noGrp="1"/>
          </p:cNvSpPr>
          <p:nvPr>
            <p:ph type="body" idx="3"/>
          </p:nvPr>
        </p:nvSpPr>
        <p:spPr>
          <a:xfrm>
            <a:off x="4645025" y="950912"/>
            <a:ext cx="3711575" cy="638174"/>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887952"/>
              </a:buClr>
              <a:buSzPct val="25000"/>
              <a:buFont typeface="Arial"/>
              <a:buNone/>
            </a:pPr>
            <a:r>
              <a:rPr lang="en-US" sz="2800" b="1" i="0" u="none" strike="noStrike" cap="none" baseline="0" dirty="0">
                <a:solidFill>
                  <a:srgbClr val="EAEAEA"/>
                </a:solidFill>
                <a:latin typeface="Arial"/>
                <a:ea typeface="Arial"/>
                <a:cs typeface="Arial"/>
                <a:sym typeface="Arial"/>
              </a:rPr>
              <a:t>Biblical Concept</a:t>
            </a:r>
          </a:p>
        </p:txBody>
      </p:sp>
      <p:sp>
        <p:nvSpPr>
          <p:cNvPr id="840" name="Shape 840"/>
          <p:cNvSpPr txBox="1">
            <a:spLocks noGrp="1"/>
          </p:cNvSpPr>
          <p:nvPr>
            <p:ph type="body" idx="4"/>
          </p:nvPr>
        </p:nvSpPr>
        <p:spPr>
          <a:xfrm>
            <a:off x="4645025" y="2173286"/>
            <a:ext cx="3686174" cy="3952875"/>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are free when we come to Christ Jn 8:36; Gal 5:1</a:t>
            </a:r>
          </a:p>
          <a:p>
            <a:pPr marL="342900" marR="0" lvl="0" indent="-342900" algn="l" rtl="0">
              <a:lnSpc>
                <a:spcPct val="100000"/>
              </a:lnSpc>
              <a:spcBef>
                <a:spcPts val="0"/>
              </a:spcBef>
              <a:spcAft>
                <a:spcPts val="0"/>
              </a:spcAft>
              <a:buClr>
                <a:srgbClr val="887952"/>
              </a:buClr>
              <a:buSzPct val="100000"/>
              <a:buFont typeface="Arial"/>
              <a:buChar char="▪"/>
            </a:pPr>
            <a:endParaRPr sz="24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We shall know the truth and the truth shall set </a:t>
            </a:r>
            <a:r>
              <a:rPr lang="en-US" sz="2400" dirty="0">
                <a:solidFill>
                  <a:srgbClr val="EAEAEA"/>
                </a:solidFill>
              </a:rPr>
              <a:t>you</a:t>
            </a:r>
            <a:r>
              <a:rPr lang="en-US" sz="2400" b="0" i="0" u="none" strike="noStrike" cap="none" baseline="0" dirty="0">
                <a:solidFill>
                  <a:srgbClr val="EAEAEA"/>
                </a:solidFill>
                <a:latin typeface="Arial"/>
                <a:ea typeface="Arial"/>
                <a:cs typeface="Arial"/>
                <a:sym typeface="Arial"/>
              </a:rPr>
              <a:t> free Jn 8:32</a:t>
            </a:r>
          </a:p>
          <a:p>
            <a:pPr marL="342900" marR="0" lvl="0" indent="-342900" algn="l" rtl="0">
              <a:lnSpc>
                <a:spcPct val="100000"/>
              </a:lnSpc>
              <a:spcBef>
                <a:spcPts val="480"/>
              </a:spcBef>
              <a:spcAft>
                <a:spcPts val="0"/>
              </a:spcAft>
              <a:buClr>
                <a:srgbClr val="887952"/>
              </a:buClr>
              <a:buSzPct val="100000"/>
              <a:buFont typeface="Arial"/>
              <a:buChar char="▪"/>
            </a:pPr>
            <a:endParaRPr lang="en-US" sz="24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200" b="1" i="1" u="none" strike="noStrike" cap="none" baseline="0" dirty="0">
                <a:solidFill>
                  <a:srgbClr val="FFC000"/>
                </a:solidFill>
                <a:latin typeface="Arial"/>
                <a:ea typeface="Arial"/>
                <a:cs typeface="Arial"/>
                <a:sym typeface="Arial"/>
              </a:rPr>
              <a:t>Key Issues in Biblical Foundations to </a:t>
            </a:r>
            <a:br>
              <a:rPr lang="en-US" sz="3200" b="1" i="1" u="none" strike="noStrike" cap="none" baseline="0" dirty="0">
                <a:solidFill>
                  <a:srgbClr val="FFC000"/>
                </a:solidFill>
                <a:latin typeface="Arial"/>
                <a:ea typeface="Arial"/>
                <a:cs typeface="Arial"/>
                <a:sym typeface="Arial"/>
              </a:rPr>
            </a:br>
            <a:r>
              <a:rPr lang="en-US" sz="3200" b="1" i="1" u="none" strike="noStrike" cap="none" baseline="0" dirty="0">
                <a:solidFill>
                  <a:srgbClr val="FFC000"/>
                </a:solidFill>
                <a:latin typeface="Arial"/>
                <a:ea typeface="Arial"/>
                <a:cs typeface="Arial"/>
                <a:sym typeface="Arial"/>
              </a:rPr>
              <a:t>Faith and Reason</a:t>
            </a:r>
          </a:p>
        </p:txBody>
      </p:sp>
      <p:sp>
        <p:nvSpPr>
          <p:cNvPr id="605" name="Shape 605"/>
          <p:cNvSpPr txBox="1">
            <a:spLocks noGrp="1"/>
          </p:cNvSpPr>
          <p:nvPr>
            <p:ph type="body" idx="1"/>
          </p:nvPr>
        </p:nvSpPr>
        <p:spPr>
          <a:xfrm>
            <a:off x="811212" y="1800225"/>
            <a:ext cx="7848599" cy="494665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The nature and source of human knowledge of God</a:t>
            </a:r>
          </a:p>
          <a:p>
            <a:pPr lvl="0" indent="-342900">
              <a:spcBef>
                <a:spcPts val="440"/>
              </a:spcBef>
              <a:buSzPct val="100000"/>
              <a:buFont typeface="Arial"/>
              <a:buChar char="➢"/>
            </a:pPr>
            <a:r>
              <a:rPr lang="en-US" sz="2200" dirty="0">
                <a:solidFill>
                  <a:srgbClr val="EAEAEA"/>
                </a:solidFill>
              </a:rPr>
              <a:t>The nature of the Bible – Is it divinely revealed and therefore the foundation of human thought?</a:t>
            </a:r>
          </a:p>
          <a:p>
            <a:pPr lvl="0" indent="-342900">
              <a:spcBef>
                <a:spcPts val="440"/>
              </a:spcBef>
              <a:buSzPct val="100000"/>
              <a:buFont typeface="Arial"/>
              <a:buChar char="➢"/>
            </a:pPr>
            <a:r>
              <a:rPr lang="en-US" sz="2200" dirty="0">
                <a:solidFill>
                  <a:srgbClr val="EAEAEA"/>
                </a:solidFill>
              </a:rPr>
              <a:t>The nature of theodicy – we do not bring God into judgment</a:t>
            </a:r>
          </a:p>
          <a:p>
            <a:pPr lvl="0" indent="-342900">
              <a:spcBef>
                <a:spcPts val="440"/>
              </a:spcBef>
              <a:buSzPct val="100000"/>
              <a:buFont typeface="Arial"/>
              <a:buChar char="➢"/>
            </a:pPr>
            <a:r>
              <a:rPr lang="en-US" sz="2200" dirty="0">
                <a:solidFill>
                  <a:srgbClr val="EAEAEA"/>
                </a:solidFill>
              </a:rPr>
              <a:t>Hermeneutics –  the Bible provide the basis for its appropriate hermeneutic and its own world view within which to interpret it?</a:t>
            </a:r>
          </a:p>
          <a:p>
            <a:pPr lvl="0" indent="-342900">
              <a:spcBef>
                <a:spcPts val="440"/>
              </a:spcBef>
              <a:buSzPct val="100000"/>
              <a:buFont typeface="Arial"/>
              <a:buChar char="➢"/>
            </a:pPr>
            <a:r>
              <a:rPr lang="en-US" sz="2200" dirty="0">
                <a:solidFill>
                  <a:srgbClr val="EAEAEA"/>
                </a:solidFill>
              </a:rPr>
              <a:t>The Biblical concept of truth</a:t>
            </a:r>
          </a:p>
          <a:p>
            <a:pPr lvl="0" indent="-342900">
              <a:spcBef>
                <a:spcPts val="440"/>
              </a:spcBef>
              <a:buSzPct val="100000"/>
              <a:buFont typeface="Arial"/>
              <a:buChar char="➢"/>
            </a:pPr>
            <a:r>
              <a:rPr lang="en-US" sz="2200" dirty="0">
                <a:solidFill>
                  <a:srgbClr val="EAEAEA"/>
                </a:solidFill>
              </a:rPr>
              <a:t>The nature of faith</a:t>
            </a:r>
          </a:p>
          <a:p>
            <a:pPr lvl="0" indent="-342900">
              <a:spcBef>
                <a:spcPts val="440"/>
              </a:spcBef>
              <a:buSzPct val="100000"/>
              <a:buFont typeface="Arial"/>
              <a:buChar char="➢"/>
            </a:pPr>
            <a:r>
              <a:rPr lang="en-US" sz="2200" dirty="0">
                <a:solidFill>
                  <a:srgbClr val="EAEAEA"/>
                </a:solidFill>
              </a:rPr>
              <a:t>The nature of freedom</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power of the Word of God under the Holy Sprit</a:t>
            </a:r>
          </a:p>
        </p:txBody>
      </p:sp>
    </p:spTree>
    <p:extLst>
      <p:ext uri="{BB962C8B-B14F-4D97-AF65-F5344CB8AC3E}">
        <p14:creationId xmlns:p14="http://schemas.microsoft.com/office/powerpoint/2010/main" val="3977727925"/>
      </p:ext>
    </p:extLst>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b="1" i="1" dirty="0">
                <a:solidFill>
                  <a:srgbClr val="FFC000"/>
                </a:solidFill>
              </a:rPr>
              <a:t>The Power of the Word of God</a:t>
            </a:r>
          </a:p>
        </p:txBody>
      </p:sp>
      <p:sp>
        <p:nvSpPr>
          <p:cNvPr id="2" name="Text Placeholder 1"/>
          <p:cNvSpPr>
            <a:spLocks noGrp="1"/>
          </p:cNvSpPr>
          <p:nvPr>
            <p:ph type="body" idx="1"/>
          </p:nvPr>
        </p:nvSpPr>
        <p:spPr>
          <a:xfrm>
            <a:off x="687387" y="1905000"/>
            <a:ext cx="3829050" cy="4115575"/>
          </a:xfrm>
        </p:spPr>
        <p:txBody>
          <a:bodyPr/>
          <a:lstStyle/>
          <a:p>
            <a:pPr marL="228600" indent="0">
              <a:buNone/>
            </a:pPr>
            <a:r>
              <a:rPr lang="en-US" sz="3600" dirty="0">
                <a:solidFill>
                  <a:schemeClr val="bg1"/>
                </a:solidFill>
              </a:rPr>
              <a:t>The power of:</a:t>
            </a:r>
          </a:p>
          <a:p>
            <a:pPr marL="228600" indent="0">
              <a:buNone/>
            </a:pPr>
            <a:r>
              <a:rPr lang="en-US" sz="3600" dirty="0">
                <a:solidFill>
                  <a:schemeClr val="bg1"/>
                </a:solidFill>
              </a:rPr>
              <a:t>	Science</a:t>
            </a:r>
          </a:p>
          <a:p>
            <a:pPr marL="228600" indent="0">
              <a:buNone/>
            </a:pPr>
            <a:r>
              <a:rPr lang="en-US" sz="3600" dirty="0">
                <a:solidFill>
                  <a:schemeClr val="bg1"/>
                </a:solidFill>
              </a:rPr>
              <a:t>	Philosophy</a:t>
            </a:r>
          </a:p>
          <a:p>
            <a:pPr marL="228600" indent="0">
              <a:buNone/>
            </a:pPr>
            <a:r>
              <a:rPr lang="en-US" sz="3600" dirty="0">
                <a:solidFill>
                  <a:schemeClr val="bg1"/>
                </a:solidFill>
              </a:rPr>
              <a:t>	History</a:t>
            </a:r>
          </a:p>
          <a:p>
            <a:pPr marL="228600" indent="0">
              <a:buNone/>
            </a:pPr>
            <a:r>
              <a:rPr lang="en-US" sz="3600" dirty="0">
                <a:solidFill>
                  <a:schemeClr val="bg1"/>
                </a:solidFill>
              </a:rPr>
              <a:t>	Psychology</a:t>
            </a:r>
          </a:p>
          <a:p>
            <a:pPr marL="228600" indent="0">
              <a:buNone/>
            </a:pPr>
            <a:r>
              <a:rPr lang="en-US" sz="3600" dirty="0">
                <a:solidFill>
                  <a:schemeClr val="bg1"/>
                </a:solidFill>
              </a:rPr>
              <a:t>     Sociology	Etc.	</a:t>
            </a:r>
          </a:p>
          <a:p>
            <a:pPr marL="228600" indent="0">
              <a:buNone/>
            </a:pPr>
            <a:r>
              <a:rPr lang="en-US" sz="3600" dirty="0">
                <a:solidFill>
                  <a:schemeClr val="bg1"/>
                </a:solidFill>
              </a:rPr>
              <a:t>	</a:t>
            </a:r>
          </a:p>
        </p:txBody>
      </p:sp>
      <p:sp>
        <p:nvSpPr>
          <p:cNvPr id="3" name="Text Placeholder 2"/>
          <p:cNvSpPr>
            <a:spLocks noGrp="1"/>
          </p:cNvSpPr>
          <p:nvPr>
            <p:ph type="body" idx="2"/>
          </p:nvPr>
        </p:nvSpPr>
        <p:spPr>
          <a:xfrm>
            <a:off x="4668855" y="1905000"/>
            <a:ext cx="3830636" cy="4115575"/>
          </a:xfrm>
        </p:spPr>
        <p:txBody>
          <a:bodyPr/>
          <a:lstStyle/>
          <a:p>
            <a:r>
              <a:rPr lang="en-US" sz="3600" dirty="0">
                <a:solidFill>
                  <a:schemeClr val="bg1"/>
                </a:solidFill>
              </a:rPr>
              <a:t>The power of the Word of God</a:t>
            </a:r>
          </a:p>
          <a:p>
            <a:r>
              <a:rPr lang="en-US" sz="3600" dirty="0">
                <a:solidFill>
                  <a:schemeClr val="bg1"/>
                </a:solidFill>
              </a:rPr>
              <a:t>Under the Holy Spirit</a:t>
            </a:r>
          </a:p>
          <a:p>
            <a:endParaRPr lang="en-US" sz="3600" dirty="0">
              <a:solidFill>
                <a:schemeClr val="bg1"/>
              </a:solidFill>
            </a:endParaRPr>
          </a:p>
        </p:txBody>
      </p:sp>
    </p:spTree>
    <p:extLst>
      <p:ext uri="{BB962C8B-B14F-4D97-AF65-F5344CB8AC3E}">
        <p14:creationId xmlns:p14="http://schemas.microsoft.com/office/powerpoint/2010/main" val="2550335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Shape 84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Conversion</a:t>
            </a:r>
          </a:p>
        </p:txBody>
      </p:sp>
      <p:pic>
        <p:nvPicPr>
          <p:cNvPr id="847" name="Shape 847"/>
          <p:cNvPicPr preferRelativeResize="0"/>
          <p:nvPr/>
        </p:nvPicPr>
        <p:blipFill rotWithShape="1">
          <a:blip r:embed="rId3">
            <a:alphaModFix/>
          </a:blip>
          <a:srcRect/>
          <a:stretch/>
        </p:blipFill>
        <p:spPr>
          <a:xfrm>
            <a:off x="4819650" y="2684461"/>
            <a:ext cx="2765425" cy="2174875"/>
          </a:xfrm>
          <a:prstGeom prst="rect">
            <a:avLst/>
          </a:prstGeom>
          <a:noFill/>
          <a:ln>
            <a:noFill/>
          </a:ln>
        </p:spPr>
      </p:pic>
      <p:sp>
        <p:nvSpPr>
          <p:cNvPr id="848" name="Shape 848"/>
          <p:cNvSpPr/>
          <p:nvPr/>
        </p:nvSpPr>
        <p:spPr>
          <a:xfrm>
            <a:off x="1371600" y="2876550"/>
            <a:ext cx="2666999" cy="1790699"/>
          </a:xfrm>
          <a:custGeom>
            <a:avLst/>
            <a:gdLst/>
            <a:ahLst/>
            <a:cxnLst/>
            <a:rect l="0" t="0" r="0" b="0"/>
            <a:pathLst>
              <a:path w="5445126" h="2387600" extrusionOk="0">
                <a:moveTo>
                  <a:pt x="2722563" y="1044575"/>
                </a:moveTo>
                <a:cubicBezTo>
                  <a:pt x="3278188" y="0"/>
                  <a:pt x="5445126" y="1044575"/>
                  <a:pt x="2722563" y="2387600"/>
                </a:cubicBezTo>
                <a:cubicBezTo>
                  <a:pt x="0" y="1044575"/>
                  <a:pt x="2166938" y="0"/>
                  <a:pt x="2722563" y="1044575"/>
                </a:cubicBezTo>
                <a:close/>
              </a:path>
            </a:pathLst>
          </a:custGeom>
          <a:solidFill>
            <a:srgbClr val="C00000"/>
          </a:solidFill>
          <a:ln w="25400" cap="flat">
            <a:solidFill>
              <a:srgbClr val="C000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5" name="4-Point Star 4"/>
          <p:cNvSpPr/>
          <p:nvPr/>
        </p:nvSpPr>
        <p:spPr>
          <a:xfrm>
            <a:off x="8458200" y="228600"/>
            <a:ext cx="381000" cy="457200"/>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7"/>
                                        </p:tgtEl>
                                        <p:attrNameLst>
                                          <p:attrName>style.visibility</p:attrName>
                                        </p:attrNameLst>
                                      </p:cBhvr>
                                      <p:to>
                                        <p:strVal val="visible"/>
                                      </p:to>
                                    </p:set>
                                    <p:animEffect transition="in" filter="fade">
                                      <p:cBhvr>
                                        <p:cTn id="7" dur="500"/>
                                        <p:tgtEl>
                                          <p:spTgt spid="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Shape 854"/>
          <p:cNvSpPr txBox="1">
            <a:spLocks noGrp="1"/>
          </p:cNvSpPr>
          <p:nvPr>
            <p:ph type="ctrTitle"/>
          </p:nvPr>
        </p:nvSpPr>
        <p:spPr>
          <a:xfrm>
            <a:off x="685800" y="1371600"/>
            <a:ext cx="7772400" cy="2230435"/>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5400" b="1" i="1" u="none" strike="noStrike" cap="none" baseline="0" dirty="0">
                <a:solidFill>
                  <a:srgbClr val="FFC000"/>
                </a:solidFill>
                <a:latin typeface="Arial"/>
                <a:ea typeface="Arial"/>
                <a:cs typeface="Arial"/>
                <a:sym typeface="Arial"/>
              </a:rPr>
              <a:t>Ellen White and the Role of the Bible in </a:t>
            </a:r>
            <a:r>
              <a:rPr lang="en-US" sz="5400" b="1" i="1" dirty="0">
                <a:solidFill>
                  <a:srgbClr val="FFC000"/>
                </a:solidFill>
              </a:rPr>
              <a:t>Obtaining Knowledge</a:t>
            </a:r>
            <a:endParaRPr lang="en-US" sz="5400" b="1" i="1" u="none" strike="noStrike" cap="none" baseline="0" dirty="0">
              <a:solidFill>
                <a:srgbClr val="FFC000"/>
              </a:solidFill>
              <a:latin typeface="Arial"/>
              <a:ea typeface="Arial"/>
              <a:cs typeface="Arial"/>
              <a:sym typeface="Arial"/>
            </a:endParaRPr>
          </a:p>
        </p:txBody>
      </p:sp>
      <p:sp>
        <p:nvSpPr>
          <p:cNvPr id="855" name="Shape 855"/>
          <p:cNvSpPr txBox="1">
            <a:spLocks noGrp="1"/>
          </p:cNvSpPr>
          <p:nvPr>
            <p:ph type="subTitle" idx="1"/>
          </p:nvPr>
        </p:nvSpPr>
        <p:spPr>
          <a:xfrm>
            <a:off x="1371600" y="3886200"/>
            <a:ext cx="6400799" cy="175101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Shape 860"/>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61" name="Shape 861"/>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“The Bible is </a:t>
            </a:r>
            <a:r>
              <a:rPr lang="en-US" sz="3600" b="0" i="0" u="none" strike="noStrike" cap="none" baseline="0" dirty="0">
                <a:solidFill>
                  <a:srgbClr val="FFC000"/>
                </a:solidFill>
                <a:latin typeface="Arial"/>
                <a:ea typeface="Arial"/>
                <a:cs typeface="Arial"/>
                <a:sym typeface="Arial"/>
              </a:rPr>
              <a:t>God’s voice speaking </a:t>
            </a:r>
            <a:r>
              <a:rPr lang="en-US" sz="3600" b="0" i="0" u="none" strike="noStrike" cap="none" baseline="0" dirty="0">
                <a:solidFill>
                  <a:srgbClr val="EAEAEA"/>
                </a:solidFill>
                <a:latin typeface="Arial"/>
                <a:ea typeface="Arial"/>
                <a:cs typeface="Arial"/>
                <a:sym typeface="Arial"/>
              </a:rPr>
              <a:t>to us just as surely as though we could hear Him with our ears.” HP p. 134</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65"/>
        <p:cNvGrpSpPr/>
        <p:nvPr/>
      </p:nvGrpSpPr>
      <p:grpSpPr>
        <a:xfrm>
          <a:off x="0" y="0"/>
          <a:ext cx="0" cy="0"/>
          <a:chOff x="0" y="0"/>
          <a:chExt cx="0" cy="0"/>
        </a:xfrm>
      </p:grpSpPr>
      <p:sp>
        <p:nvSpPr>
          <p:cNvPr id="866" name="Shape 866"/>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67" name="Shape 867"/>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0" i="0" u="none" strike="noStrike" cap="none" baseline="0" dirty="0">
                <a:solidFill>
                  <a:srgbClr val="EAEAEA"/>
                </a:solidFill>
                <a:latin typeface="Arial"/>
                <a:ea typeface="Arial"/>
                <a:cs typeface="Arial"/>
                <a:sym typeface="Arial"/>
              </a:rPr>
              <a:t>"He [</a:t>
            </a:r>
            <a:r>
              <a:rPr lang="en-US" sz="3200" b="0" i="0" u="none" strike="noStrike" cap="none" baseline="0" dirty="0">
                <a:solidFill>
                  <a:srgbClr val="FFC000"/>
                </a:solidFill>
                <a:latin typeface="Arial"/>
                <a:ea typeface="Arial"/>
                <a:cs typeface="Arial"/>
                <a:sym typeface="Arial"/>
              </a:rPr>
              <a:t>Christ</a:t>
            </a:r>
            <a:r>
              <a:rPr lang="en-US" sz="3200" b="0" i="0" u="none" strike="noStrike" cap="none" baseline="0" dirty="0">
                <a:solidFill>
                  <a:srgbClr val="EAEAEA"/>
                </a:solidFill>
                <a:latin typeface="Arial"/>
                <a:ea typeface="Arial"/>
                <a:cs typeface="Arial"/>
                <a:sym typeface="Arial"/>
              </a:rPr>
              <a:t>] pointed to the Scriptures as of </a:t>
            </a:r>
            <a:r>
              <a:rPr lang="en-US" sz="3200" b="0" i="0" u="none" strike="noStrike" cap="none" baseline="0" dirty="0">
                <a:solidFill>
                  <a:srgbClr val="FFC000"/>
                </a:solidFill>
                <a:latin typeface="Arial"/>
                <a:ea typeface="Arial"/>
                <a:cs typeface="Arial"/>
                <a:sym typeface="Arial"/>
              </a:rPr>
              <a:t>unquestionable authority</a:t>
            </a:r>
            <a:r>
              <a:rPr lang="en-US" sz="3200" b="0" i="0" u="none" strike="noStrike" cap="none" baseline="0" dirty="0">
                <a:solidFill>
                  <a:srgbClr val="EAEAEA"/>
                </a:solidFill>
                <a:latin typeface="Arial"/>
                <a:ea typeface="Arial"/>
                <a:cs typeface="Arial"/>
                <a:sym typeface="Arial"/>
              </a:rPr>
              <a:t>, and </a:t>
            </a:r>
            <a:r>
              <a:rPr lang="en-US" sz="3200" b="0" i="0" u="none" strike="noStrike" cap="none" baseline="0" dirty="0">
                <a:solidFill>
                  <a:srgbClr val="FFC000"/>
                </a:solidFill>
                <a:latin typeface="Arial"/>
                <a:ea typeface="Arial"/>
                <a:cs typeface="Arial"/>
                <a:sym typeface="Arial"/>
              </a:rPr>
              <a:t>we </a:t>
            </a:r>
            <a:r>
              <a:rPr lang="en-US" sz="3200" b="0" i="0" u="none" strike="noStrike" cap="none" baseline="0" dirty="0">
                <a:solidFill>
                  <a:srgbClr val="EAEAEA"/>
                </a:solidFill>
                <a:latin typeface="Arial"/>
                <a:ea typeface="Arial"/>
                <a:cs typeface="Arial"/>
                <a:sym typeface="Arial"/>
              </a:rPr>
              <a:t>should do the same. The </a:t>
            </a:r>
            <a:r>
              <a:rPr lang="en-US" sz="3200" b="0" i="0" u="none" strike="noStrike" cap="none" baseline="0" dirty="0">
                <a:solidFill>
                  <a:srgbClr val="FFC000"/>
                </a:solidFill>
                <a:latin typeface="Arial"/>
                <a:ea typeface="Arial"/>
                <a:cs typeface="Arial"/>
                <a:sym typeface="Arial"/>
              </a:rPr>
              <a:t>Bible is to be presented</a:t>
            </a:r>
            <a:r>
              <a:rPr lang="en-US" sz="3200" b="0" i="0" u="none" strike="noStrike" cap="none" baseline="0" dirty="0">
                <a:solidFill>
                  <a:srgbClr val="EAEAEA"/>
                </a:solidFill>
                <a:latin typeface="Arial"/>
                <a:ea typeface="Arial"/>
                <a:cs typeface="Arial"/>
                <a:sym typeface="Arial"/>
              </a:rPr>
              <a:t> as the </a:t>
            </a:r>
            <a:r>
              <a:rPr lang="en-US" sz="3200" b="0" i="0" u="none" strike="noStrike" cap="none" baseline="0" dirty="0">
                <a:solidFill>
                  <a:srgbClr val="FFC000"/>
                </a:solidFill>
                <a:latin typeface="Arial"/>
                <a:ea typeface="Arial"/>
                <a:cs typeface="Arial"/>
                <a:sym typeface="Arial"/>
              </a:rPr>
              <a:t>word of the infinite God</a:t>
            </a:r>
            <a:r>
              <a:rPr lang="en-US" sz="3200" b="0" i="0" u="none" strike="noStrike" cap="none" baseline="0" dirty="0">
                <a:solidFill>
                  <a:srgbClr val="EAEAEA"/>
                </a:solidFill>
                <a:latin typeface="Arial"/>
                <a:ea typeface="Arial"/>
                <a:cs typeface="Arial"/>
                <a:sym typeface="Arial"/>
              </a:rPr>
              <a:t>, as the end of all controversy and the foundation of all faith." </a:t>
            </a:r>
            <a:r>
              <a:rPr lang="en-US" sz="3200" b="0" i="1" u="none" strike="noStrike" cap="none" baseline="0" dirty="0">
                <a:solidFill>
                  <a:srgbClr val="EAEAEA"/>
                </a:solidFill>
                <a:latin typeface="Arial"/>
                <a:ea typeface="Arial"/>
                <a:cs typeface="Arial"/>
                <a:sym typeface="Arial"/>
              </a:rPr>
              <a:t>COL</a:t>
            </a:r>
            <a:r>
              <a:rPr lang="en-US" sz="3200" b="0" i="0" u="none" strike="noStrike" cap="none" baseline="0" dirty="0">
                <a:solidFill>
                  <a:srgbClr val="EAEAEA"/>
                </a:solidFill>
                <a:latin typeface="Arial"/>
                <a:ea typeface="Arial"/>
                <a:cs typeface="Arial"/>
                <a:sym typeface="Arial"/>
              </a:rPr>
              <a:t>  pp. 39, 40</a:t>
            </a:r>
          </a:p>
          <a:p>
            <a:pPr marL="0" marR="0" lvl="0" indent="0" algn="l" rtl="0">
              <a:spcBef>
                <a:spcPts val="0"/>
              </a:spcBef>
              <a:buNone/>
            </a:pPr>
            <a:endParaRPr sz="3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800" b="1" i="1" u="none" strike="noStrike" cap="none" baseline="0" dirty="0">
                <a:solidFill>
                  <a:srgbClr val="FFC000"/>
                </a:solidFill>
                <a:latin typeface="Arial"/>
                <a:ea typeface="Arial"/>
                <a:cs typeface="Arial"/>
                <a:sym typeface="Arial"/>
              </a:rPr>
              <a:t>Authority of the Bible</a:t>
            </a:r>
          </a:p>
        </p:txBody>
      </p:sp>
      <p:sp>
        <p:nvSpPr>
          <p:cNvPr id="873" name="Shape 873"/>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"Leave the impression upon the mind that the Bible, and the </a:t>
            </a:r>
            <a:r>
              <a:rPr lang="en-US" sz="2400" b="0" i="0" u="none" strike="noStrike" cap="none" baseline="0" dirty="0">
                <a:solidFill>
                  <a:srgbClr val="FFC000"/>
                </a:solidFill>
                <a:latin typeface="Arial"/>
                <a:ea typeface="Arial"/>
                <a:cs typeface="Arial"/>
                <a:sym typeface="Arial"/>
              </a:rPr>
              <a:t>Bible alone</a:t>
            </a:r>
            <a:r>
              <a:rPr lang="en-US" sz="2400" b="0" i="0" u="none" strike="noStrike" cap="none" baseline="0" dirty="0">
                <a:solidFill>
                  <a:srgbClr val="EAEAEA"/>
                </a:solidFill>
                <a:latin typeface="Arial"/>
                <a:ea typeface="Arial"/>
                <a:cs typeface="Arial"/>
                <a:sym typeface="Arial"/>
              </a:rPr>
              <a:t>, is our rule of faith, and that the sayings and doings of </a:t>
            </a:r>
            <a:r>
              <a:rPr lang="en-US" sz="2400" b="0" i="0" u="none" strike="noStrike" cap="none" baseline="0" dirty="0">
                <a:solidFill>
                  <a:srgbClr val="FFC000"/>
                </a:solidFill>
                <a:latin typeface="Arial"/>
                <a:ea typeface="Arial"/>
                <a:cs typeface="Arial"/>
                <a:sym typeface="Arial"/>
              </a:rPr>
              <a:t>men are not to be a criterion </a:t>
            </a:r>
            <a:r>
              <a:rPr lang="en-US" sz="2400" b="0" i="0" u="none" strike="noStrike" cap="none" baseline="0" dirty="0">
                <a:solidFill>
                  <a:srgbClr val="EAEAEA"/>
                </a:solidFill>
                <a:latin typeface="Arial"/>
                <a:ea typeface="Arial"/>
                <a:cs typeface="Arial"/>
                <a:sym typeface="Arial"/>
              </a:rPr>
              <a:t>for our doctrines or actions," </a:t>
            </a:r>
            <a:r>
              <a:rPr lang="en-US" sz="2400" b="0" i="1" u="none" strike="noStrike" cap="none" baseline="0" dirty="0">
                <a:solidFill>
                  <a:srgbClr val="EAEAEA"/>
                </a:solidFill>
                <a:latin typeface="Arial"/>
                <a:ea typeface="Arial"/>
                <a:cs typeface="Arial"/>
                <a:sym typeface="Arial"/>
              </a:rPr>
              <a:t>CSW </a:t>
            </a:r>
            <a:r>
              <a:rPr lang="en-US" sz="2400" b="0" i="0" u="none" strike="noStrike" cap="none" baseline="0" dirty="0">
                <a:solidFill>
                  <a:srgbClr val="EAEAEA"/>
                </a:solidFill>
                <a:latin typeface="Arial"/>
                <a:ea typeface="Arial"/>
                <a:cs typeface="Arial"/>
                <a:sym typeface="Arial"/>
              </a:rPr>
              <a:t> p. 84</a:t>
            </a:r>
          </a:p>
          <a:p>
            <a:pPr marL="342900" marR="0" lvl="0" indent="-190500" algn="l" rtl="0">
              <a:lnSpc>
                <a:spcPct val="90000"/>
              </a:lnSpc>
              <a:spcBef>
                <a:spcPts val="480"/>
              </a:spcBef>
              <a:spcAft>
                <a:spcPts val="0"/>
              </a:spcAft>
              <a:buClr>
                <a:srgbClr val="887952"/>
              </a:buClr>
              <a:buFont typeface="Arial"/>
              <a:buNone/>
            </a:pPr>
            <a:endParaRPr sz="2400" b="0" i="0" u="none" strike="noStrike" cap="none" baseline="0" dirty="0">
              <a:solidFill>
                <a:srgbClr val="EAEAEA"/>
              </a:solidFill>
              <a:latin typeface="Arial"/>
              <a:ea typeface="Arial"/>
              <a:cs typeface="Arial"/>
              <a:sym typeface="Arial"/>
            </a:endParaRPr>
          </a:p>
          <a:p>
            <a:pPr marL="342900" marR="0" lvl="0" indent="-342900" algn="l" rtl="0">
              <a:lnSpc>
                <a:spcPct val="9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Bible, and the </a:t>
            </a:r>
            <a:r>
              <a:rPr lang="en-US" sz="2400" b="0" i="0" u="none" strike="noStrike" cap="none" baseline="0" dirty="0">
                <a:solidFill>
                  <a:srgbClr val="FFC000"/>
                </a:solidFill>
                <a:latin typeface="Arial"/>
                <a:ea typeface="Arial"/>
                <a:cs typeface="Arial"/>
                <a:sym typeface="Arial"/>
              </a:rPr>
              <a:t>Bible alone</a:t>
            </a:r>
            <a:r>
              <a:rPr lang="en-US" sz="2400" b="0" i="0" u="none" strike="noStrike" cap="none" baseline="0" dirty="0">
                <a:solidFill>
                  <a:srgbClr val="EAEAEA"/>
                </a:solidFill>
                <a:latin typeface="Arial"/>
                <a:ea typeface="Arial"/>
                <a:cs typeface="Arial"/>
                <a:sym typeface="Arial"/>
              </a:rPr>
              <a:t>, is to be our creed, and sole </a:t>
            </a:r>
            <a:r>
              <a:rPr lang="en-US" sz="2400" b="0" i="0" u="none" strike="noStrike" cap="none" baseline="0" dirty="0">
                <a:solidFill>
                  <a:srgbClr val="FFC000"/>
                </a:solidFill>
                <a:latin typeface="Arial"/>
                <a:ea typeface="Arial"/>
                <a:cs typeface="Arial"/>
                <a:sym typeface="Arial"/>
              </a:rPr>
              <a:t>bond of union</a:t>
            </a:r>
            <a:r>
              <a:rPr lang="en-US" sz="2400" b="0" i="0" u="none" strike="noStrike" cap="none" baseline="0" dirty="0">
                <a:solidFill>
                  <a:srgbClr val="EAEAEA"/>
                </a:solidFill>
                <a:latin typeface="Arial"/>
                <a:ea typeface="Arial"/>
                <a:cs typeface="Arial"/>
                <a:sym typeface="Arial"/>
              </a:rPr>
              <a:t>; all who bow to this Holy Word will be in harmony.  Man is fallible, but God's Word is infallible." </a:t>
            </a:r>
            <a:r>
              <a:rPr lang="en-US" sz="2400" b="0" i="1" u="none" strike="noStrike" cap="none" baseline="0" dirty="0">
                <a:solidFill>
                  <a:srgbClr val="EAEAEA"/>
                </a:solidFill>
                <a:latin typeface="Arial"/>
                <a:ea typeface="Arial"/>
                <a:cs typeface="Arial"/>
                <a:sym typeface="Arial"/>
              </a:rPr>
              <a:t>1 SM</a:t>
            </a:r>
            <a:r>
              <a:rPr lang="en-US" sz="2400" b="0" i="0" u="none" strike="noStrike" cap="none" baseline="0" dirty="0">
                <a:solidFill>
                  <a:srgbClr val="EAEAEA"/>
                </a:solidFill>
                <a:latin typeface="Arial"/>
                <a:ea typeface="Arial"/>
                <a:cs typeface="Arial"/>
                <a:sym typeface="Arial"/>
              </a:rPr>
              <a:t> p. 416</a:t>
            </a:r>
          </a:p>
          <a:p>
            <a:pPr marL="342900" marR="0" lvl="0" indent="-190500" algn="l" rtl="0">
              <a:lnSpc>
                <a:spcPct val="90000"/>
              </a:lnSpc>
              <a:spcBef>
                <a:spcPts val="480"/>
              </a:spcBef>
              <a:spcAft>
                <a:spcPts val="0"/>
              </a:spcAft>
              <a:buClr>
                <a:srgbClr val="887952"/>
              </a:buClr>
              <a:buFont typeface="Arial"/>
              <a:buNone/>
            </a:pPr>
            <a:endParaRPr sz="2400" b="1" i="0" u="none" strike="noStrike" cap="none" baseline="0" dirty="0">
              <a:solidFill>
                <a:srgbClr val="EAEAEA"/>
              </a:solidFill>
              <a:latin typeface="Arial"/>
              <a:ea typeface="Arial"/>
              <a:cs typeface="Arial"/>
              <a:sym typeface="Arial"/>
            </a:endParaRPr>
          </a:p>
          <a:p>
            <a:pPr marL="342900" marR="0" lvl="0" indent="-342900" algn="l" rtl="0">
              <a:lnSpc>
                <a:spcPct val="90000"/>
              </a:lnSpc>
              <a:spcBef>
                <a:spcPts val="480"/>
              </a:spcBef>
              <a:spcAft>
                <a:spcPts val="0"/>
              </a:spcAft>
              <a:buClr>
                <a:srgbClr val="887952"/>
              </a:buClr>
              <a:buSzPct val="100000"/>
              <a:buFont typeface="Arial"/>
              <a:buChar char="▪"/>
            </a:pPr>
            <a:r>
              <a:rPr lang="en-US" sz="2400" b="0" i="0" u="none" strike="noStrike" cap="none" baseline="0" dirty="0">
                <a:solidFill>
                  <a:srgbClr val="EAEAEA"/>
                </a:solidFill>
                <a:latin typeface="Arial"/>
                <a:ea typeface="Arial"/>
                <a:cs typeface="Arial"/>
                <a:sym typeface="Arial"/>
              </a:rPr>
              <a:t>"The Bible is an </a:t>
            </a:r>
            <a:r>
              <a:rPr lang="en-US" sz="2400" b="0" i="0" u="none" strike="noStrike" cap="none" baseline="0" dirty="0">
                <a:solidFill>
                  <a:srgbClr val="FFC000"/>
                </a:solidFill>
                <a:latin typeface="Arial"/>
                <a:ea typeface="Arial"/>
                <a:cs typeface="Arial"/>
                <a:sym typeface="Arial"/>
              </a:rPr>
              <a:t>unerring guide</a:t>
            </a:r>
            <a:r>
              <a:rPr lang="en-US" sz="2400" b="0" i="0" u="none" strike="noStrike" cap="none" baseline="0" dirty="0">
                <a:solidFill>
                  <a:srgbClr val="EAEAEA"/>
                </a:solidFill>
                <a:latin typeface="Arial"/>
                <a:ea typeface="Arial"/>
                <a:cs typeface="Arial"/>
                <a:sym typeface="Arial"/>
              </a:rPr>
              <a:t>." </a:t>
            </a:r>
            <a:r>
              <a:rPr lang="en-US" sz="2400" b="0" i="1" u="none" strike="noStrike" cap="none" baseline="0" dirty="0">
                <a:solidFill>
                  <a:srgbClr val="EAEAEA"/>
                </a:solidFill>
                <a:latin typeface="Arial"/>
                <a:ea typeface="Arial"/>
                <a:cs typeface="Arial"/>
                <a:sym typeface="Arial"/>
              </a:rPr>
              <a:t>4T</a:t>
            </a:r>
            <a:r>
              <a:rPr lang="en-US" sz="2400" b="0" i="0" u="none" strike="noStrike" cap="none" baseline="0" dirty="0">
                <a:solidFill>
                  <a:srgbClr val="EAEAEA"/>
                </a:solidFill>
                <a:latin typeface="Arial"/>
                <a:ea typeface="Arial"/>
                <a:cs typeface="Arial"/>
                <a:sym typeface="Arial"/>
              </a:rPr>
              <a:t> p. 312</a:t>
            </a:r>
          </a:p>
          <a:p>
            <a:pPr marL="0" marR="0" lvl="0" indent="0" algn="l" rtl="0">
              <a:spcBef>
                <a:spcPts val="0"/>
              </a:spcBef>
              <a:buNone/>
            </a:pPr>
            <a:endParaRPr sz="24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75" name="Shape 575"/>
          <p:cNvSpPr txBox="1">
            <a:spLocks noGrp="1"/>
          </p:cNvSpPr>
          <p:nvPr>
            <p:ph type="body" idx="1"/>
          </p:nvPr>
        </p:nvSpPr>
        <p:spPr>
          <a:xfrm>
            <a:off x="838200" y="2133600"/>
            <a:ext cx="7924799" cy="52578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Knowledge of God is dependent upon His self-revelation</a:t>
            </a:r>
          </a:p>
          <a:p>
            <a:pPr lvl="0" indent="-342900">
              <a:spcBef>
                <a:spcPts val="0"/>
              </a:spcBef>
              <a:buSzPct val="100000"/>
              <a:buFont typeface="Arial"/>
              <a:buChar char="➢"/>
            </a:pPr>
            <a:r>
              <a:rPr lang="en-US" sz="2200" dirty="0">
                <a:solidFill>
                  <a:srgbClr val="EAEAEA"/>
                </a:solidFill>
              </a:rPr>
              <a:t> in Jesus Christ and His Word </a:t>
            </a:r>
          </a:p>
          <a:p>
            <a:pPr lvl="0" indent="-342900">
              <a:spcBef>
                <a:spcPts val="0"/>
              </a:spcBef>
              <a:buSzPct val="100000"/>
              <a:buFont typeface="Arial"/>
              <a:buChar char="➢"/>
            </a:pPr>
            <a:r>
              <a:rPr lang="en-US" sz="2200" dirty="0">
                <a:solidFill>
                  <a:srgbClr val="EAEAEA"/>
                </a:solidFill>
              </a:rPr>
              <a:t>The nature of the Bible – It is divinely revealed and therefore the foundation of human thought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The nature of theodicy – We do not bring God into judgment</a:t>
            </a:r>
          </a:p>
        </p:txBody>
      </p:sp>
    </p:spTree>
  </p:cSld>
  <p:clrMapOvr>
    <a:masterClrMapping/>
  </p:clrMapOvr>
  <p:transition spd="slow">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body" idx="1"/>
          </p:nvPr>
        </p:nvSpPr>
        <p:spPr>
          <a:xfrm>
            <a:off x="687387" y="939800"/>
            <a:ext cx="7812086" cy="5080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Basis of religion</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Basis of faith</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Test of inspiration</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Test for the operation of the Holy            Spirit</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Guide to life</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Rule of conscience</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Standard of character</a:t>
            </a:r>
          </a:p>
          <a:p>
            <a:pPr marL="342900" marR="0" lvl="0" indent="-342900" algn="l" rtl="0">
              <a:lnSpc>
                <a:spcPct val="100000"/>
              </a:lnSpc>
              <a:spcBef>
                <a:spcPts val="640"/>
              </a:spcBef>
              <a:spcAft>
                <a:spcPts val="0"/>
              </a:spcAft>
              <a:buClr>
                <a:srgbClr val="887952"/>
              </a:buClr>
              <a:buSzPct val="100000"/>
              <a:buFont typeface="Arial"/>
              <a:buChar char="▪"/>
            </a:pPr>
            <a:r>
              <a:rPr lang="en-US" sz="3200" b="1" i="0" u="none" strike="noStrike" cap="none" baseline="0" dirty="0">
                <a:solidFill>
                  <a:srgbClr val="EAEAEA"/>
                </a:solidFill>
                <a:latin typeface="Arial"/>
                <a:ea typeface="Arial"/>
                <a:cs typeface="Arial"/>
                <a:sym typeface="Arial"/>
              </a:rPr>
              <a:t>  Only basis of happiness</a:t>
            </a:r>
          </a:p>
          <a:p>
            <a:pPr marL="0" marR="0" lvl="0" indent="0" algn="l" rtl="0">
              <a:spcBef>
                <a:spcPts val="0"/>
              </a:spcBef>
              <a:buNone/>
            </a:pPr>
            <a:endParaRPr sz="3200" b="1"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8">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249"/>
                                          </p:stCondLst>
                                        </p:cTn>
                                        <p:tgtEl>
                                          <p:spTgt spid="878">
                                            <p:txEl>
                                              <p:pRg st="1" end="1"/>
                                            </p:txEl>
                                          </p:spTgt>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nodeType="afterEffect">
                                  <p:stCondLst>
                                    <p:cond delay="0"/>
                                  </p:stCondLst>
                                  <p:childTnLst>
                                    <p:set>
                                      <p:cBhvr>
                                        <p:cTn id="12" dur="1" fill="hold">
                                          <p:stCondLst>
                                            <p:cond delay="249"/>
                                          </p:stCondLst>
                                        </p:cTn>
                                        <p:tgtEl>
                                          <p:spTgt spid="878">
                                            <p:txEl>
                                              <p:pRg st="2" end="2"/>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249"/>
                                          </p:stCondLst>
                                        </p:cTn>
                                        <p:tgtEl>
                                          <p:spTgt spid="878">
                                            <p:txEl>
                                              <p:pRg st="3" end="3"/>
                                            </p:txEl>
                                          </p:spTgt>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nodeType="afterEffect">
                                  <p:stCondLst>
                                    <p:cond delay="0"/>
                                  </p:stCondLst>
                                  <p:childTnLst>
                                    <p:set>
                                      <p:cBhvr>
                                        <p:cTn id="18" dur="1" fill="hold">
                                          <p:stCondLst>
                                            <p:cond delay="249"/>
                                          </p:stCondLst>
                                        </p:cTn>
                                        <p:tgtEl>
                                          <p:spTgt spid="878">
                                            <p:txEl>
                                              <p:pRg st="4" end="4"/>
                                            </p:txEl>
                                          </p:spTgt>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nodeType="afterEffect">
                                  <p:stCondLst>
                                    <p:cond delay="0"/>
                                  </p:stCondLst>
                                  <p:childTnLst>
                                    <p:set>
                                      <p:cBhvr>
                                        <p:cTn id="21" dur="1" fill="hold">
                                          <p:stCondLst>
                                            <p:cond delay="249"/>
                                          </p:stCondLst>
                                        </p:cTn>
                                        <p:tgtEl>
                                          <p:spTgt spid="878">
                                            <p:txEl>
                                              <p:pRg st="5" end="5"/>
                                            </p:txEl>
                                          </p:spTgt>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nodeType="afterEffect">
                                  <p:stCondLst>
                                    <p:cond delay="0"/>
                                  </p:stCondLst>
                                  <p:childTnLst>
                                    <p:set>
                                      <p:cBhvr>
                                        <p:cTn id="24" dur="1" fill="hold">
                                          <p:stCondLst>
                                            <p:cond delay="249"/>
                                          </p:stCondLst>
                                        </p:cTn>
                                        <p:tgtEl>
                                          <p:spTgt spid="878">
                                            <p:txEl>
                                              <p:pRg st="6" end="6"/>
                                            </p:txEl>
                                          </p:spTgt>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nodeType="afterEffect">
                                  <p:stCondLst>
                                    <p:cond delay="0"/>
                                  </p:stCondLst>
                                  <p:childTnLst>
                                    <p:set>
                                      <p:cBhvr>
                                        <p:cTn id="27" dur="1" fill="hold">
                                          <p:stCondLst>
                                            <p:cond delay="249"/>
                                          </p:stCondLst>
                                        </p:cTn>
                                        <p:tgtEl>
                                          <p:spTgt spid="87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Authority Over the Senses</a:t>
            </a:r>
          </a:p>
        </p:txBody>
      </p:sp>
      <p:sp>
        <p:nvSpPr>
          <p:cNvPr id="884" name="Shape 884"/>
          <p:cNvSpPr txBox="1">
            <a:spLocks noGrp="1"/>
          </p:cNvSpPr>
          <p:nvPr>
            <p:ph type="body" idx="1"/>
          </p:nvPr>
        </p:nvSpPr>
        <p:spPr>
          <a:xfrm>
            <a:off x="687387" y="2057400"/>
            <a:ext cx="7812086"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Are the people of God now so firmly established upon </a:t>
            </a:r>
            <a:r>
              <a:rPr lang="en-US" sz="3600" b="0" i="0" u="none" strike="noStrike" cap="none" baseline="0" dirty="0">
                <a:solidFill>
                  <a:srgbClr val="FFC000"/>
                </a:solidFill>
                <a:latin typeface="Arial"/>
                <a:ea typeface="Arial"/>
                <a:cs typeface="Arial"/>
                <a:sym typeface="Arial"/>
              </a:rPr>
              <a:t>His word </a:t>
            </a:r>
            <a:r>
              <a:rPr lang="en-US" sz="3600" b="0" i="0" u="none" strike="noStrike" cap="none" baseline="0" dirty="0">
                <a:solidFill>
                  <a:srgbClr val="EAEAEA"/>
                </a:solidFill>
                <a:latin typeface="Arial"/>
                <a:ea typeface="Arial"/>
                <a:cs typeface="Arial"/>
                <a:sym typeface="Arial"/>
              </a:rPr>
              <a:t>that they would </a:t>
            </a:r>
            <a:r>
              <a:rPr lang="en-US" sz="3600" b="0" i="0" u="none" strike="noStrike" cap="none" baseline="0" dirty="0">
                <a:solidFill>
                  <a:srgbClr val="FFC000"/>
                </a:solidFill>
                <a:latin typeface="Arial"/>
                <a:ea typeface="Arial"/>
                <a:cs typeface="Arial"/>
                <a:sym typeface="Arial"/>
              </a:rPr>
              <a:t>not yield to </a:t>
            </a:r>
            <a:r>
              <a:rPr lang="en-US" sz="3600" b="0" i="0" u="none" strike="noStrike" cap="none" baseline="0" dirty="0">
                <a:solidFill>
                  <a:srgbClr val="EAEAEA"/>
                </a:solidFill>
                <a:latin typeface="Arial"/>
                <a:ea typeface="Arial"/>
                <a:cs typeface="Arial"/>
                <a:sym typeface="Arial"/>
              </a:rPr>
              <a:t>the </a:t>
            </a:r>
            <a:r>
              <a:rPr lang="en-US" sz="3600" b="0" i="0" u="none" strike="noStrike" cap="none" baseline="0" dirty="0">
                <a:solidFill>
                  <a:srgbClr val="FFC000"/>
                </a:solidFill>
                <a:latin typeface="Arial"/>
                <a:ea typeface="Arial"/>
                <a:cs typeface="Arial"/>
                <a:sym typeface="Arial"/>
              </a:rPr>
              <a:t>evidence of their senses</a:t>
            </a:r>
            <a:r>
              <a:rPr lang="en-US" sz="3600" b="0" i="0" u="none" strike="noStrike" cap="none" baseline="0" dirty="0">
                <a:solidFill>
                  <a:srgbClr val="EAEAEA"/>
                </a:solidFill>
                <a:latin typeface="Arial"/>
                <a:ea typeface="Arial"/>
                <a:cs typeface="Arial"/>
                <a:sym typeface="Arial"/>
              </a:rPr>
              <a:t>?  Would they, in such a crisis, cling to the Bible and the Bible only?" </a:t>
            </a:r>
            <a:r>
              <a:rPr lang="en-US" sz="3600" b="0" i="1" u="none" strike="noStrike" cap="none" baseline="0" dirty="0">
                <a:solidFill>
                  <a:srgbClr val="EAEAEA"/>
                </a:solidFill>
                <a:latin typeface="Arial"/>
                <a:ea typeface="Arial"/>
                <a:cs typeface="Arial"/>
                <a:sym typeface="Arial"/>
              </a:rPr>
              <a:t>GC </a:t>
            </a:r>
            <a:r>
              <a:rPr lang="en-US" sz="3600" b="0" i="0" u="none" strike="noStrike" cap="none" baseline="0" dirty="0">
                <a:solidFill>
                  <a:srgbClr val="EAEAEA"/>
                </a:solidFill>
                <a:latin typeface="Arial"/>
                <a:ea typeface="Arial"/>
                <a:cs typeface="Arial"/>
                <a:sym typeface="Arial"/>
              </a:rPr>
              <a:t>p. 625</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Shape 889"/>
          <p:cNvSpPr txBox="1">
            <a:spLocks noGrp="1"/>
          </p:cNvSpPr>
          <p:nvPr>
            <p:ph type="title"/>
          </p:nvPr>
        </p:nvSpPr>
        <p:spPr>
          <a:xfrm>
            <a:off x="685800" y="831850"/>
            <a:ext cx="7772400" cy="15811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Knowledge,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Truth, and Education</a:t>
            </a:r>
          </a:p>
        </p:txBody>
      </p:sp>
      <p:sp>
        <p:nvSpPr>
          <p:cNvPr id="890" name="Shape 890"/>
          <p:cNvSpPr txBox="1">
            <a:spLocks noGrp="1"/>
          </p:cNvSpPr>
          <p:nvPr>
            <p:ph type="body" idx="1"/>
          </p:nvPr>
        </p:nvSpPr>
        <p:spPr>
          <a:xfrm>
            <a:off x="687387" y="2514600"/>
            <a:ext cx="7812086" cy="3505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Bible is to be made the basis of all </a:t>
            </a:r>
            <a:r>
              <a:rPr lang="en-US" sz="3600" b="0" i="0" u="none" strike="noStrike" cap="none" baseline="0" dirty="0">
                <a:solidFill>
                  <a:srgbClr val="FFC000"/>
                </a:solidFill>
                <a:latin typeface="Arial"/>
                <a:ea typeface="Arial"/>
                <a:cs typeface="Arial"/>
                <a:sym typeface="Arial"/>
              </a:rPr>
              <a:t>education</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FE </a:t>
            </a:r>
            <a:r>
              <a:rPr lang="en-US" sz="3600" b="0" i="0" u="none" strike="noStrike" cap="none" baseline="0" dirty="0">
                <a:solidFill>
                  <a:srgbClr val="EAEAEA"/>
                </a:solidFill>
                <a:latin typeface="Arial"/>
                <a:ea typeface="Arial"/>
                <a:cs typeface="Arial"/>
                <a:sym typeface="Arial"/>
              </a:rPr>
              <a:t>p. 490</a:t>
            </a:r>
          </a:p>
          <a:p>
            <a:pPr marL="0" marR="0" lvl="0" indent="0" algn="l" rtl="0">
              <a:lnSpc>
                <a:spcPct val="100000"/>
              </a:lnSpc>
              <a:spcBef>
                <a:spcPts val="720"/>
              </a:spcBef>
              <a:spcAft>
                <a:spcPts val="0"/>
              </a:spcAft>
              <a:buClr>
                <a:schemeClr val="dk1"/>
              </a:buClr>
              <a:buFont typeface="Arial"/>
              <a:buNone/>
            </a:pPr>
            <a:endParaRPr sz="3600" b="0" i="0" u="none" strike="noStrike" cap="none" baseline="0" dirty="0">
              <a:solidFill>
                <a:srgbClr val="EAEAEA"/>
              </a:solidFill>
              <a:latin typeface="Arial"/>
              <a:ea typeface="Arial"/>
              <a:cs typeface="Arial"/>
              <a:sym typeface="Arial"/>
            </a:endParaRPr>
          </a:p>
          <a:p>
            <a:pPr marL="0" marR="0" lvl="0" indent="0" algn="l" rtl="0">
              <a:lnSpc>
                <a:spcPct val="100000"/>
              </a:lnSpc>
              <a:spcBef>
                <a:spcPts val="72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Bible must be made the </a:t>
            </a:r>
            <a:r>
              <a:rPr lang="en-US" sz="3600" b="0" i="0" u="none" strike="noStrike" cap="none" baseline="0" dirty="0">
                <a:solidFill>
                  <a:srgbClr val="FFC000"/>
                </a:solidFill>
                <a:latin typeface="Arial"/>
                <a:ea typeface="Arial"/>
                <a:cs typeface="Arial"/>
                <a:sym typeface="Arial"/>
              </a:rPr>
              <a:t>foundation for all study</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FE</a:t>
            </a:r>
            <a:r>
              <a:rPr lang="en-US" sz="3600" b="0" i="0" u="none" strike="noStrike" cap="none" baseline="0" dirty="0">
                <a:solidFill>
                  <a:srgbClr val="EAEAEA"/>
                </a:solidFill>
                <a:latin typeface="Arial"/>
                <a:ea typeface="Arial"/>
                <a:cs typeface="Arial"/>
                <a:sym typeface="Arial"/>
              </a:rPr>
              <a:t> p. 451</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Shape 895"/>
          <p:cNvSpPr txBox="1">
            <a:spLocks noGrp="1"/>
          </p:cNvSpPr>
          <p:nvPr>
            <p:ph type="title"/>
          </p:nvPr>
        </p:nvSpPr>
        <p:spPr>
          <a:xfrm>
            <a:off x="633412" y="935037"/>
            <a:ext cx="7772400" cy="13525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Knowledge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of God and Christ</a:t>
            </a:r>
          </a:p>
        </p:txBody>
      </p:sp>
      <p:sp>
        <p:nvSpPr>
          <p:cNvPr id="896" name="Shape 896"/>
          <p:cNvSpPr txBox="1">
            <a:spLocks noGrp="1"/>
          </p:cNvSpPr>
          <p:nvPr>
            <p:ph type="body" idx="1"/>
          </p:nvPr>
        </p:nvSpPr>
        <p:spPr>
          <a:xfrm>
            <a:off x="687387" y="2362200"/>
            <a:ext cx="7812086" cy="3657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"Searching the </a:t>
            </a:r>
            <a:r>
              <a:rPr lang="en-US" sz="3600" b="0" i="0" u="none" strike="noStrike" cap="none" baseline="0" dirty="0">
                <a:solidFill>
                  <a:srgbClr val="FFC000"/>
                </a:solidFill>
                <a:latin typeface="Arial"/>
                <a:ea typeface="Arial"/>
                <a:cs typeface="Arial"/>
                <a:sym typeface="Arial"/>
              </a:rPr>
              <a:t>Scriptures alone </a:t>
            </a:r>
            <a:r>
              <a:rPr lang="en-US" sz="3600" b="0" i="0" u="none" strike="noStrike" cap="none" baseline="0" dirty="0">
                <a:solidFill>
                  <a:srgbClr val="EAEAEA"/>
                </a:solidFill>
                <a:latin typeface="Arial"/>
                <a:ea typeface="Arial"/>
                <a:cs typeface="Arial"/>
                <a:sym typeface="Arial"/>
              </a:rPr>
              <a:t>will bring the knowledge of the true God and Jesus Christ whom He hath sent." </a:t>
            </a:r>
            <a:r>
              <a:rPr lang="en-US" sz="3600" b="0" i="1" u="none" strike="noStrike" cap="none" baseline="0" dirty="0">
                <a:solidFill>
                  <a:srgbClr val="EAEAEA"/>
                </a:solidFill>
                <a:latin typeface="Arial"/>
                <a:ea typeface="Arial"/>
                <a:cs typeface="Arial"/>
                <a:sym typeface="Arial"/>
              </a:rPr>
              <a:t>FE</a:t>
            </a:r>
            <a:r>
              <a:rPr lang="en-US" sz="3600" b="0" i="0" u="none" strike="noStrike" cap="none" baseline="0" dirty="0">
                <a:solidFill>
                  <a:srgbClr val="EAEAEA"/>
                </a:solidFill>
                <a:latin typeface="Arial"/>
                <a:ea typeface="Arial"/>
                <a:cs typeface="Arial"/>
                <a:sym typeface="Arial"/>
              </a:rPr>
              <a:t> p. 415</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901" name="Shape 901"/>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02" name="Shape 902"/>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"Apart from Christ, science is misleading     and philosophy is foolishness." </a:t>
            </a:r>
            <a:r>
              <a:rPr lang="en-US" sz="3600" b="0" i="1" u="none" strike="noStrike" cap="none" baseline="0" dirty="0">
                <a:solidFill>
                  <a:srgbClr val="EAEAEA"/>
                </a:solidFill>
                <a:latin typeface="Arial"/>
                <a:ea typeface="Arial"/>
                <a:cs typeface="Arial"/>
                <a:sym typeface="Arial"/>
              </a:rPr>
              <a:t>MM</a:t>
            </a:r>
            <a:r>
              <a:rPr lang="en-US" sz="3600" b="0" i="0" u="none" strike="noStrike" cap="none" baseline="0" dirty="0">
                <a:solidFill>
                  <a:srgbClr val="EAEAEA"/>
                </a:solidFill>
                <a:latin typeface="Arial"/>
                <a:ea typeface="Arial"/>
                <a:cs typeface="Arial"/>
                <a:sym typeface="Arial"/>
              </a:rPr>
              <a:t> p. 91</a:t>
            </a:r>
          </a:p>
        </p:txBody>
      </p:sp>
    </p:spTree>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06"/>
        <p:cNvGrpSpPr/>
        <p:nvPr/>
      </p:nvGrpSpPr>
      <p:grpSpPr>
        <a:xfrm>
          <a:off x="0" y="0"/>
          <a:ext cx="0" cy="0"/>
          <a:chOff x="0" y="0"/>
          <a:chExt cx="0" cy="0"/>
        </a:xfrm>
      </p:grpSpPr>
      <p:sp>
        <p:nvSpPr>
          <p:cNvPr id="907" name="Shape 907"/>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08" name="Shape 908"/>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“The greatest minds, </a:t>
            </a:r>
            <a:r>
              <a:rPr lang="en-US" sz="2800" b="0" i="0" u="none" strike="noStrike" cap="none" baseline="0" dirty="0">
                <a:solidFill>
                  <a:srgbClr val="FFC000"/>
                </a:solidFill>
                <a:latin typeface="Arial"/>
                <a:ea typeface="Arial"/>
                <a:cs typeface="Arial"/>
                <a:sym typeface="Arial"/>
              </a:rPr>
              <a:t>if not guided by the word of God</a:t>
            </a:r>
            <a:r>
              <a:rPr lang="en-US" sz="2800" b="0" i="0" u="none" strike="noStrike" cap="none" baseline="0" dirty="0">
                <a:solidFill>
                  <a:srgbClr val="EAEAEA"/>
                </a:solidFill>
                <a:latin typeface="Arial"/>
                <a:ea typeface="Arial"/>
                <a:cs typeface="Arial"/>
                <a:sym typeface="Arial"/>
              </a:rPr>
              <a:t>, become bewildered in their attempts to investigate the relations of science and revelation.  The Creator and His works are beyond their comprehension; and because these cannot be explained by natural laws</a:t>
            </a:r>
            <a:r>
              <a:rPr lang="en-US" sz="2800" b="0" i="0" u="none" strike="noStrike" cap="none" baseline="0" dirty="0">
                <a:solidFill>
                  <a:srgbClr val="FFC000"/>
                </a:solidFill>
                <a:latin typeface="Arial"/>
                <a:ea typeface="Arial"/>
                <a:cs typeface="Arial"/>
                <a:sym typeface="Arial"/>
              </a:rPr>
              <a:t>, Bible history</a:t>
            </a:r>
            <a:r>
              <a:rPr lang="en-US" sz="2800" b="0" i="0" u="none" strike="noStrike" cap="none" baseline="0" dirty="0">
                <a:solidFill>
                  <a:srgbClr val="EAEAEA"/>
                </a:solidFill>
                <a:latin typeface="Arial"/>
                <a:ea typeface="Arial"/>
                <a:cs typeface="Arial"/>
                <a:sym typeface="Arial"/>
              </a:rPr>
              <a:t> is pronounced </a:t>
            </a:r>
            <a:r>
              <a:rPr lang="en-US" sz="2800" b="0" i="0" u="none" strike="noStrike" cap="none" baseline="0" dirty="0">
                <a:solidFill>
                  <a:srgbClr val="FFC000"/>
                </a:solidFill>
                <a:latin typeface="Arial"/>
                <a:ea typeface="Arial"/>
                <a:cs typeface="Arial"/>
                <a:sym typeface="Arial"/>
              </a:rPr>
              <a:t>unreliable</a:t>
            </a:r>
            <a:r>
              <a:rPr lang="en-US" sz="2800" b="0" i="0" u="none" strike="noStrike" cap="none" baseline="0" dirty="0">
                <a:solidFill>
                  <a:srgbClr val="EAEAEA"/>
                </a:solidFill>
                <a:latin typeface="Arial"/>
                <a:ea typeface="Arial"/>
                <a:cs typeface="Arial"/>
                <a:sym typeface="Arial"/>
              </a:rPr>
              <a:t>.</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Shape 913"/>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14" name="Shape 914"/>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 "In true science there can be </a:t>
            </a:r>
            <a:r>
              <a:rPr lang="en-US" sz="3600" b="0" i="0" u="none" strike="noStrike" cap="none" baseline="0" dirty="0">
                <a:solidFill>
                  <a:srgbClr val="FFC000"/>
                </a:solidFill>
                <a:latin typeface="Arial"/>
                <a:ea typeface="Arial"/>
                <a:cs typeface="Arial"/>
                <a:sym typeface="Arial"/>
              </a:rPr>
              <a:t>nothing contrary</a:t>
            </a:r>
            <a:r>
              <a:rPr lang="en-US" sz="3600" b="0" i="0" u="none" strike="noStrike" cap="none" baseline="0" dirty="0">
                <a:solidFill>
                  <a:srgbClr val="EAEAEA"/>
                </a:solidFill>
                <a:latin typeface="Arial"/>
                <a:ea typeface="Arial"/>
                <a:cs typeface="Arial"/>
                <a:sym typeface="Arial"/>
              </a:rPr>
              <a:t> to the teaching of the word of God, for both have the </a:t>
            </a:r>
            <a:r>
              <a:rPr lang="en-US" sz="3600" b="0" i="0" u="none" strike="noStrike" cap="none" baseline="0" dirty="0">
                <a:solidFill>
                  <a:srgbClr val="FFC000"/>
                </a:solidFill>
                <a:latin typeface="Arial"/>
                <a:ea typeface="Arial"/>
                <a:cs typeface="Arial"/>
                <a:sym typeface="Arial"/>
              </a:rPr>
              <a:t>same Author.</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8T</a:t>
            </a:r>
            <a:r>
              <a:rPr lang="en-US" sz="3600" b="0" i="0" u="none" strike="noStrike" cap="none" baseline="0" dirty="0">
                <a:solidFill>
                  <a:srgbClr val="EAEAEA"/>
                </a:solidFill>
                <a:latin typeface="Arial"/>
                <a:ea typeface="Arial"/>
                <a:cs typeface="Arial"/>
                <a:sym typeface="Arial"/>
              </a:rPr>
              <a:t> pp. 251, 258</a:t>
            </a:r>
          </a:p>
        </p:txBody>
      </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sp>
        <p:nvSpPr>
          <p:cNvPr id="919" name="Shape 919"/>
          <p:cNvSpPr txBox="1">
            <a:spLocks noGrp="1"/>
          </p:cNvSpPr>
          <p:nvPr>
            <p:ph type="title"/>
          </p:nvPr>
        </p:nvSpPr>
        <p:spPr>
          <a:xfrm>
            <a:off x="685800" y="95250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20" name="Shape 920"/>
          <p:cNvSpPr txBox="1">
            <a:spLocks noGrp="1"/>
          </p:cNvSpPr>
          <p:nvPr>
            <p:ph type="body" idx="1"/>
          </p:nvPr>
        </p:nvSpPr>
        <p:spPr>
          <a:xfrm>
            <a:off x="838199" y="2160586"/>
            <a:ext cx="7620001" cy="3962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887952"/>
              </a:buClr>
              <a:buSzPct val="100000"/>
              <a:buNone/>
            </a:pPr>
            <a:r>
              <a:rPr lang="en-US" sz="2800" b="0" i="0" u="none" strike="noStrike" cap="none" baseline="0" dirty="0">
                <a:solidFill>
                  <a:schemeClr val="lt1"/>
                </a:solidFill>
                <a:latin typeface="Arial"/>
                <a:ea typeface="Arial"/>
                <a:cs typeface="Arial"/>
                <a:sym typeface="Arial"/>
              </a:rPr>
              <a:t>"He who has a knowledge of God and His word through personal experience has a settled faith in the divinity of the Holy Scriptures.  He has proved that God's word is truth, and he knows that truth can never contradict itself. He </a:t>
            </a:r>
            <a:r>
              <a:rPr lang="en-US" sz="2800" b="0" i="0" u="none" strike="noStrike" cap="none" baseline="0" dirty="0">
                <a:solidFill>
                  <a:srgbClr val="FFC000"/>
                </a:solidFill>
                <a:latin typeface="Arial"/>
                <a:ea typeface="Arial"/>
                <a:cs typeface="Arial"/>
                <a:sym typeface="Arial"/>
              </a:rPr>
              <a:t>does not test the Bible by men's ideas of science; he brings these ideas to the test of the unerring standard. </a:t>
            </a:r>
          </a:p>
        </p:txBody>
      </p:sp>
    </p:spTree>
  </p:cSld>
  <p:clrMapOvr>
    <a:masterClrMapping/>
  </p:clrMapOvr>
  <p:transition spd="slow">
    <p:cu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Shape 925"/>
          <p:cNvSpPr txBox="1">
            <a:spLocks noGrp="1"/>
          </p:cNvSpPr>
          <p:nvPr>
            <p:ph type="title"/>
          </p:nvPr>
        </p:nvSpPr>
        <p:spPr>
          <a:xfrm>
            <a:off x="685800" y="95250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26" name="Shape 926"/>
          <p:cNvSpPr txBox="1">
            <a:spLocks noGrp="1"/>
          </p:cNvSpPr>
          <p:nvPr>
            <p:ph type="body" idx="1"/>
          </p:nvPr>
        </p:nvSpPr>
        <p:spPr>
          <a:xfrm>
            <a:off x="687387" y="2160586"/>
            <a:ext cx="7812086" cy="3962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2800" b="0" i="0" u="none" strike="noStrike" cap="none" baseline="0" dirty="0">
                <a:solidFill>
                  <a:schemeClr val="lt1"/>
                </a:solidFill>
                <a:latin typeface="Arial"/>
                <a:ea typeface="Arial"/>
                <a:cs typeface="Arial"/>
                <a:sym typeface="Arial"/>
              </a:rPr>
              <a:t>He knows that in true science there can be nothing contrary to the teaching of the word; since both have the same Author, a correct understanding of both will prove them to be in harmony. </a:t>
            </a:r>
            <a:r>
              <a:rPr lang="en-US" sz="2800" b="0" i="0" u="none" strike="noStrike" cap="none" baseline="0" dirty="0">
                <a:solidFill>
                  <a:srgbClr val="FFC000"/>
                </a:solidFill>
                <a:latin typeface="Arial"/>
                <a:ea typeface="Arial"/>
                <a:cs typeface="Arial"/>
                <a:sym typeface="Arial"/>
              </a:rPr>
              <a:t>Whatever in so-called scientific teaching contradicts the testimony of God's word is mere human guesswork</a:t>
            </a:r>
            <a:r>
              <a:rPr lang="en-US" sz="2800" b="0" i="0" u="none" strike="noStrike" cap="none" baseline="0" dirty="0">
                <a:solidFill>
                  <a:schemeClr val="lt1"/>
                </a:solidFill>
                <a:latin typeface="Arial"/>
                <a:ea typeface="Arial"/>
                <a:cs typeface="Arial"/>
                <a:sym typeface="Arial"/>
              </a:rPr>
              <a:t>." </a:t>
            </a:r>
            <a:r>
              <a:rPr lang="en-US" sz="2800" b="0" i="1" u="none" strike="noStrike" cap="none" baseline="0" dirty="0">
                <a:solidFill>
                  <a:schemeClr val="lt1"/>
                </a:solidFill>
                <a:latin typeface="Arial"/>
                <a:ea typeface="Arial"/>
                <a:cs typeface="Arial"/>
                <a:sym typeface="Arial"/>
              </a:rPr>
              <a:t>MH</a:t>
            </a:r>
            <a:r>
              <a:rPr lang="en-US" sz="2800" b="0" i="0" u="none" strike="noStrike" cap="none" baseline="0" dirty="0">
                <a:solidFill>
                  <a:schemeClr val="lt1"/>
                </a:solidFill>
                <a:latin typeface="Arial"/>
                <a:ea typeface="Arial"/>
                <a:cs typeface="Arial"/>
                <a:sym typeface="Arial"/>
              </a:rPr>
              <a:t> p. 462</a:t>
            </a:r>
          </a:p>
          <a:p>
            <a:pPr marL="0" marR="0" lvl="0" indent="0" algn="l" rtl="0">
              <a:spcBef>
                <a:spcPts val="0"/>
              </a:spcBef>
              <a:buNone/>
            </a:pPr>
            <a:endParaRPr sz="2800" b="0" i="0" u="none" strike="noStrike" cap="none" baseline="0" dirty="0">
              <a:solidFill>
                <a:schemeClr val="lt1"/>
              </a:solidFill>
              <a:latin typeface="Arial"/>
              <a:ea typeface="Arial"/>
              <a:cs typeface="Arial"/>
              <a:sym typeface="Arial"/>
            </a:endParaRPr>
          </a:p>
        </p:txBody>
      </p:sp>
    </p:spTree>
  </p:cSld>
  <p:clrMapOvr>
    <a:masterClrMapping/>
  </p:clrMapOvr>
  <p:transition spd="slow">
    <p:cu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Shape 931"/>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Foundation for the</a:t>
            </a:r>
            <a:br>
              <a:rPr lang="en-US" sz="4400" b="1" i="1" u="none" strike="noStrike" cap="none" baseline="0" dirty="0">
                <a:solidFill>
                  <a:srgbClr val="FFC000"/>
                </a:solidFill>
                <a:latin typeface="Arial"/>
                <a:ea typeface="Arial"/>
                <a:cs typeface="Arial"/>
                <a:sym typeface="Arial"/>
              </a:rPr>
            </a:br>
            <a:r>
              <a:rPr lang="en-US" sz="4400" b="1" i="1" u="none" strike="noStrike" cap="none" baseline="0" dirty="0">
                <a:solidFill>
                  <a:srgbClr val="FFC000"/>
                </a:solidFill>
                <a:latin typeface="Arial"/>
                <a:ea typeface="Arial"/>
                <a:cs typeface="Arial"/>
                <a:sym typeface="Arial"/>
              </a:rPr>
              <a:t>Study of Science</a:t>
            </a:r>
          </a:p>
        </p:txBody>
      </p:sp>
      <p:sp>
        <p:nvSpPr>
          <p:cNvPr id="932" name="Shape 932"/>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“But </a:t>
            </a:r>
            <a:r>
              <a:rPr lang="en-US" sz="3600" b="0" i="0" u="none" strike="noStrike" cap="none" baseline="0" dirty="0">
                <a:solidFill>
                  <a:srgbClr val="FFC000"/>
                </a:solidFill>
                <a:latin typeface="Arial"/>
                <a:ea typeface="Arial"/>
                <a:cs typeface="Arial"/>
                <a:sym typeface="Arial"/>
              </a:rPr>
              <a:t>apart from Bible history</a:t>
            </a:r>
            <a:r>
              <a:rPr lang="en-US" sz="3600" b="0" i="0" u="none" strike="noStrike" cap="none" baseline="0" dirty="0">
                <a:solidFill>
                  <a:srgbClr val="EAEAEA"/>
                </a:solidFill>
                <a:latin typeface="Arial"/>
                <a:ea typeface="Arial"/>
                <a:cs typeface="Arial"/>
                <a:sym typeface="Arial"/>
              </a:rPr>
              <a:t>, </a:t>
            </a:r>
            <a:r>
              <a:rPr lang="en-US" sz="3600" b="0" i="0" u="none" strike="noStrike" cap="none" baseline="0" dirty="0">
                <a:solidFill>
                  <a:srgbClr val="FFC000"/>
                </a:solidFill>
                <a:latin typeface="Arial"/>
                <a:ea typeface="Arial"/>
                <a:cs typeface="Arial"/>
                <a:sym typeface="Arial"/>
              </a:rPr>
              <a:t>geology </a:t>
            </a:r>
            <a:r>
              <a:rPr lang="en-US" sz="3600" b="0" i="0" u="none" strike="noStrike" cap="none" baseline="0" dirty="0">
                <a:solidFill>
                  <a:srgbClr val="EAEAEA"/>
                </a:solidFill>
                <a:latin typeface="Arial"/>
                <a:ea typeface="Arial"/>
                <a:cs typeface="Arial"/>
                <a:sym typeface="Arial"/>
              </a:rPr>
              <a:t>can prove nothing." </a:t>
            </a:r>
            <a:r>
              <a:rPr lang="en-US" sz="3600" b="0" i="1" u="none" strike="noStrike" cap="none" baseline="0" dirty="0">
                <a:solidFill>
                  <a:srgbClr val="EAEAEA"/>
                </a:solidFill>
                <a:latin typeface="Arial"/>
                <a:ea typeface="Arial"/>
                <a:cs typeface="Arial"/>
                <a:sym typeface="Arial"/>
              </a:rPr>
              <a:t>PP</a:t>
            </a:r>
            <a:r>
              <a:rPr lang="en-US" sz="3600" b="0" i="0" u="none" strike="noStrike" cap="none" baseline="0" dirty="0">
                <a:solidFill>
                  <a:srgbClr val="EAEAEA"/>
                </a:solidFill>
                <a:latin typeface="Arial"/>
                <a:ea typeface="Arial"/>
                <a:cs typeface="Arial"/>
                <a:sym typeface="Arial"/>
              </a:rPr>
              <a:t> p. 112</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Shape 580"/>
          <p:cNvSpPr txBox="1">
            <a:spLocks noGrp="1"/>
          </p:cNvSpPr>
          <p:nvPr>
            <p:ph type="title"/>
          </p:nvPr>
        </p:nvSpPr>
        <p:spPr>
          <a:xfrm>
            <a:off x="685800" y="831850"/>
            <a:ext cx="7772400" cy="1116012"/>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Key Issues in Biblical Foundations to Faith and Reason</a:t>
            </a:r>
          </a:p>
        </p:txBody>
      </p:sp>
      <p:sp>
        <p:nvSpPr>
          <p:cNvPr id="581" name="Shape 581"/>
          <p:cNvSpPr txBox="1">
            <a:spLocks noGrp="1"/>
          </p:cNvSpPr>
          <p:nvPr>
            <p:ph type="body" idx="1"/>
          </p:nvPr>
        </p:nvSpPr>
        <p:spPr>
          <a:xfrm>
            <a:off x="762000" y="2057400"/>
            <a:ext cx="7848599" cy="4800600"/>
          </a:xfrm>
          <a:prstGeom prst="rect">
            <a:avLst/>
          </a:prstGeom>
          <a:noFill/>
          <a:ln>
            <a:noFill/>
          </a:ln>
        </p:spPr>
        <p:txBody>
          <a:bodyPr lIns="91425" tIns="45700" rIns="91425" bIns="45700" anchor="t" anchorCtr="0">
            <a:noAutofit/>
          </a:bodyPr>
          <a:lstStyle/>
          <a:p>
            <a:pPr lvl="0" indent="-342900">
              <a:spcBef>
                <a:spcPts val="0"/>
              </a:spcBef>
              <a:buSzPct val="100000"/>
              <a:buFont typeface="Arial"/>
              <a:buChar char="➢"/>
            </a:pPr>
            <a:r>
              <a:rPr lang="en-US" sz="2200" dirty="0">
                <a:solidFill>
                  <a:srgbClr val="EAEAEA"/>
                </a:solidFill>
              </a:rPr>
              <a:t>Knowledge of God is dependent upon His self-revelation</a:t>
            </a:r>
          </a:p>
          <a:p>
            <a:pPr lvl="0" indent="-342900">
              <a:spcBef>
                <a:spcPts val="0"/>
              </a:spcBef>
              <a:buSzPct val="100000"/>
              <a:buFont typeface="Arial"/>
              <a:buChar char="➢"/>
            </a:pPr>
            <a:r>
              <a:rPr lang="en-US" sz="2200" dirty="0">
                <a:solidFill>
                  <a:srgbClr val="EAEAEA"/>
                </a:solidFill>
              </a:rPr>
              <a:t> in Jesus Christ and His Word </a:t>
            </a:r>
          </a:p>
          <a:p>
            <a:pPr lvl="0" indent="-342900">
              <a:spcBef>
                <a:spcPts val="0"/>
              </a:spcBef>
              <a:buSzPct val="100000"/>
              <a:buFont typeface="Arial"/>
              <a:buChar char="➢"/>
            </a:pPr>
            <a:r>
              <a:rPr lang="en-US" sz="2200" dirty="0">
                <a:solidFill>
                  <a:srgbClr val="EAEAEA"/>
                </a:solidFill>
              </a:rPr>
              <a:t>The nature of the Bible – It is divinely revealed and therefore the foundation of human thought</a:t>
            </a:r>
          </a:p>
          <a:p>
            <a:pPr lvl="0" indent="-342900">
              <a:spcBef>
                <a:spcPts val="440"/>
              </a:spcBef>
              <a:buSzPct val="100000"/>
              <a:buFont typeface="Arial"/>
              <a:buChar char="➢"/>
            </a:pPr>
            <a:r>
              <a:rPr lang="en-US" sz="2200" dirty="0">
                <a:solidFill>
                  <a:srgbClr val="EAEAEA"/>
                </a:solidFill>
              </a:rPr>
              <a:t>The nature of theodicy – We do not bring God into judgement</a:t>
            </a:r>
          </a:p>
          <a:p>
            <a:pPr marL="342900" marR="0" lvl="0" indent="-342900" algn="l" rtl="0">
              <a:lnSpc>
                <a:spcPct val="100000"/>
              </a:lnSpc>
              <a:spcBef>
                <a:spcPts val="440"/>
              </a:spcBef>
              <a:spcAft>
                <a:spcPts val="0"/>
              </a:spcAft>
              <a:buClr>
                <a:srgbClr val="887952"/>
              </a:buClr>
              <a:buSzPct val="100000"/>
              <a:buFont typeface="Arial"/>
              <a:buChar char="➢"/>
            </a:pPr>
            <a:r>
              <a:rPr lang="en-US" sz="2200" b="0" i="0" u="none" strike="noStrike" cap="none" baseline="0" dirty="0">
                <a:solidFill>
                  <a:srgbClr val="EAEAEA"/>
                </a:solidFill>
                <a:latin typeface="Arial"/>
                <a:ea typeface="Arial"/>
                <a:cs typeface="Arial"/>
                <a:sym typeface="Arial"/>
              </a:rPr>
              <a:t>Hermeneutics – </a:t>
            </a:r>
            <a:r>
              <a:rPr lang="en-US" sz="2200" dirty="0">
                <a:solidFill>
                  <a:srgbClr val="EAEAEA"/>
                </a:solidFill>
              </a:rPr>
              <a:t>t</a:t>
            </a:r>
            <a:r>
              <a:rPr lang="en-US" sz="2200" b="0" i="0" u="none" strike="noStrike" cap="none" baseline="0" dirty="0">
                <a:solidFill>
                  <a:srgbClr val="EAEAEA"/>
                </a:solidFill>
                <a:latin typeface="Arial"/>
                <a:ea typeface="Arial"/>
                <a:cs typeface="Arial"/>
                <a:sym typeface="Arial"/>
              </a:rPr>
              <a:t>he Bible provides the basis for its appropriate hermeneutic and its own world view within which to interpret it </a:t>
            </a:r>
          </a:p>
          <a:p>
            <a:pPr marL="0" marR="0" lvl="0" indent="0" algn="l" rtl="0">
              <a:spcBef>
                <a:spcPts val="0"/>
              </a:spcBef>
              <a:buNone/>
            </a:pPr>
            <a:endParaRPr sz="22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42"/>
        <p:cNvGrpSpPr/>
        <p:nvPr/>
      </p:nvGrpSpPr>
      <p:grpSpPr>
        <a:xfrm>
          <a:off x="0" y="0"/>
          <a:ext cx="0" cy="0"/>
          <a:chOff x="0" y="0"/>
          <a:chExt cx="0" cy="0"/>
        </a:xfrm>
      </p:grpSpPr>
      <p:sp>
        <p:nvSpPr>
          <p:cNvPr id="943" name="Shape 943"/>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an Understanding of History</a:t>
            </a:r>
          </a:p>
        </p:txBody>
      </p:sp>
      <p:sp>
        <p:nvSpPr>
          <p:cNvPr id="944" name="Shape 944"/>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"In the annals of human history the growth of nations, the rise and fall of empires, appear as dependent on the will and prowess of man.    But in the word of God the curtain is drawn aside, and we behold, behind, above, and through all the play and counter play of human interests and power and passions, the agencies of the all-merciful One, silently, patiently working out the counsel of His own will." </a:t>
            </a:r>
            <a:r>
              <a:rPr lang="en-US" sz="2800" b="0" i="1" u="none" strike="noStrike" cap="none" baseline="0" dirty="0">
                <a:solidFill>
                  <a:srgbClr val="EAEAEA"/>
                </a:solidFill>
                <a:latin typeface="Arial"/>
                <a:ea typeface="Arial"/>
                <a:cs typeface="Arial"/>
                <a:sym typeface="Arial"/>
              </a:rPr>
              <a:t>Ed </a:t>
            </a:r>
            <a:r>
              <a:rPr lang="en-US" sz="2800" b="0" i="0" u="none" strike="noStrike" cap="none" baseline="0" dirty="0">
                <a:solidFill>
                  <a:srgbClr val="EAEAEA"/>
                </a:solidFill>
                <a:latin typeface="Arial"/>
                <a:ea typeface="Arial"/>
                <a:cs typeface="Arial"/>
                <a:sym typeface="Arial"/>
              </a:rPr>
              <a:t>p. 173</a:t>
            </a: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Shape 937"/>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400" b="1" i="1" u="none" strike="noStrike" cap="none" baseline="0" dirty="0">
                <a:solidFill>
                  <a:srgbClr val="FFC000"/>
                </a:solidFill>
                <a:latin typeface="Arial"/>
                <a:ea typeface="Arial"/>
                <a:cs typeface="Arial"/>
                <a:sym typeface="Arial"/>
              </a:rPr>
              <a:t>Basis of an Understanding of History</a:t>
            </a:r>
          </a:p>
        </p:txBody>
      </p:sp>
      <p:sp>
        <p:nvSpPr>
          <p:cNvPr id="938" name="Shape 938"/>
          <p:cNvSpPr txBox="1">
            <a:spLocks noGrp="1"/>
          </p:cNvSpPr>
          <p:nvPr>
            <p:ph type="body" idx="1"/>
          </p:nvPr>
        </p:nvSpPr>
        <p:spPr>
          <a:xfrm>
            <a:off x="788987" y="24892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Here only do we find an authentic account of the origin of nations. . . . The Bible reveals the true philosophy of history.  Ed 173</a:t>
            </a:r>
          </a:p>
          <a:p>
            <a:pPr marL="0" marR="0" lvl="0" indent="0" algn="l" rtl="0">
              <a:lnSpc>
                <a:spcPct val="90000"/>
              </a:lnSpc>
              <a:spcBef>
                <a:spcPts val="560"/>
              </a:spcBef>
              <a:spcAft>
                <a:spcPts val="0"/>
              </a:spcAft>
              <a:buClr>
                <a:schemeClr val="dk1"/>
              </a:buClr>
              <a:buFont typeface="Arial"/>
              <a:buNone/>
            </a:pPr>
            <a:endParaRPr sz="2800" b="0" i="0" u="none" strike="noStrike" cap="none" baseline="0" dirty="0">
              <a:solidFill>
                <a:srgbClr val="EAEAEA"/>
              </a:solidFill>
              <a:latin typeface="Arial"/>
              <a:ea typeface="Arial"/>
              <a:cs typeface="Arial"/>
              <a:sym typeface="Arial"/>
            </a:endParaRPr>
          </a:p>
          <a:p>
            <a:pPr marL="0" marR="0" lvl="0" indent="0" algn="l" rtl="0">
              <a:spcBef>
                <a:spcPts val="0"/>
              </a:spcBef>
              <a:buNone/>
            </a:pPr>
            <a:endParaRPr sz="2800" b="0" i="0" u="none" strike="noStrike" cap="none" baseline="0" dirty="0">
              <a:solidFill>
                <a:srgbClr val="EAEAEA"/>
              </a:solidFill>
              <a:latin typeface="Arial"/>
              <a:ea typeface="Arial"/>
              <a:cs typeface="Arial"/>
              <a:sym typeface="Arial"/>
            </a:endParaRPr>
          </a:p>
        </p:txBody>
      </p:sp>
    </p:spTree>
  </p:cSld>
  <p:clrMapOvr>
    <a:masterClrMapping/>
  </p:clrMapOvr>
  <p:transition spd="slow">
    <p:cu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Shape 949"/>
          <p:cNvSpPr txBox="1">
            <a:spLocks noGrp="1"/>
          </p:cNvSpPr>
          <p:nvPr>
            <p:ph type="body" idx="1"/>
          </p:nvPr>
        </p:nvSpPr>
        <p:spPr>
          <a:xfrm>
            <a:off x="687387" y="966787"/>
            <a:ext cx="7812086" cy="505301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Key to Philosophy</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Basis of Principles of True Psychology</a:t>
            </a:r>
          </a:p>
          <a:p>
            <a:pPr marL="342900" marR="0" lvl="0" indent="-114300" algn="l" rtl="0">
              <a:lnSpc>
                <a:spcPct val="100000"/>
              </a:lnSpc>
              <a:spcBef>
                <a:spcPts val="720"/>
              </a:spcBef>
              <a:spcAft>
                <a:spcPts val="0"/>
              </a:spcAft>
              <a:buClr>
                <a:srgbClr val="887952"/>
              </a:buClr>
              <a:buFont typeface="Arial"/>
              <a:buNone/>
            </a:pPr>
            <a:endParaRPr sz="3600" b="0" i="0" u="none" strike="noStrike" cap="none" baseline="0" dirty="0">
              <a:solidFill>
                <a:srgbClr val="EAEAEA"/>
              </a:solidFill>
              <a:latin typeface="Arial"/>
              <a:ea typeface="Arial"/>
              <a:cs typeface="Arial"/>
              <a:sym typeface="Arial"/>
            </a:endParaRPr>
          </a:p>
          <a:p>
            <a:pPr marL="342900" marR="0" lvl="0" indent="-342900" algn="l" rtl="0">
              <a:lnSpc>
                <a:spcPct val="100000"/>
              </a:lnSpc>
              <a:spcBef>
                <a:spcPts val="720"/>
              </a:spcBef>
              <a:spcAft>
                <a:spcPts val="0"/>
              </a:spcAft>
              <a:buClr>
                <a:srgbClr val="887952"/>
              </a:buClr>
              <a:buSzPct val="100000"/>
              <a:buFont typeface="Arial"/>
              <a:buChar char="▪"/>
            </a:pPr>
            <a:r>
              <a:rPr lang="en-US" sz="3600" b="0" i="0" u="none" strike="noStrike" cap="none" baseline="0" dirty="0">
                <a:solidFill>
                  <a:srgbClr val="EAEAEA"/>
                </a:solidFill>
                <a:latin typeface="Arial"/>
                <a:ea typeface="Arial"/>
                <a:cs typeface="Arial"/>
                <a:sym typeface="Arial"/>
              </a:rPr>
              <a:t>Basis of National Prosperity</a:t>
            </a:r>
          </a:p>
        </p:txBody>
      </p:sp>
    </p:spTree>
  </p:cSld>
  <p:clrMapOvr>
    <a:masterClrMapping/>
  </p:clrMapOvr>
  <p:transition spd="slow">
    <p:cu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Shape 954"/>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55" name="Shape 955"/>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3600" b="0" i="0" u="none" strike="noStrike" cap="none" baseline="0" dirty="0">
                <a:solidFill>
                  <a:srgbClr val="EAEAEA"/>
                </a:solidFill>
                <a:latin typeface="Arial"/>
                <a:ea typeface="Arial"/>
                <a:cs typeface="Arial"/>
                <a:sym typeface="Arial"/>
              </a:rPr>
              <a:t>“The </a:t>
            </a:r>
            <a:r>
              <a:rPr lang="en-US" sz="3600" b="0" i="0" u="none" strike="noStrike" cap="none" baseline="0" dirty="0">
                <a:solidFill>
                  <a:srgbClr val="FFC000"/>
                </a:solidFill>
                <a:latin typeface="Arial"/>
                <a:ea typeface="Arial"/>
                <a:cs typeface="Arial"/>
                <a:sym typeface="Arial"/>
              </a:rPr>
              <a:t>Word</a:t>
            </a:r>
            <a:r>
              <a:rPr lang="en-US" sz="3600" b="0" i="0" u="none" strike="noStrike" cap="none" baseline="0" dirty="0">
                <a:solidFill>
                  <a:srgbClr val="0070C0"/>
                </a:solidFill>
                <a:latin typeface="Arial"/>
                <a:ea typeface="Arial"/>
                <a:cs typeface="Arial"/>
                <a:sym typeface="Arial"/>
              </a:rPr>
              <a:t> </a:t>
            </a:r>
            <a:r>
              <a:rPr lang="en-US" sz="3600" b="0" i="0" u="none" strike="noStrike" cap="none" baseline="0" dirty="0">
                <a:solidFill>
                  <a:srgbClr val="EAEAEA"/>
                </a:solidFill>
                <a:latin typeface="Arial"/>
                <a:ea typeface="Arial"/>
                <a:cs typeface="Arial"/>
                <a:sym typeface="Arial"/>
              </a:rPr>
              <a:t>of the Lord is not to be </a:t>
            </a:r>
            <a:r>
              <a:rPr lang="en-US" sz="3600" b="0" i="0" u="none" strike="noStrike" cap="none" baseline="0" dirty="0">
                <a:solidFill>
                  <a:srgbClr val="FFC000"/>
                </a:solidFill>
                <a:latin typeface="Arial"/>
                <a:ea typeface="Arial"/>
                <a:cs typeface="Arial"/>
                <a:sym typeface="Arial"/>
              </a:rPr>
              <a:t>judged</a:t>
            </a:r>
            <a:r>
              <a:rPr lang="en-US" sz="3600" b="0" i="0" u="none" strike="noStrike" cap="none" baseline="0" dirty="0">
                <a:solidFill>
                  <a:srgbClr val="EAEAEA"/>
                </a:solidFill>
                <a:latin typeface="Arial"/>
                <a:ea typeface="Arial"/>
                <a:cs typeface="Arial"/>
                <a:sym typeface="Arial"/>
              </a:rPr>
              <a:t> by a </a:t>
            </a:r>
            <a:r>
              <a:rPr lang="en-US" sz="3600" b="0" i="0" u="none" strike="noStrike" cap="none" baseline="0" dirty="0">
                <a:solidFill>
                  <a:srgbClr val="FFC000"/>
                </a:solidFill>
                <a:latin typeface="Arial"/>
                <a:ea typeface="Arial"/>
                <a:cs typeface="Arial"/>
                <a:sym typeface="Arial"/>
              </a:rPr>
              <a:t>human standard</a:t>
            </a:r>
            <a:r>
              <a:rPr lang="en-US" sz="3600" b="0" i="0" u="none" strike="noStrike" cap="none" baseline="0" dirty="0">
                <a:solidFill>
                  <a:srgbClr val="EAEAEA"/>
                </a:solidFill>
                <a:latin typeface="Arial"/>
                <a:ea typeface="Arial"/>
                <a:cs typeface="Arial"/>
                <a:sym typeface="Arial"/>
              </a:rPr>
              <a:t>.” </a:t>
            </a:r>
            <a:r>
              <a:rPr lang="en-US" sz="3600" b="0" i="1" u="none" strike="noStrike" cap="none" baseline="0" dirty="0">
                <a:solidFill>
                  <a:srgbClr val="EAEAEA"/>
                </a:solidFill>
                <a:latin typeface="Arial"/>
                <a:ea typeface="Arial"/>
                <a:cs typeface="Arial"/>
                <a:sym typeface="Arial"/>
              </a:rPr>
              <a:t>5T</a:t>
            </a:r>
            <a:r>
              <a:rPr lang="en-US" sz="3600" b="0" i="0" u="none" strike="noStrike" cap="none" baseline="0" dirty="0">
                <a:solidFill>
                  <a:srgbClr val="EAEAEA"/>
                </a:solidFill>
                <a:latin typeface="Arial"/>
                <a:ea typeface="Arial"/>
                <a:cs typeface="Arial"/>
                <a:sym typeface="Arial"/>
              </a:rPr>
              <a:t> p. 301</a:t>
            </a:r>
          </a:p>
        </p:txBody>
      </p:sp>
    </p:spTree>
  </p:cSld>
  <p:clrMapOvr>
    <a:masterClrMapping/>
  </p:clrMapOvr>
  <p:transition spd="slow">
    <p:cu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59"/>
        <p:cNvGrpSpPr/>
        <p:nvPr/>
      </p:nvGrpSpPr>
      <p:grpSpPr>
        <a:xfrm>
          <a:off x="0" y="0"/>
          <a:ext cx="0" cy="0"/>
          <a:chOff x="0" y="0"/>
          <a:chExt cx="0" cy="0"/>
        </a:xfrm>
      </p:grpSpPr>
      <p:sp>
        <p:nvSpPr>
          <p:cNvPr id="960" name="Shape 960"/>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61" name="Shape 961"/>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 “Men consider themselves wiser than the Word of God, wiser even than God; and instead of planting their feet on the immovable foundation, and </a:t>
            </a:r>
            <a:r>
              <a:rPr lang="en-US" sz="2800" b="0" i="0" u="none" strike="noStrike" cap="none" baseline="0" dirty="0">
                <a:solidFill>
                  <a:srgbClr val="FFC000"/>
                </a:solidFill>
                <a:latin typeface="Arial"/>
                <a:ea typeface="Arial"/>
                <a:cs typeface="Arial"/>
                <a:sym typeface="Arial"/>
              </a:rPr>
              <a:t>bringing everything to the test of God’s word, they test that word by their own ideas of science and nature</a:t>
            </a:r>
            <a:r>
              <a:rPr lang="en-US" sz="2800" b="0" i="0" u="none" strike="noStrike" cap="none" baseline="0" dirty="0">
                <a:solidFill>
                  <a:srgbClr val="EAEAEA"/>
                </a:solidFill>
                <a:latin typeface="Arial"/>
                <a:ea typeface="Arial"/>
                <a:cs typeface="Arial"/>
                <a:sym typeface="Arial"/>
              </a:rPr>
              <a:t>, and if it seems not to agree with their scientific ideas, it is discarded as unworthy of credence.” </a:t>
            </a:r>
            <a:r>
              <a:rPr lang="en-US" sz="2800" b="0" i="1" u="none" strike="noStrike" cap="none" baseline="0" dirty="0">
                <a:solidFill>
                  <a:srgbClr val="EAEAEA"/>
                </a:solidFill>
                <a:latin typeface="Arial"/>
                <a:ea typeface="Arial"/>
                <a:cs typeface="Arial"/>
                <a:sym typeface="Arial"/>
              </a:rPr>
              <a:t>Signs of the Times</a:t>
            </a:r>
            <a:r>
              <a:rPr lang="en-US" sz="2800" b="0" i="0" u="none" strike="noStrike" cap="none" baseline="0" dirty="0">
                <a:solidFill>
                  <a:srgbClr val="EAEAEA"/>
                </a:solidFill>
                <a:latin typeface="Arial"/>
                <a:ea typeface="Arial"/>
                <a:cs typeface="Arial"/>
                <a:sym typeface="Arial"/>
              </a:rPr>
              <a:t>, March 27, 1844, p. 139</a:t>
            </a:r>
            <a:r>
              <a:rPr lang="en-US" sz="3600" b="0" i="0" u="none" strike="noStrike" cap="none" baseline="0" dirty="0">
                <a:solidFill>
                  <a:srgbClr val="EAEAEA"/>
                </a:solidFill>
                <a:latin typeface="Arial"/>
                <a:ea typeface="Arial"/>
                <a:cs typeface="Arial"/>
                <a:sym typeface="Arial"/>
              </a:rPr>
              <a:t>.</a:t>
            </a:r>
          </a:p>
        </p:txBody>
      </p:sp>
    </p:spTree>
  </p:cSld>
  <p:clrMapOvr>
    <a:masterClrMapping/>
  </p:clrMapOvr>
  <p:transition spd="slow">
    <p:cu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66" name="Shape 966"/>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67" name="Shape 967"/>
          <p:cNvSpPr txBox="1">
            <a:spLocks noGrp="1"/>
          </p:cNvSpPr>
          <p:nvPr>
            <p:ph type="body" idx="1"/>
          </p:nvPr>
        </p:nvSpPr>
        <p:spPr>
          <a:xfrm>
            <a:off x="687387"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2800" b="0" i="0" u="none" strike="noStrike" cap="none" baseline="0" dirty="0">
                <a:solidFill>
                  <a:srgbClr val="EAEAEA"/>
                </a:solidFill>
                <a:latin typeface="Arial"/>
                <a:ea typeface="Arial"/>
                <a:cs typeface="Arial"/>
                <a:sym typeface="Arial"/>
              </a:rPr>
              <a:t> “</a:t>
            </a:r>
            <a:r>
              <a:rPr lang="en-US" sz="3200" b="0" i="0" u="none" strike="noStrike" cap="none" baseline="0" dirty="0">
                <a:solidFill>
                  <a:srgbClr val="FFC000"/>
                </a:solidFill>
                <a:latin typeface="Arial"/>
                <a:ea typeface="Arial"/>
                <a:cs typeface="Arial"/>
                <a:sym typeface="Arial"/>
              </a:rPr>
              <a:t>Man’s inventions </a:t>
            </a:r>
            <a:r>
              <a:rPr lang="en-US" sz="3200" b="0" i="0" u="none" strike="noStrike" cap="none" baseline="0" dirty="0">
                <a:solidFill>
                  <a:srgbClr val="EAEAEA"/>
                </a:solidFill>
                <a:latin typeface="Arial"/>
                <a:ea typeface="Arial"/>
                <a:cs typeface="Arial"/>
                <a:sym typeface="Arial"/>
              </a:rPr>
              <a:t>are not only unreliable, they are dangerous; for </a:t>
            </a:r>
            <a:r>
              <a:rPr lang="en-US" sz="3200" b="0" i="0" u="none" strike="noStrike" cap="none" baseline="0" dirty="0">
                <a:solidFill>
                  <a:schemeClr val="bg1"/>
                </a:solidFill>
                <a:latin typeface="Arial"/>
                <a:ea typeface="Arial"/>
                <a:cs typeface="Arial"/>
                <a:sym typeface="Arial"/>
              </a:rPr>
              <a:t>they</a:t>
            </a:r>
            <a:r>
              <a:rPr lang="en-US" sz="3200" b="0" i="0" u="none" strike="noStrike" cap="none" baseline="0" dirty="0">
                <a:solidFill>
                  <a:srgbClr val="0070C0"/>
                </a:solidFill>
                <a:latin typeface="Arial"/>
                <a:ea typeface="Arial"/>
                <a:cs typeface="Arial"/>
                <a:sym typeface="Arial"/>
              </a:rPr>
              <a:t> </a:t>
            </a:r>
            <a:r>
              <a:rPr lang="en-US" sz="3200" b="0" i="0" u="none" strike="noStrike" cap="none" baseline="0" dirty="0">
                <a:solidFill>
                  <a:srgbClr val="FFC000"/>
                </a:solidFill>
                <a:latin typeface="Arial"/>
                <a:ea typeface="Arial"/>
                <a:cs typeface="Arial"/>
                <a:sym typeface="Arial"/>
              </a:rPr>
              <a:t>place man where God should be</a:t>
            </a:r>
            <a:r>
              <a:rPr lang="en-US" sz="3200" b="0" i="0" u="none" strike="noStrike" cap="none" baseline="0" dirty="0">
                <a:solidFill>
                  <a:srgbClr val="EAEAEA"/>
                </a:solidFill>
                <a:latin typeface="Arial"/>
                <a:ea typeface="Arial"/>
                <a:cs typeface="Arial"/>
                <a:sym typeface="Arial"/>
              </a:rPr>
              <a:t>.  They place the sayings of men where a ‘Thus saith the Lord’ should be.”  </a:t>
            </a:r>
            <a:r>
              <a:rPr lang="en-US" sz="3200" b="0" i="1" u="none" strike="noStrike" cap="none" baseline="0" dirty="0">
                <a:solidFill>
                  <a:srgbClr val="EAEAEA"/>
                </a:solidFill>
                <a:latin typeface="Arial"/>
                <a:ea typeface="Arial"/>
                <a:cs typeface="Arial"/>
                <a:sym typeface="Arial"/>
              </a:rPr>
              <a:t>COL</a:t>
            </a:r>
            <a:r>
              <a:rPr lang="en-US" sz="3200" b="0" i="0" u="none" strike="noStrike" cap="none" baseline="0" dirty="0">
                <a:solidFill>
                  <a:srgbClr val="EAEAEA"/>
                </a:solidFill>
                <a:latin typeface="Arial"/>
                <a:ea typeface="Arial"/>
                <a:cs typeface="Arial"/>
                <a:sym typeface="Arial"/>
              </a:rPr>
              <a:t> p. 110</a:t>
            </a:r>
          </a:p>
          <a:p>
            <a:pPr marL="0" marR="0" lvl="0" indent="0" algn="l" rtl="0">
              <a:lnSpc>
                <a:spcPct val="100000"/>
              </a:lnSpc>
              <a:spcBef>
                <a:spcPts val="64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     </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sp>
        <p:nvSpPr>
          <p:cNvPr id="972" name="Shape 972"/>
          <p:cNvSpPr txBox="1">
            <a:spLocks noGrp="1"/>
          </p:cNvSpPr>
          <p:nvPr>
            <p:ph type="title"/>
          </p:nvPr>
        </p:nvSpPr>
        <p:spPr>
          <a:xfrm>
            <a:off x="685800" y="831850"/>
            <a:ext cx="7772400" cy="137795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3600" b="1" i="1" u="none" strike="noStrike" cap="none" baseline="0" dirty="0">
                <a:solidFill>
                  <a:srgbClr val="FFC000"/>
                </a:solidFill>
                <a:latin typeface="Arial"/>
                <a:ea typeface="Arial"/>
                <a:cs typeface="Arial"/>
                <a:sym typeface="Arial"/>
              </a:rPr>
              <a:t>General Warnings About Placing Other Authorities Above the Bible</a:t>
            </a:r>
          </a:p>
        </p:txBody>
      </p:sp>
      <p:sp>
        <p:nvSpPr>
          <p:cNvPr id="973" name="Shape 973"/>
          <p:cNvSpPr txBox="1">
            <a:spLocks noGrp="1"/>
          </p:cNvSpPr>
          <p:nvPr>
            <p:ph type="body" idx="1"/>
          </p:nvPr>
        </p:nvSpPr>
        <p:spPr>
          <a:xfrm>
            <a:off x="739775" y="2387600"/>
            <a:ext cx="7812086" cy="3632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EAEAEA"/>
              </a:buClr>
              <a:buSzPct val="25000"/>
              <a:buFont typeface="Arial"/>
              <a:buNone/>
            </a:pPr>
            <a:r>
              <a:rPr lang="en-US" sz="3200" b="0" i="0" u="none" strike="noStrike" cap="none" baseline="0" dirty="0">
                <a:solidFill>
                  <a:srgbClr val="EAEAEA"/>
                </a:solidFill>
                <a:latin typeface="Arial"/>
                <a:ea typeface="Arial"/>
                <a:cs typeface="Arial"/>
                <a:sym typeface="Arial"/>
              </a:rPr>
              <a:t>Men “set up </a:t>
            </a:r>
            <a:r>
              <a:rPr lang="en-US" sz="3200" b="0" i="0" u="none" strike="noStrike" cap="none" baseline="0" dirty="0">
                <a:solidFill>
                  <a:srgbClr val="FFC000"/>
                </a:solidFill>
                <a:latin typeface="Arial"/>
                <a:ea typeface="Arial"/>
                <a:cs typeface="Arial"/>
                <a:sym typeface="Arial"/>
              </a:rPr>
              <a:t>their judgment as superior to the word</a:t>
            </a:r>
            <a:r>
              <a:rPr lang="en-US" sz="3200" b="0" i="0" u="none" strike="noStrike" cap="none" baseline="0" dirty="0">
                <a:solidFill>
                  <a:srgbClr val="EAEAEA"/>
                </a:solidFill>
                <a:latin typeface="Arial"/>
                <a:ea typeface="Arial"/>
                <a:cs typeface="Arial"/>
                <a:sym typeface="Arial"/>
              </a:rPr>
              <a:t>; and the </a:t>
            </a:r>
            <a:r>
              <a:rPr lang="en-US" sz="3200" b="0" i="0" u="none" strike="noStrike" cap="none" baseline="0" dirty="0">
                <a:solidFill>
                  <a:srgbClr val="FFC000"/>
                </a:solidFill>
                <a:latin typeface="Arial"/>
                <a:ea typeface="Arial"/>
                <a:cs typeface="Arial"/>
                <a:sym typeface="Arial"/>
              </a:rPr>
              <a:t>Scripture which they do teach rests upon their own authority.  Its divine authenticity is destroyed</a:t>
            </a:r>
            <a:r>
              <a:rPr lang="en-US" sz="3200" b="0" i="0" u="none" strike="noStrike" cap="none" baseline="0" dirty="0">
                <a:solidFill>
                  <a:srgbClr val="EAEAEA"/>
                </a:solidFill>
                <a:latin typeface="Arial"/>
                <a:ea typeface="Arial"/>
                <a:cs typeface="Arial"/>
                <a:sym typeface="Arial"/>
              </a:rPr>
              <a:t>.”  </a:t>
            </a:r>
            <a:r>
              <a:rPr lang="en-US" sz="3200" b="0" i="1" u="none" strike="noStrike" cap="none" baseline="0" dirty="0">
                <a:solidFill>
                  <a:srgbClr val="EAEAEA"/>
                </a:solidFill>
                <a:latin typeface="Arial"/>
                <a:ea typeface="Arial"/>
                <a:cs typeface="Arial"/>
                <a:sym typeface="Arial"/>
              </a:rPr>
              <a:t>Ibid</a:t>
            </a:r>
            <a:r>
              <a:rPr lang="en-US" sz="3200" b="0" i="0" u="none" strike="noStrike" cap="none" baseline="0" dirty="0">
                <a:solidFill>
                  <a:srgbClr val="EAEAEA"/>
                </a:solidFill>
                <a:latin typeface="Arial"/>
                <a:ea typeface="Arial"/>
                <a:cs typeface="Arial"/>
                <a:sym typeface="Arial"/>
              </a:rPr>
              <a:t>. p. 39</a:t>
            </a:r>
            <a:r>
              <a:rPr lang="en-US" sz="3600" b="0" i="0" u="none" strike="noStrike" cap="none" baseline="0" dirty="0">
                <a:solidFill>
                  <a:srgbClr val="EAEAEA"/>
                </a:solidFill>
                <a:latin typeface="Arial"/>
                <a:ea typeface="Arial"/>
                <a:cs typeface="Arial"/>
                <a:sym typeface="Arial"/>
              </a:rPr>
              <a:t>.</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237"/>
        <p:cNvGrpSpPr/>
        <p:nvPr/>
      </p:nvGrpSpPr>
      <p:grpSpPr>
        <a:xfrm>
          <a:off x="0" y="0"/>
          <a:ext cx="0" cy="0"/>
          <a:chOff x="0" y="0"/>
          <a:chExt cx="0" cy="0"/>
        </a:xfrm>
      </p:grpSpPr>
      <p:graphicFrame>
        <p:nvGraphicFramePr>
          <p:cNvPr id="1238" name="Shape 1238"/>
          <p:cNvGraphicFramePr/>
          <p:nvPr>
            <p:extLst>
              <p:ext uri="{D42A27DB-BD31-4B8C-83A1-F6EECF244321}">
                <p14:modId xmlns:p14="http://schemas.microsoft.com/office/powerpoint/2010/main" val="3639066229"/>
              </p:ext>
            </p:extLst>
          </p:nvPr>
        </p:nvGraphicFramePr>
        <p:xfrm>
          <a:off x="1016000" y="2378075"/>
          <a:ext cx="7137400" cy="1355725"/>
        </p:xfrm>
        <a:graphic>
          <a:graphicData uri="http://schemas.openxmlformats.org/drawingml/2006/table">
            <a:tbl>
              <a:tblPr>
                <a:noFill/>
                <a:tableStyleId>{8DCB65BE-5DD9-4863-992E-0B1ACDA15515}</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39" name="Shape 1239"/>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40" name="Shape 1240"/>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41" name="Shape 1241"/>
          <p:cNvSpPr txBox="1"/>
          <p:nvPr/>
        </p:nvSpPr>
        <p:spPr>
          <a:xfrm>
            <a:off x="2667000" y="4114800"/>
            <a:ext cx="55880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Human studies ALONE are the absolute foundation for all knowledge whether it comes from nature or from the Bible.</a:t>
            </a:r>
          </a:p>
        </p:txBody>
      </p:sp>
    </p:spTree>
    <p:extLst>
      <p:ext uri="{BB962C8B-B14F-4D97-AF65-F5344CB8AC3E}">
        <p14:creationId xmlns:p14="http://schemas.microsoft.com/office/powerpoint/2010/main" val="834031372"/>
      </p:ext>
    </p:extLst>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aphicFrame>
        <p:nvGraphicFramePr>
          <p:cNvPr id="1247" name="Shape 1247"/>
          <p:cNvGraphicFramePr/>
          <p:nvPr/>
        </p:nvGraphicFramePr>
        <p:xfrm>
          <a:off x="1016000" y="2378075"/>
          <a:ext cx="7137400" cy="1355725"/>
        </p:xfrm>
        <a:graphic>
          <a:graphicData uri="http://schemas.openxmlformats.org/drawingml/2006/table">
            <a:tbl>
              <a:tblPr>
                <a:noFill/>
                <a:tableStyleId>{83DE3FE7-7514-4344-96FD-11974F2B9418}</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48" name="Shape 1248"/>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49" name="Shape 1249"/>
          <p:cNvSpPr/>
          <p:nvPr/>
        </p:nvSpPr>
        <p:spPr>
          <a:xfrm rot="10800000">
            <a:off x="14478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0" name="Shape 1250"/>
          <p:cNvSpPr txBox="1"/>
          <p:nvPr/>
        </p:nvSpPr>
        <p:spPr>
          <a:xfrm>
            <a:off x="2667000" y="4114800"/>
            <a:ext cx="5588000"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800" b="0" i="0" u="none" strike="noStrike" cap="none" baseline="0" dirty="0">
                <a:solidFill>
                  <a:schemeClr val="lt1"/>
                </a:solidFill>
                <a:latin typeface="Arial"/>
                <a:ea typeface="Arial"/>
                <a:cs typeface="Arial"/>
                <a:sym typeface="Arial"/>
              </a:rPr>
              <a:t>No valid truth in the Bible apart from human verification</a:t>
            </a:r>
          </a:p>
        </p:txBody>
      </p:sp>
    </p:spTree>
    <p:extLst>
      <p:ext uri="{BB962C8B-B14F-4D97-AF65-F5344CB8AC3E}">
        <p14:creationId xmlns:p14="http://schemas.microsoft.com/office/powerpoint/2010/main" val="4261596324"/>
      </p:ext>
    </p:extLst>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graphicFrame>
        <p:nvGraphicFramePr>
          <p:cNvPr id="1256" name="Shape 1256"/>
          <p:cNvGraphicFramePr/>
          <p:nvPr/>
        </p:nvGraphicFramePr>
        <p:xfrm>
          <a:off x="1016000" y="2378075"/>
          <a:ext cx="7137400" cy="1355725"/>
        </p:xfrm>
        <a:graphic>
          <a:graphicData uri="http://schemas.openxmlformats.org/drawingml/2006/table">
            <a:tbl>
              <a:tblPr>
                <a:noFill/>
                <a:tableStyleId>{8F38782B-CE70-4150-9E46-EE30FD739624}</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57" name="Shape 125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58" name="Shape 1258"/>
          <p:cNvSpPr/>
          <p:nvPr/>
        </p:nvSpPr>
        <p:spPr>
          <a:xfrm rot="10800000">
            <a:off x="3251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59" name="Shape 1259"/>
          <p:cNvSpPr txBox="1"/>
          <p:nvPr/>
        </p:nvSpPr>
        <p:spPr>
          <a:xfrm>
            <a:off x="1016000" y="4232275"/>
            <a:ext cx="2235199" cy="12001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Truth is truth, wherever it may be found.</a:t>
            </a:r>
          </a:p>
        </p:txBody>
      </p:sp>
      <p:sp>
        <p:nvSpPr>
          <p:cNvPr id="1260" name="Shape 1260"/>
          <p:cNvSpPr txBox="1"/>
          <p:nvPr/>
        </p:nvSpPr>
        <p:spPr>
          <a:xfrm>
            <a:off x="4800600" y="4406900"/>
            <a:ext cx="3200399" cy="8302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All truth is God’s truth integration</a:t>
            </a:r>
            <a:r>
              <a:rPr lang="en-US" sz="2400" b="0" i="0" u="none" strike="noStrike" cap="none" dirty="0">
                <a:solidFill>
                  <a:schemeClr val="lt1"/>
                </a:solidFill>
                <a:latin typeface="Arial"/>
                <a:ea typeface="Arial"/>
                <a:cs typeface="Arial"/>
                <a:sym typeface="Arial"/>
              </a:rPr>
              <a:t> of</a:t>
            </a:r>
            <a:r>
              <a:rPr lang="en-US" sz="2400" b="0" i="0" u="none" strike="noStrike" cap="none" baseline="0" dirty="0">
                <a:solidFill>
                  <a:schemeClr val="lt1"/>
                </a:solidFill>
                <a:latin typeface="Arial"/>
                <a:ea typeface="Arial"/>
                <a:cs typeface="Arial"/>
                <a:sym typeface="Arial"/>
              </a:rPr>
              <a:t> nature </a:t>
            </a:r>
            <a:r>
              <a:rPr lang="en-US" sz="2400" b="0" i="0" u="none" strike="noStrike" cap="none" baseline="0" dirty="0">
                <a:solidFill>
                  <a:srgbClr val="FFC000"/>
                </a:solidFill>
                <a:latin typeface="Arial"/>
                <a:ea typeface="Arial"/>
                <a:cs typeface="Arial"/>
                <a:sym typeface="Arial"/>
              </a:rPr>
              <a:t>AND</a:t>
            </a:r>
            <a:r>
              <a:rPr lang="en-US" sz="2400" b="0" i="0" u="none" strike="noStrike" cap="none" baseline="0" dirty="0">
                <a:solidFill>
                  <a:schemeClr val="lt1"/>
                </a:solidFill>
                <a:latin typeface="Arial"/>
                <a:ea typeface="Arial"/>
                <a:cs typeface="Arial"/>
                <a:sym typeface="Arial"/>
              </a:rPr>
              <a:t> </a:t>
            </a:r>
            <a:r>
              <a:rPr lang="en-US" sz="2400" dirty="0">
                <a:solidFill>
                  <a:schemeClr val="lt1"/>
                </a:solidFill>
              </a:rPr>
              <a:t>The Bible</a:t>
            </a:r>
            <a:endParaRPr lang="en-US" sz="2400" b="0" i="0" u="none" strike="noStrike" cap="none" baseline="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2502049"/>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i="1" dirty="0">
                <a:solidFill>
                  <a:srgbClr val="FFC000"/>
                </a:solidFill>
              </a:rPr>
              <a:t>Hermeneutics</a:t>
            </a:r>
          </a:p>
        </p:txBody>
      </p:sp>
      <p:sp>
        <p:nvSpPr>
          <p:cNvPr id="3" name="Text Placeholder 2"/>
          <p:cNvSpPr>
            <a:spLocks noGrp="1"/>
          </p:cNvSpPr>
          <p:nvPr>
            <p:ph type="body" idx="1"/>
          </p:nvPr>
        </p:nvSpPr>
        <p:spPr/>
        <p:txBody>
          <a:bodyPr/>
          <a:lstStyle/>
          <a:p>
            <a:pPr marL="228600" indent="0">
              <a:buNone/>
            </a:pPr>
            <a:r>
              <a:rPr lang="en-US" sz="3600" dirty="0">
                <a:solidFill>
                  <a:schemeClr val="bg1"/>
                </a:solidFill>
              </a:rPr>
              <a:t>In harmony with its nature as the inspired Word of God, Scripture provides its own world view and methods of interpretation.</a:t>
            </a:r>
          </a:p>
        </p:txBody>
      </p:sp>
    </p:spTree>
    <p:extLst>
      <p:ext uri="{BB962C8B-B14F-4D97-AF65-F5344CB8AC3E}">
        <p14:creationId xmlns:p14="http://schemas.microsoft.com/office/powerpoint/2010/main" val="15114574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265"/>
        <p:cNvGrpSpPr/>
        <p:nvPr/>
      </p:nvGrpSpPr>
      <p:grpSpPr>
        <a:xfrm>
          <a:off x="0" y="0"/>
          <a:ext cx="0" cy="0"/>
          <a:chOff x="0" y="0"/>
          <a:chExt cx="0" cy="0"/>
        </a:xfrm>
      </p:grpSpPr>
      <p:graphicFrame>
        <p:nvGraphicFramePr>
          <p:cNvPr id="1266" name="Shape 1266"/>
          <p:cNvGraphicFramePr/>
          <p:nvPr/>
        </p:nvGraphicFramePr>
        <p:xfrm>
          <a:off x="1016000" y="2378075"/>
          <a:ext cx="7137400" cy="1355725"/>
        </p:xfrm>
        <a:graphic>
          <a:graphicData uri="http://schemas.openxmlformats.org/drawingml/2006/table">
            <a:tbl>
              <a:tblPr>
                <a:noFill/>
                <a:tableStyleId>{3B406C36-F2B9-491E-AC90-1AF0DBC80197}</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Synthesis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67" name="Shape 126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68" name="Shape 1268"/>
          <p:cNvSpPr/>
          <p:nvPr/>
        </p:nvSpPr>
        <p:spPr>
          <a:xfrm rot="10800000">
            <a:off x="50292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69" name="Shape 1269"/>
          <p:cNvSpPr txBox="1"/>
          <p:nvPr/>
        </p:nvSpPr>
        <p:spPr>
          <a:xfrm>
            <a:off x="1066800" y="4216400"/>
            <a:ext cx="3505200"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Science deals with nature </a:t>
            </a:r>
            <a:r>
              <a:rPr lang="en-US" sz="2000" b="0" i="0" u="none" strike="noStrike" cap="none" baseline="0" dirty="0">
                <a:solidFill>
                  <a:srgbClr val="FFC000"/>
                </a:solidFill>
                <a:latin typeface="Arial"/>
                <a:ea typeface="Arial"/>
                <a:cs typeface="Arial"/>
                <a:sym typeface="Arial"/>
              </a:rPr>
              <a:t>ALONE</a:t>
            </a:r>
            <a:r>
              <a:rPr lang="en-US" sz="2000" b="0" i="0" u="none" strike="noStrike" cap="none" baseline="0" dirty="0">
                <a:solidFill>
                  <a:schemeClr val="lt1"/>
                </a:solidFill>
                <a:latin typeface="Arial"/>
                <a:ea typeface="Arial"/>
                <a:cs typeface="Arial"/>
                <a:sym typeface="Arial"/>
              </a:rPr>
              <a:t>, and the Bible deals with religion </a:t>
            </a:r>
            <a:r>
              <a:rPr lang="en-US" sz="2000" b="0" i="0" u="none" strike="noStrike" cap="none" baseline="0" dirty="0">
                <a:solidFill>
                  <a:srgbClr val="FFC000"/>
                </a:solidFill>
                <a:latin typeface="Arial"/>
                <a:ea typeface="Arial"/>
                <a:cs typeface="Arial"/>
                <a:sym typeface="Arial"/>
              </a:rPr>
              <a:t>ALONE</a:t>
            </a:r>
            <a:r>
              <a:rPr lang="en-US" sz="2000" b="0" i="0" u="none" strike="noStrike" cap="none" baseline="0" dirty="0">
                <a:solidFill>
                  <a:schemeClr val="lt1"/>
                </a:solidFill>
                <a:latin typeface="Arial"/>
                <a:ea typeface="Arial"/>
                <a:cs typeface="Arial"/>
                <a:sym typeface="Arial"/>
              </a:rPr>
              <a:t>.  They should be kept separate.</a:t>
            </a:r>
          </a:p>
        </p:txBody>
      </p:sp>
      <p:sp>
        <p:nvSpPr>
          <p:cNvPr id="1270" name="Shape 1270"/>
          <p:cNvSpPr txBox="1"/>
          <p:nvPr/>
        </p:nvSpPr>
        <p:spPr>
          <a:xfrm>
            <a:off x="6248400" y="4229100"/>
            <a:ext cx="1930399" cy="1323975"/>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000" b="0" i="0" u="none" strike="noStrike" cap="none" baseline="0" dirty="0">
                <a:solidFill>
                  <a:schemeClr val="lt1"/>
                </a:solidFill>
                <a:latin typeface="Arial"/>
                <a:ea typeface="Arial"/>
                <a:cs typeface="Arial"/>
                <a:sym typeface="Arial"/>
              </a:rPr>
              <a:t>Both may be understood </a:t>
            </a:r>
            <a:r>
              <a:rPr lang="en-US" sz="2000" b="0" i="0" u="none" strike="noStrike" cap="none" baseline="0" dirty="0">
                <a:solidFill>
                  <a:srgbClr val="FFC000"/>
                </a:solidFill>
                <a:latin typeface="Arial"/>
                <a:ea typeface="Arial"/>
                <a:cs typeface="Arial"/>
                <a:sym typeface="Arial"/>
              </a:rPr>
              <a:t>completely on their own.</a:t>
            </a:r>
          </a:p>
        </p:txBody>
      </p:sp>
    </p:spTree>
    <p:extLst>
      <p:ext uri="{BB962C8B-B14F-4D97-AF65-F5344CB8AC3E}">
        <p14:creationId xmlns:p14="http://schemas.microsoft.com/office/powerpoint/2010/main" val="2901813033"/>
      </p:ext>
    </p:extLst>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3B5F-C3F0-4B5C-9B4A-9E5675E2BD3A}"/>
              </a:ext>
            </a:extLst>
          </p:cNvPr>
          <p:cNvSpPr>
            <a:spLocks noGrp="1"/>
          </p:cNvSpPr>
          <p:nvPr>
            <p:ph type="title"/>
          </p:nvPr>
        </p:nvSpPr>
        <p:spPr/>
        <p:txBody>
          <a:bodyPr/>
          <a:lstStyle/>
          <a:p>
            <a:r>
              <a:rPr lang="en-US" sz="4400" dirty="0">
                <a:solidFill>
                  <a:srgbClr val="FFC000"/>
                </a:solidFill>
              </a:rPr>
              <a:t>Power of the Word of God</a:t>
            </a:r>
          </a:p>
        </p:txBody>
      </p:sp>
      <p:sp>
        <p:nvSpPr>
          <p:cNvPr id="3" name="Text Placeholder 2">
            <a:extLst>
              <a:ext uri="{FF2B5EF4-FFF2-40B4-BE49-F238E27FC236}">
                <a16:creationId xmlns:a16="http://schemas.microsoft.com/office/drawing/2014/main" id="{CBAB6435-B912-4765-8392-25A6AB143921}"/>
              </a:ext>
            </a:extLst>
          </p:cNvPr>
          <p:cNvSpPr>
            <a:spLocks noGrp="1"/>
          </p:cNvSpPr>
          <p:nvPr>
            <p:ph type="body" idx="1"/>
          </p:nvPr>
        </p:nvSpPr>
        <p:spPr/>
        <p:txBody>
          <a:bodyPr/>
          <a:lstStyle/>
          <a:p>
            <a:pPr marL="228600" indent="0">
              <a:buNone/>
            </a:pPr>
            <a:r>
              <a:rPr lang="en-US" sz="3200" dirty="0">
                <a:solidFill>
                  <a:schemeClr val="bg1"/>
                </a:solidFill>
              </a:rPr>
              <a:t>“For the word of God is living and powerful, and sharper than a two-edged sward, piercing even to the division of soul and spirit, and of joints and marrow, and is a discerner of the thoughts and intents of the heart.” Heb. 4:12</a:t>
            </a:r>
          </a:p>
        </p:txBody>
      </p:sp>
    </p:spTree>
    <p:extLst>
      <p:ext uri="{BB962C8B-B14F-4D97-AF65-F5344CB8AC3E}">
        <p14:creationId xmlns:p14="http://schemas.microsoft.com/office/powerpoint/2010/main" val="1887143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275"/>
        <p:cNvGrpSpPr/>
        <p:nvPr/>
      </p:nvGrpSpPr>
      <p:grpSpPr>
        <a:xfrm>
          <a:off x="0" y="0"/>
          <a:ext cx="0" cy="0"/>
          <a:chOff x="0" y="0"/>
          <a:chExt cx="0" cy="0"/>
        </a:xfrm>
      </p:grpSpPr>
      <p:graphicFrame>
        <p:nvGraphicFramePr>
          <p:cNvPr id="1276" name="Shape 1276"/>
          <p:cNvGraphicFramePr/>
          <p:nvPr>
            <p:extLst>
              <p:ext uri="{D42A27DB-BD31-4B8C-83A1-F6EECF244321}">
                <p14:modId xmlns:p14="http://schemas.microsoft.com/office/powerpoint/2010/main" val="3673569457"/>
              </p:ext>
            </p:extLst>
          </p:nvPr>
        </p:nvGraphicFramePr>
        <p:xfrm>
          <a:off x="1016000" y="2378075"/>
          <a:ext cx="7137400" cy="1355725"/>
        </p:xfrm>
        <a:graphic>
          <a:graphicData uri="http://schemas.openxmlformats.org/drawingml/2006/table">
            <a:tbl>
              <a:tblPr>
                <a:noFill/>
                <a:tableStyleId>{B5566DC6-FB6F-4DDF-A1E0-3044271CFFE7}</a:tableStyleId>
              </a:tblPr>
              <a:tblGrid>
                <a:gridCol w="1784350">
                  <a:extLst>
                    <a:ext uri="{9D8B030D-6E8A-4147-A177-3AD203B41FA5}">
                      <a16:colId xmlns:a16="http://schemas.microsoft.com/office/drawing/2014/main" val="20000"/>
                    </a:ext>
                  </a:extLst>
                </a:gridCol>
                <a:gridCol w="1784350">
                  <a:extLst>
                    <a:ext uri="{9D8B030D-6E8A-4147-A177-3AD203B41FA5}">
                      <a16:colId xmlns:a16="http://schemas.microsoft.com/office/drawing/2014/main" val="20001"/>
                    </a:ext>
                  </a:extLst>
                </a:gridCol>
                <a:gridCol w="1784350">
                  <a:extLst>
                    <a:ext uri="{9D8B030D-6E8A-4147-A177-3AD203B41FA5}">
                      <a16:colId xmlns:a16="http://schemas.microsoft.com/office/drawing/2014/main" val="20002"/>
                    </a:ext>
                  </a:extLst>
                </a:gridCol>
                <a:gridCol w="1784350">
                  <a:extLst>
                    <a:ext uri="{9D8B030D-6E8A-4147-A177-3AD203B41FA5}">
                      <a16:colId xmlns:a16="http://schemas.microsoft.com/office/drawing/2014/main" val="20003"/>
                    </a:ext>
                  </a:extLst>
                </a:gridCol>
              </a:tblGrid>
              <a:tr h="1355725">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Human Studies ALONE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Integration of Nature AND the Bible</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Separation of Nature &amp; the Bible </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800" b="1" i="0" u="none" strike="noStrike" cap="none" baseline="0" dirty="0">
                          <a:solidFill>
                            <a:srgbClr val="FFFFFF"/>
                          </a:solidFill>
                          <a:latin typeface="Arial"/>
                          <a:ea typeface="Arial"/>
                          <a:cs typeface="Arial"/>
                          <a:sym typeface="Arial"/>
                        </a:rPr>
                        <a:t>Nature AND the Bible with the Bible as Foundation</a:t>
                      </a:r>
                    </a:p>
                  </a:txBody>
                  <a:tcPr marL="0" marR="0" marT="45700" marB="45700">
                    <a:lnL w="12700" cap="flat">
                      <a:solidFill>
                        <a:schemeClr val="lt1"/>
                      </a:solidFill>
                      <a:prstDash val="solid"/>
                      <a:round/>
                      <a:headEnd type="none" w="med" len="med"/>
                      <a:tailEnd type="none" w="med" len="med"/>
                    </a:lnL>
                    <a:lnR w="12700" cap="flat">
                      <a:solidFill>
                        <a:schemeClr val="lt1"/>
                      </a:solidFill>
                      <a:prstDash val="solid"/>
                      <a:round/>
                      <a:headEnd type="none" w="med" len="med"/>
                      <a:tailEnd type="none" w="med" len="med"/>
                    </a:lnR>
                    <a:lnT w="12700" cap="flat">
                      <a:solidFill>
                        <a:schemeClr val="lt1"/>
                      </a:solidFill>
                      <a:prstDash val="solid"/>
                      <a:round/>
                      <a:headEnd type="none" w="med" len="med"/>
                      <a:tailEnd type="none" w="med" len="med"/>
                    </a:lnT>
                    <a:lnB w="38100" cap="flat">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bl>
          </a:graphicData>
        </a:graphic>
      </p:graphicFrame>
      <p:sp>
        <p:nvSpPr>
          <p:cNvPr id="1277" name="Shape 1277"/>
          <p:cNvSpPr txBox="1"/>
          <p:nvPr/>
        </p:nvSpPr>
        <p:spPr>
          <a:xfrm>
            <a:off x="685800" y="831850"/>
            <a:ext cx="7772400" cy="1116012"/>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C19859"/>
              </a:buClr>
              <a:buSzPct val="25000"/>
              <a:buFont typeface="Arial"/>
              <a:buNone/>
            </a:pPr>
            <a:r>
              <a:rPr lang="en-US" sz="4000" b="1" i="1" u="none" strike="noStrike" cap="none" baseline="0" dirty="0">
                <a:solidFill>
                  <a:srgbClr val="FFC000"/>
                </a:solidFill>
                <a:latin typeface="Arial"/>
                <a:ea typeface="Arial"/>
                <a:cs typeface="Arial"/>
                <a:sym typeface="Arial"/>
              </a:rPr>
              <a:t>Possible Relations Between Science &amp; Scripture</a:t>
            </a:r>
          </a:p>
        </p:txBody>
      </p:sp>
      <p:sp>
        <p:nvSpPr>
          <p:cNvPr id="1278" name="Shape 1278"/>
          <p:cNvSpPr/>
          <p:nvPr/>
        </p:nvSpPr>
        <p:spPr>
          <a:xfrm rot="10800000">
            <a:off x="6832600" y="3835399"/>
            <a:ext cx="863599" cy="1397000"/>
          </a:xfrm>
          <a:prstGeom prst="downArrow">
            <a:avLst>
              <a:gd name="adj1" fmla="val 14924"/>
              <a:gd name="adj2" fmla="val 50000"/>
            </a:avLst>
          </a:prstGeom>
          <a:solidFill>
            <a:schemeClr val="accent1"/>
          </a:solidFill>
          <a:ln w="25400" cap="rnd">
            <a:solidFill>
              <a:srgbClr val="B05C05"/>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000" b="0" i="0" u="none" strike="noStrike" cap="none" baseline="0" dirty="0">
              <a:solidFill>
                <a:schemeClr val="dk1"/>
              </a:solidFill>
              <a:latin typeface="Arial"/>
              <a:ea typeface="Arial"/>
              <a:cs typeface="Arial"/>
              <a:sym typeface="Arial"/>
            </a:endParaRPr>
          </a:p>
        </p:txBody>
      </p:sp>
      <p:sp>
        <p:nvSpPr>
          <p:cNvPr id="1279" name="Shape 1279"/>
          <p:cNvSpPr txBox="1"/>
          <p:nvPr/>
        </p:nvSpPr>
        <p:spPr>
          <a:xfrm>
            <a:off x="1346200" y="4114800"/>
            <a:ext cx="5054600" cy="157003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Arial"/>
              <a:buNone/>
            </a:pPr>
            <a:r>
              <a:rPr lang="en-US" sz="2400" b="0" i="0" u="none" strike="noStrike" cap="none" baseline="0" dirty="0">
                <a:solidFill>
                  <a:schemeClr val="lt1"/>
                </a:solidFill>
                <a:latin typeface="Arial"/>
                <a:ea typeface="Arial"/>
                <a:cs typeface="Arial"/>
                <a:sym typeface="Arial"/>
              </a:rPr>
              <a:t>God has revealed Himself  both in nature and in the Bible.  Both should be studied from the </a:t>
            </a:r>
            <a:r>
              <a:rPr lang="en-US" sz="2400" dirty="0">
                <a:solidFill>
                  <a:schemeClr val="lt1"/>
                </a:solidFill>
              </a:rPr>
              <a:t>foundation</a:t>
            </a:r>
            <a:r>
              <a:rPr lang="en-US" sz="2400" b="0" i="0" u="none" strike="noStrike" cap="none" baseline="0" dirty="0">
                <a:solidFill>
                  <a:schemeClr val="lt1"/>
                </a:solidFill>
                <a:latin typeface="Arial"/>
                <a:ea typeface="Arial"/>
                <a:cs typeface="Arial"/>
                <a:sym typeface="Arial"/>
              </a:rPr>
              <a:t> of the Bible </a:t>
            </a:r>
            <a:r>
              <a:rPr lang="en-US" sz="2400" b="0" i="0" u="none" strike="noStrike" cap="none" baseline="0" dirty="0">
                <a:solidFill>
                  <a:srgbClr val="FFC000"/>
                </a:solidFill>
                <a:latin typeface="Arial"/>
                <a:ea typeface="Arial"/>
                <a:cs typeface="Arial"/>
                <a:sym typeface="Arial"/>
              </a:rPr>
              <a:t>ALONE</a:t>
            </a:r>
            <a:r>
              <a:rPr lang="en-US" sz="2400" b="0" i="0" u="none" strike="noStrike" cap="none" baseline="0" dirty="0">
                <a:solidFill>
                  <a:schemeClr val="lt1"/>
                </a:solidFill>
                <a:latin typeface="Arial"/>
                <a:ea typeface="Arial"/>
                <a:cs typeface="Arial"/>
                <a:sym typeface="Arial"/>
              </a:rPr>
              <a:t>.</a:t>
            </a:r>
          </a:p>
        </p:txBody>
      </p:sp>
    </p:spTree>
    <p:extLst>
      <p:ext uri="{BB962C8B-B14F-4D97-AF65-F5344CB8AC3E}">
        <p14:creationId xmlns:p14="http://schemas.microsoft.com/office/powerpoint/2010/main" val="1149704928"/>
      </p:ext>
    </p:extLst>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77"/>
        <p:cNvGrpSpPr/>
        <p:nvPr/>
      </p:nvGrpSpPr>
      <p:grpSpPr>
        <a:xfrm>
          <a:off x="0" y="0"/>
          <a:ext cx="0" cy="0"/>
          <a:chOff x="0" y="0"/>
          <a:chExt cx="0" cy="0"/>
        </a:xfrm>
      </p:grpSpPr>
      <p:pic>
        <p:nvPicPr>
          <p:cNvPr id="978" name="Shape 978"/>
          <p:cNvPicPr preferRelativeResize="0"/>
          <p:nvPr/>
        </p:nvPicPr>
        <p:blipFill rotWithShape="1">
          <a:blip r:embed="rId3">
            <a:alphaModFix/>
          </a:blip>
          <a:srcRect/>
          <a:stretch/>
        </p:blipFill>
        <p:spPr>
          <a:xfrm>
            <a:off x="2041525" y="152400"/>
            <a:ext cx="5060950" cy="5902325"/>
          </a:xfrm>
          <a:prstGeom prst="rect">
            <a:avLst/>
          </a:prstGeom>
          <a:noFill/>
          <a:ln>
            <a:noFill/>
          </a:ln>
        </p:spPr>
      </p:pic>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3"/>
        <p:cNvGrpSpPr/>
        <p:nvPr/>
      </p:nvGrpSpPr>
      <p:grpSpPr>
        <a:xfrm>
          <a:off x="0" y="0"/>
          <a:ext cx="0" cy="0"/>
          <a:chOff x="0" y="0"/>
          <a:chExt cx="0" cy="0"/>
        </a:xfrm>
      </p:grpSpPr>
      <p:pic>
        <p:nvPicPr>
          <p:cNvPr id="984" name="Shape 984"/>
          <p:cNvPicPr preferRelativeResize="0"/>
          <p:nvPr/>
        </p:nvPicPr>
        <p:blipFill rotWithShape="1">
          <a:blip r:embed="rId3">
            <a:alphaModFix/>
          </a:blip>
          <a:srcRect/>
          <a:stretch/>
        </p:blipFill>
        <p:spPr>
          <a:xfrm>
            <a:off x="2041525" y="152400"/>
            <a:ext cx="5060950" cy="5902325"/>
          </a:xfrm>
          <a:prstGeom prst="rect">
            <a:avLst/>
          </a:prstGeom>
          <a:noFill/>
          <a:ln>
            <a:noFill/>
          </a:ln>
        </p:spPr>
      </p:pic>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89"/>
        <p:cNvGrpSpPr/>
        <p:nvPr/>
      </p:nvGrpSpPr>
      <p:grpSpPr>
        <a:xfrm>
          <a:off x="0" y="0"/>
          <a:ext cx="0" cy="0"/>
          <a:chOff x="0" y="0"/>
          <a:chExt cx="0" cy="0"/>
        </a:xfrm>
      </p:grpSpPr>
      <p:pic>
        <p:nvPicPr>
          <p:cNvPr id="990" name="Shape 990"/>
          <p:cNvPicPr preferRelativeResize="0"/>
          <p:nvPr/>
        </p:nvPicPr>
        <p:blipFill rotWithShape="1">
          <a:blip r:embed="rId3">
            <a:alphaModFix/>
          </a:blip>
          <a:srcRect/>
          <a:stretch/>
        </p:blipFill>
        <p:spPr>
          <a:xfrm>
            <a:off x="2238375" y="304800"/>
            <a:ext cx="4667250" cy="6248399"/>
          </a:xfrm>
          <a:prstGeom prst="rect">
            <a:avLst/>
          </a:prstGeom>
          <a:noFill/>
          <a:ln>
            <a:noFill/>
          </a:ln>
        </p:spPr>
      </p:pic>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995"/>
        <p:cNvGrpSpPr/>
        <p:nvPr/>
      </p:nvGrpSpPr>
      <p:grpSpPr>
        <a:xfrm>
          <a:off x="0" y="0"/>
          <a:ext cx="0" cy="0"/>
          <a:chOff x="0" y="0"/>
          <a:chExt cx="0" cy="0"/>
        </a:xfrm>
      </p:grpSpPr>
      <p:pic>
        <p:nvPicPr>
          <p:cNvPr id="996" name="Shape 996"/>
          <p:cNvPicPr preferRelativeResize="0"/>
          <p:nvPr/>
        </p:nvPicPr>
        <p:blipFill rotWithShape="1">
          <a:blip r:embed="rId3">
            <a:alphaModFix/>
          </a:blip>
          <a:srcRect/>
          <a:stretch/>
        </p:blipFill>
        <p:spPr>
          <a:xfrm>
            <a:off x="2238375" y="304800"/>
            <a:ext cx="4667250" cy="6248399"/>
          </a:xfrm>
          <a:prstGeom prst="rect">
            <a:avLst/>
          </a:prstGeom>
          <a:noFill/>
          <a:ln>
            <a:noFill/>
          </a:ln>
        </p:spPr>
      </p:pic>
      <p:pic>
        <p:nvPicPr>
          <p:cNvPr id="997" name="Shape 997"/>
          <p:cNvPicPr preferRelativeResize="0"/>
          <p:nvPr/>
        </p:nvPicPr>
        <p:blipFill rotWithShape="1">
          <a:blip r:embed="rId4">
            <a:alphaModFix/>
          </a:blip>
          <a:srcRect r="9274"/>
          <a:stretch/>
        </p:blipFill>
        <p:spPr>
          <a:xfrm>
            <a:off x="3863975" y="735012"/>
            <a:ext cx="1412874" cy="2176462"/>
          </a:xfrm>
          <a:prstGeom prst="rect">
            <a:avLst/>
          </a:prstGeom>
          <a:noFill/>
          <a:ln>
            <a:noFill/>
          </a:ln>
        </p:spPr>
      </p:pic>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02"/>
        <p:cNvGrpSpPr/>
        <p:nvPr/>
      </p:nvGrpSpPr>
      <p:grpSpPr>
        <a:xfrm>
          <a:off x="0" y="0"/>
          <a:ext cx="0" cy="0"/>
          <a:chOff x="0" y="0"/>
          <a:chExt cx="0" cy="0"/>
        </a:xfrm>
      </p:grpSpPr>
      <p:pic>
        <p:nvPicPr>
          <p:cNvPr id="1003" name="Shape 1003"/>
          <p:cNvPicPr preferRelativeResize="0"/>
          <p:nvPr/>
        </p:nvPicPr>
        <p:blipFill rotWithShape="1">
          <a:blip r:embed="rId3">
            <a:alphaModFix/>
          </a:blip>
          <a:srcRect/>
          <a:stretch/>
        </p:blipFill>
        <p:spPr>
          <a:xfrm>
            <a:off x="2238375" y="304800"/>
            <a:ext cx="4667250" cy="6248399"/>
          </a:xfrm>
          <a:prstGeom prst="rect">
            <a:avLst/>
          </a:prstGeom>
          <a:noFill/>
          <a:ln>
            <a:noFill/>
          </a:ln>
        </p:spPr>
      </p:pic>
      <p:pic>
        <p:nvPicPr>
          <p:cNvPr id="1004" name="Shape 1004"/>
          <p:cNvPicPr preferRelativeResize="0"/>
          <p:nvPr/>
        </p:nvPicPr>
        <p:blipFill rotWithShape="1">
          <a:blip r:embed="rId4">
            <a:alphaModFix/>
          </a:blip>
          <a:srcRect/>
          <a:stretch/>
        </p:blipFill>
        <p:spPr>
          <a:xfrm>
            <a:off x="3511550" y="879475"/>
            <a:ext cx="2109786" cy="1409700"/>
          </a:xfrm>
          <a:prstGeom prst="rect">
            <a:avLst/>
          </a:prstGeom>
          <a:noFill/>
          <a:ln>
            <a:noFill/>
          </a:ln>
        </p:spPr>
      </p:pic>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showMasterSp="0">
  <p:cSld>
    <p:bg>
      <p:bgPr>
        <a:solidFill>
          <a:schemeClr val="lt1"/>
        </a:solidFill>
        <a:effectLst/>
      </p:bgPr>
    </p:bg>
    <p:spTree>
      <p:nvGrpSpPr>
        <p:cNvPr id="1" name="Shape 1009"/>
        <p:cNvGrpSpPr/>
        <p:nvPr/>
      </p:nvGrpSpPr>
      <p:grpSpPr>
        <a:xfrm>
          <a:off x="0" y="0"/>
          <a:ext cx="0" cy="0"/>
          <a:chOff x="0" y="0"/>
          <a:chExt cx="0" cy="0"/>
        </a:xfrm>
      </p:grpSpPr>
      <p:pic>
        <p:nvPicPr>
          <p:cNvPr id="1010" name="Shape 1010"/>
          <p:cNvPicPr preferRelativeResize="0"/>
          <p:nvPr/>
        </p:nvPicPr>
        <p:blipFill rotWithShape="1">
          <a:blip r:embed="rId3">
            <a:alphaModFix/>
          </a:blip>
          <a:srcRect/>
          <a:stretch/>
        </p:blipFill>
        <p:spPr>
          <a:xfrm>
            <a:off x="2201861" y="311150"/>
            <a:ext cx="4657724" cy="6400799"/>
          </a:xfrm>
          <a:prstGeom prst="rect">
            <a:avLst/>
          </a:prstGeom>
          <a:noFill/>
          <a:ln>
            <a:noFill/>
          </a:ln>
        </p:spPr>
      </p:pic>
      <p:sp>
        <p:nvSpPr>
          <p:cNvPr id="2" name="Rectangle 1"/>
          <p:cNvSpPr/>
          <p:nvPr/>
        </p:nvSpPr>
        <p:spPr>
          <a:xfrm>
            <a:off x="990600" y="228600"/>
            <a:ext cx="74676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0000"/>
                </a:solidFill>
              </a:rPr>
              <a:t>When man attempts to arrive at knowledge of God from a starting point in the world, God can be nothing other than what lies within the possible experience, imagination, or reason of man.</a:t>
            </a:r>
          </a:p>
        </p:txBody>
      </p:sp>
    </p:spTree>
  </p:cSld>
  <p:clrMapOvr>
    <a:masterClrMapping/>
  </p:clrMapOvr>
  <p:transition spd="slow">
    <p:cut/>
  </p:transition>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Shape 1022"/>
        <p:cNvGrpSpPr/>
        <p:nvPr/>
      </p:nvGrpSpPr>
      <p:grpSpPr>
        <a:xfrm>
          <a:off x="0" y="0"/>
          <a:ext cx="0" cy="0"/>
          <a:chOff x="0" y="0"/>
          <a:chExt cx="0" cy="0"/>
        </a:xfrm>
      </p:grpSpPr>
      <p:pic>
        <p:nvPicPr>
          <p:cNvPr id="1023" name="Shape 1023"/>
          <p:cNvPicPr preferRelativeResize="0"/>
          <p:nvPr/>
        </p:nvPicPr>
        <p:blipFill rotWithShape="1">
          <a:blip r:embed="rId3">
            <a:alphaModFix/>
          </a:blip>
          <a:srcRect/>
          <a:stretch/>
        </p:blipFill>
        <p:spPr>
          <a:xfrm>
            <a:off x="1755775" y="0"/>
            <a:ext cx="5632450" cy="685800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5_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1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2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4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6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7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3_Presentation_-_Yes_Creation_1.0[1]">
  <a:themeElements>
    <a:clrScheme name="Presentation_-_Yes_Creation_1.0[1] 1">
      <a:dk1>
        <a:srgbClr val="000000"/>
      </a:dk1>
      <a:lt1>
        <a:srgbClr val="FFFFFF"/>
      </a:lt1>
      <a:dk2>
        <a:srgbClr val="323232"/>
      </a:dk2>
      <a:lt2>
        <a:srgbClr val="E3DED1"/>
      </a:lt2>
      <a:accent1>
        <a:srgbClr val="F07F09"/>
      </a:accent1>
      <a:accent2>
        <a:srgbClr val="9F2936"/>
      </a:accent2>
      <a:accent3>
        <a:srgbClr val="FFFFFF"/>
      </a:accent3>
      <a:accent4>
        <a:srgbClr val="000000"/>
      </a:accent4>
      <a:accent5>
        <a:srgbClr val="F6C0AA"/>
      </a:accent5>
      <a:accent6>
        <a:srgbClr val="902430"/>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B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11935</TotalTime>
  <Words>6575</Words>
  <Application>Microsoft Macintosh PowerPoint</Application>
  <PresentationFormat>On-screen Show (4:3)</PresentationFormat>
  <Paragraphs>414</Paragraphs>
  <Slides>102</Slides>
  <Notes>98</Notes>
  <HiddenSlides>22</HiddenSlides>
  <MMClips>0</MMClips>
  <ScaleCrop>false</ScaleCrop>
  <HeadingPairs>
    <vt:vector size="6" baseType="variant">
      <vt:variant>
        <vt:lpstr>Fonts Used</vt:lpstr>
      </vt:variant>
      <vt:variant>
        <vt:i4>3</vt:i4>
      </vt:variant>
      <vt:variant>
        <vt:lpstr>Theme</vt:lpstr>
      </vt:variant>
      <vt:variant>
        <vt:i4>9</vt:i4>
      </vt:variant>
      <vt:variant>
        <vt:lpstr>Slide Titles</vt:lpstr>
      </vt:variant>
      <vt:variant>
        <vt:i4>102</vt:i4>
      </vt:variant>
    </vt:vector>
  </HeadingPairs>
  <TitlesOfParts>
    <vt:vector size="114" baseType="lpstr">
      <vt:lpstr>Arial</vt:lpstr>
      <vt:lpstr>Calibri</vt:lpstr>
      <vt:lpstr>Wingdings</vt:lpstr>
      <vt:lpstr>5_Digital Dots</vt:lpstr>
      <vt:lpstr>11_Presentation_-_Yes_Creation_1.0[1]</vt:lpstr>
      <vt:lpstr>12_Presentation_-_Yes_Creation_1.0[1]</vt:lpstr>
      <vt:lpstr>14_Presentation_-_Yes_Creation_1.0[1]</vt:lpstr>
      <vt:lpstr>15_Presentation_-_Yes_Creation_1.0[1]</vt:lpstr>
      <vt:lpstr>16_Presentation_-_Yes_Creation_1.0[1]</vt:lpstr>
      <vt:lpstr>17_Presentation_-_Yes_Creation_1.0[1]</vt:lpstr>
      <vt:lpstr>18_Presentation_-_Yes_Creation_1.0[1]</vt:lpstr>
      <vt:lpstr>13_Presentation_-_Yes_Creation_1.0[1]</vt:lpstr>
      <vt:lpstr>The Biblical Foundation for Adventist Education</vt:lpstr>
      <vt:lpstr>Principles for Biblical Thought</vt:lpstr>
      <vt:lpstr>Key Issues in Biblical Foundations to Faith and Reason</vt:lpstr>
      <vt:lpstr>Key Issues in Biblical Foundations to Faith and Reason</vt:lpstr>
      <vt:lpstr>Key Issues in Biblical Foundations to Faith and Reason</vt:lpstr>
      <vt:lpstr>The Nature of the Bible</vt:lpstr>
      <vt:lpstr>Key Issues in Biblical Foundations to Faith and Reason</vt:lpstr>
      <vt:lpstr>Key Issues in Biblical Foundations to Faith and Reason</vt:lpstr>
      <vt:lpstr>Hermeneutics</vt:lpstr>
      <vt:lpstr>Key Issues in Biblical Foundations to Faith and Reason</vt:lpstr>
      <vt:lpstr>Key Issues in Biblical Foundations to Faith and Reason</vt:lpstr>
      <vt:lpstr>The Logos</vt:lpstr>
      <vt:lpstr>Christ is the Light of the World</vt:lpstr>
      <vt:lpstr>PowerPoint Presentation</vt:lpstr>
      <vt:lpstr>Biblical Epistemology</vt:lpstr>
      <vt:lpstr>Biblical Examples of Epistemology</vt:lpstr>
      <vt:lpstr>PowerPoint Presentation</vt:lpstr>
      <vt:lpstr>PowerPoint Presentation</vt:lpstr>
      <vt:lpstr>PowerPoint Presentation</vt:lpstr>
      <vt:lpstr>PowerPoint Presentation</vt:lpstr>
      <vt:lpstr>PowerPoint Presentation</vt:lpstr>
      <vt:lpstr>Christ</vt:lpstr>
      <vt:lpstr>Humanistic Faith</vt:lpstr>
      <vt:lpstr>Humanistic Faith</vt:lpstr>
      <vt:lpstr>Humanistic Faith</vt:lpstr>
      <vt:lpstr>Humanistic Faith</vt:lpstr>
      <vt:lpstr>Humanistic Faith</vt:lpstr>
      <vt:lpstr>Biblical Faith</vt:lpstr>
      <vt:lpstr>Biblical Faith</vt:lpstr>
      <vt:lpstr>Biblical Faith</vt:lpstr>
      <vt:lpstr>PowerPoint Presentation</vt:lpstr>
      <vt:lpstr>Biblical Faith</vt:lpstr>
      <vt:lpstr>EGW on Faith</vt:lpstr>
      <vt:lpstr>PowerPoint Presentation</vt:lpstr>
      <vt:lpstr>PowerPoint Presentation</vt:lpstr>
      <vt:lpstr>Salvation by Faith Parallel Understanding by the Word of God</vt:lpstr>
      <vt:lpstr>PowerPoint Presentation</vt:lpstr>
      <vt:lpstr>Knowledge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 is the Source of Knowledge</vt:lpstr>
      <vt:lpstr>God is the Source of Knowledge</vt:lpstr>
      <vt:lpstr>PowerPoint Presentation</vt:lpstr>
      <vt:lpstr>Key Issues in Biblical Foundations to Faith and Reason</vt:lpstr>
      <vt:lpstr>Humanistic Concept of Freedom</vt:lpstr>
      <vt:lpstr>Biblical Concept of Freedom</vt:lpstr>
      <vt:lpstr>PowerPoint Presentation</vt:lpstr>
      <vt:lpstr>Key Issues in Biblical Foundations to  Faith and Reason</vt:lpstr>
      <vt:lpstr>The Power of the Word of God</vt:lpstr>
      <vt:lpstr>Conversion</vt:lpstr>
      <vt:lpstr>Ellen White and the Role of the Bible in Obtaining Knowledge</vt:lpstr>
      <vt:lpstr>Authority of the Bible</vt:lpstr>
      <vt:lpstr>Authority of the Bible</vt:lpstr>
      <vt:lpstr>Authority of the Bible</vt:lpstr>
      <vt:lpstr>PowerPoint Presentation</vt:lpstr>
      <vt:lpstr>Authority Over the Senses</vt:lpstr>
      <vt:lpstr>Basis of Knowledge, Truth, and Education</vt:lpstr>
      <vt:lpstr>Basis of Knowledge of God and Christ</vt:lpstr>
      <vt:lpstr>Foundation for the Study of Science</vt:lpstr>
      <vt:lpstr>Foundation for the Study of Science</vt:lpstr>
      <vt:lpstr>Foundation for the Study of Science</vt:lpstr>
      <vt:lpstr>Foundation for the Study of Science</vt:lpstr>
      <vt:lpstr>Foundation for the Study of Science</vt:lpstr>
      <vt:lpstr>Foundation for the Study of Science</vt:lpstr>
      <vt:lpstr>Basis of an Understanding of History</vt:lpstr>
      <vt:lpstr>Basis of an Understanding of History</vt:lpstr>
      <vt:lpstr>PowerPoint Presentation</vt:lpstr>
      <vt:lpstr>General Warnings About Placing Other Authorities Above the Bible</vt:lpstr>
      <vt:lpstr>General Warnings About Placing Other Authorities Above the Bible</vt:lpstr>
      <vt:lpstr>General Warnings About Placing Other Authorities Above the Bible</vt:lpstr>
      <vt:lpstr>General Warnings About Placing Other Authorities Above the Bible</vt:lpstr>
      <vt:lpstr>PowerPoint Presentation</vt:lpstr>
      <vt:lpstr>PowerPoint Presentation</vt:lpstr>
      <vt:lpstr>PowerPoint Presentation</vt:lpstr>
      <vt:lpstr>PowerPoint Presentation</vt:lpstr>
      <vt:lpstr>Power of the Word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Issues in Biblical Foundations to  Faith and Reason</dc:title>
  <dc:creator>Trader</dc:creator>
  <cp:lastModifiedBy>Tennyson, Sharon</cp:lastModifiedBy>
  <cp:revision>110</cp:revision>
  <cp:lastPrinted>2014-07-31T18:53:55Z</cp:lastPrinted>
  <dcterms:modified xsi:type="dcterms:W3CDTF">2023-06-27T19:09:09Z</dcterms:modified>
</cp:coreProperties>
</file>