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31"/>
  </p:notesMasterIdLst>
  <p:sldIdLst>
    <p:sldId id="314" r:id="rId3"/>
    <p:sldId id="358" r:id="rId4"/>
    <p:sldId id="351" r:id="rId5"/>
    <p:sldId id="354" r:id="rId6"/>
    <p:sldId id="357" r:id="rId7"/>
    <p:sldId id="352" r:id="rId8"/>
    <p:sldId id="345" r:id="rId9"/>
    <p:sldId id="325" r:id="rId10"/>
    <p:sldId id="347" r:id="rId11"/>
    <p:sldId id="348" r:id="rId12"/>
    <p:sldId id="359" r:id="rId13"/>
    <p:sldId id="360" r:id="rId14"/>
    <p:sldId id="316" r:id="rId15"/>
    <p:sldId id="329" r:id="rId16"/>
    <p:sldId id="356" r:id="rId17"/>
    <p:sldId id="330" r:id="rId18"/>
    <p:sldId id="331" r:id="rId19"/>
    <p:sldId id="332" r:id="rId20"/>
    <p:sldId id="333" r:id="rId21"/>
    <p:sldId id="334" r:id="rId22"/>
    <p:sldId id="335" r:id="rId23"/>
    <p:sldId id="361" r:id="rId24"/>
    <p:sldId id="322" r:id="rId25"/>
    <p:sldId id="362" r:id="rId26"/>
    <p:sldId id="353" r:id="rId27"/>
    <p:sldId id="336" r:id="rId28"/>
    <p:sldId id="363" r:id="rId29"/>
    <p:sldId id="364" r:id="rId30"/>
  </p:sldIdLst>
  <p:sldSz cx="15544800" cy="10058400"/>
  <p:notesSz cx="6858000" cy="91440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44CEC8D-C933-43D0-A330-A93D89CFD7CE}">
          <p14:sldIdLst>
            <p14:sldId id="314"/>
            <p14:sldId id="358"/>
            <p14:sldId id="351"/>
            <p14:sldId id="354"/>
            <p14:sldId id="357"/>
            <p14:sldId id="352"/>
            <p14:sldId id="345"/>
            <p14:sldId id="325"/>
            <p14:sldId id="347"/>
            <p14:sldId id="348"/>
            <p14:sldId id="359"/>
            <p14:sldId id="360"/>
            <p14:sldId id="316"/>
            <p14:sldId id="329"/>
            <p14:sldId id="356"/>
            <p14:sldId id="330"/>
            <p14:sldId id="331"/>
            <p14:sldId id="332"/>
            <p14:sldId id="333"/>
            <p14:sldId id="334"/>
            <p14:sldId id="335"/>
            <p14:sldId id="361"/>
            <p14:sldId id="322"/>
            <p14:sldId id="362"/>
            <p14:sldId id="353"/>
            <p14:sldId id="336"/>
            <p14:sldId id="363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84" autoAdjust="0"/>
  </p:normalViewPr>
  <p:slideViewPr>
    <p:cSldViewPr>
      <p:cViewPr varScale="1">
        <p:scale>
          <a:sx n="62" d="100"/>
          <a:sy n="62" d="100"/>
        </p:scale>
        <p:origin x="96" y="276"/>
      </p:cViewPr>
      <p:guideLst>
        <p:guide orient="horz" pos="3168"/>
        <p:guide pos="4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D0E9E-5779-4D72-A749-B554E29E08E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685800"/>
            <a:ext cx="5299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6FDD3-733E-4E1E-94E0-513D3DE8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FDD3-733E-4E1E-94E0-513D3DE84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4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7846525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647700" y="7118351"/>
            <a:ext cx="14378940" cy="1792817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47700" y="5699760"/>
            <a:ext cx="14378940" cy="1341120"/>
          </a:xfrm>
        </p:spPr>
        <p:txBody>
          <a:bodyPr anchor="b"/>
          <a:lstStyle>
            <a:lvl1pPr marL="0" indent="0" algn="l">
              <a:buNone/>
              <a:defRPr sz="3800">
                <a:solidFill>
                  <a:schemeClr val="tx2">
                    <a:shade val="75000"/>
                  </a:schemeClr>
                </a:solidFill>
              </a:defRPr>
            </a:lvl1pPr>
            <a:lvl2pPr marL="731520" indent="0" algn="ctr">
              <a:buNone/>
            </a:lvl2pPr>
            <a:lvl3pPr marL="1463040" indent="0" algn="ctr">
              <a:buNone/>
            </a:lvl3pPr>
            <a:lvl4pPr marL="2194560" indent="0" algn="ctr">
              <a:buNone/>
            </a:lvl4pPr>
            <a:lvl5pPr marL="2926080" indent="0" algn="ctr">
              <a:buNone/>
            </a:lvl5pPr>
            <a:lvl6pPr marL="3657600" indent="0" algn="ctr">
              <a:buNone/>
            </a:lvl6pPr>
            <a:lvl7pPr marL="4389120" indent="0" algn="ctr">
              <a:buNone/>
            </a:lvl7pPr>
            <a:lvl8pPr marL="5120640" indent="0" algn="ctr">
              <a:buNone/>
            </a:lvl8pPr>
            <a:lvl9pPr marL="585216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3990320" y="9495130"/>
            <a:ext cx="1290218" cy="362102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0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9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58600" y="805620"/>
            <a:ext cx="310896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" y="805620"/>
            <a:ext cx="1062228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3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7846524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647700" y="7118337"/>
            <a:ext cx="14378940" cy="1792817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47700" y="5699760"/>
            <a:ext cx="14378940" cy="1341120"/>
          </a:xfrm>
        </p:spPr>
        <p:txBody>
          <a:bodyPr anchor="b"/>
          <a:lstStyle>
            <a:lvl1pPr marL="0" indent="0" algn="l">
              <a:buNone/>
              <a:defRPr sz="3800">
                <a:solidFill>
                  <a:schemeClr val="tx2">
                    <a:shade val="75000"/>
                  </a:schemeClr>
                </a:solidFill>
              </a:defRPr>
            </a:lvl1pPr>
            <a:lvl2pPr marL="731520" indent="0" algn="ctr">
              <a:buNone/>
            </a:lvl2pPr>
            <a:lvl3pPr marL="1463040" indent="0" algn="ctr">
              <a:buNone/>
            </a:lvl3pPr>
            <a:lvl4pPr marL="2194560" indent="0" algn="ctr">
              <a:buNone/>
            </a:lvl4pPr>
            <a:lvl5pPr marL="2926080" indent="0" algn="ctr">
              <a:buNone/>
            </a:lvl5pPr>
            <a:lvl6pPr marL="3657600" indent="0" algn="ctr">
              <a:buNone/>
            </a:lvl6pPr>
            <a:lvl7pPr marL="4389120" indent="0" algn="ctr">
              <a:buNone/>
            </a:lvl7pPr>
            <a:lvl8pPr marL="5120640" indent="0" algn="ctr">
              <a:buNone/>
            </a:lvl8pPr>
            <a:lvl9pPr marL="585216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3990320" y="9495130"/>
            <a:ext cx="1290218" cy="362102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6088380" y="111761"/>
            <a:ext cx="4922520" cy="423757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3990320" y="9495130"/>
            <a:ext cx="1290218" cy="362102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04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5052524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7700" y="2458720"/>
            <a:ext cx="14378940" cy="1788160"/>
          </a:xfrm>
        </p:spPr>
        <p:txBody>
          <a:bodyPr anchor="b"/>
          <a:lstStyle>
            <a:lvl1pPr marL="0" indent="0" algn="r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808" y="4322392"/>
            <a:ext cx="14767560" cy="1737743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845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12978" y="670560"/>
            <a:ext cx="14767560" cy="123383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518160" y="2346960"/>
            <a:ext cx="7124700" cy="692912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7901940" y="2346960"/>
            <a:ext cx="7383780" cy="692912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4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518160" y="7934960"/>
            <a:ext cx="14638020" cy="129455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78455" y="977900"/>
            <a:ext cx="7293945" cy="938318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7896543" y="977900"/>
            <a:ext cx="7296810" cy="938318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455" y="1930189"/>
            <a:ext cx="7293945" cy="578125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7902841" y="1930189"/>
            <a:ext cx="7290511" cy="578125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90320" y="9499600"/>
            <a:ext cx="1295400" cy="362102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74395" y="8829041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9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12978" y="670560"/>
            <a:ext cx="14767560" cy="123383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1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6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74395" y="8578706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77240" y="8046720"/>
            <a:ext cx="14378940" cy="763693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777241" y="894080"/>
            <a:ext cx="5114132" cy="7040880"/>
          </a:xfrm>
        </p:spPr>
        <p:txBody>
          <a:bodyPr/>
          <a:lstStyle>
            <a:lvl1pPr marL="0" indent="0">
              <a:buNone/>
              <a:defRPr sz="22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6077585" y="894080"/>
            <a:ext cx="9078595" cy="7040880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5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6088380" y="111775"/>
            <a:ext cx="4922520" cy="423757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3990320" y="9495130"/>
            <a:ext cx="1290218" cy="362102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61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5958840" y="904397"/>
            <a:ext cx="8549640" cy="536448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51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47700" y="7324182"/>
            <a:ext cx="9974580" cy="766022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647700" y="8115387"/>
            <a:ext cx="9974580" cy="1126913"/>
          </a:xfrm>
        </p:spPr>
        <p:txBody>
          <a:bodyPr lIns="175565" tIns="0"/>
          <a:lstStyle>
            <a:lvl1pPr marL="0" indent="0">
              <a:buNone/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008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3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58600" y="805605"/>
            <a:ext cx="310896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" y="805605"/>
            <a:ext cx="1062228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47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0" y="894080"/>
            <a:ext cx="13213080" cy="1676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5860" y="2905760"/>
            <a:ext cx="13213080" cy="6035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5860" y="9164320"/>
            <a:ext cx="3238500" cy="67056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1140" y="9164320"/>
            <a:ext cx="4922520" cy="67056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0440" y="9164320"/>
            <a:ext cx="3238500" cy="670560"/>
          </a:xfrm>
        </p:spPr>
        <p:txBody>
          <a:bodyPr/>
          <a:lstStyle>
            <a:lvl1pPr>
              <a:defRPr/>
            </a:lvl1pPr>
          </a:lstStyle>
          <a:p>
            <a:fld id="{CC0C6BF5-6F37-4DF4-9011-9D756DEAF044}" type="slidenum">
              <a:rPr lang="en-US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5052525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7700" y="2458720"/>
            <a:ext cx="14378940" cy="1788160"/>
          </a:xfrm>
        </p:spPr>
        <p:txBody>
          <a:bodyPr anchor="b"/>
          <a:lstStyle>
            <a:lvl1pPr marL="0" indent="0" algn="r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808" y="4322407"/>
            <a:ext cx="14767560" cy="1737743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813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12978" y="670560"/>
            <a:ext cx="14767560" cy="123383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518160" y="2346960"/>
            <a:ext cx="7124700" cy="692912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7901940" y="2346960"/>
            <a:ext cx="7383780" cy="692912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1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518160" y="7934960"/>
            <a:ext cx="14638020" cy="129455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78455" y="977900"/>
            <a:ext cx="7293945" cy="938318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7896543" y="977900"/>
            <a:ext cx="7296810" cy="938318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455" y="1930191"/>
            <a:ext cx="7293945" cy="578125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7902841" y="1930191"/>
            <a:ext cx="7290511" cy="578125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90320" y="9499600"/>
            <a:ext cx="1295400" cy="362102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74395" y="8829042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6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12978" y="670560"/>
            <a:ext cx="14767560" cy="123383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1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74395" y="8578707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77240" y="8046720"/>
            <a:ext cx="14378940" cy="763693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777244" y="894080"/>
            <a:ext cx="5114132" cy="7040880"/>
          </a:xfrm>
        </p:spPr>
        <p:txBody>
          <a:bodyPr/>
          <a:lstStyle>
            <a:lvl1pPr marL="0" indent="0">
              <a:buNone/>
              <a:defRPr sz="22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6077585" y="894080"/>
            <a:ext cx="9078595" cy="7040880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5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5958840" y="904397"/>
            <a:ext cx="8549640" cy="536448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51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47700" y="7324182"/>
            <a:ext cx="9974580" cy="766022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647700" y="8115388"/>
            <a:ext cx="9974580" cy="1126913"/>
          </a:xfrm>
        </p:spPr>
        <p:txBody>
          <a:bodyPr lIns="175565" tIns="0"/>
          <a:lstStyle>
            <a:lvl1pPr marL="0" indent="0">
              <a:buNone/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2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1541319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18160" y="2279453"/>
            <a:ext cx="14767560" cy="6638079"/>
          </a:xfrm>
          <a:prstGeom prst="rect">
            <a:avLst/>
          </a:prstGeom>
        </p:spPr>
        <p:txBody>
          <a:bodyPr vert="horz" lIns="146304" tIns="73152" rIns="146304" bIns="7315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1010900" y="111775"/>
            <a:ext cx="4274820" cy="423757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l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E0F2C6-B2EA-43E6-A8EA-C2A88E9DEA33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5/16/2023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5311140" y="111775"/>
            <a:ext cx="5699760" cy="423757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990320" y="9499616"/>
            <a:ext cx="1295400" cy="358563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7F413C-FAE4-4696-9FAB-350CFF9481D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518160" y="670560"/>
            <a:ext cx="14767560" cy="1229360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4395" y="1541319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74395" y="1551715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2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8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548640" indent="-5486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5100" kern="1200">
          <a:solidFill>
            <a:schemeClr val="tx2"/>
          </a:solidFill>
          <a:latin typeface="+mn-lt"/>
          <a:ea typeface="+mn-ea"/>
          <a:cs typeface="+mn-cs"/>
        </a:defRPr>
      </a:lvl1pPr>
      <a:lvl2pPr marL="1188720" indent="-4572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1828800" indent="-36576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3800" kern="1200">
          <a:solidFill>
            <a:schemeClr val="tx2"/>
          </a:solidFill>
          <a:latin typeface="+mn-lt"/>
          <a:ea typeface="+mn-ea"/>
          <a:cs typeface="+mn-cs"/>
        </a:defRPr>
      </a:lvl3pPr>
      <a:lvl4pPr marL="2560320" indent="-36576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329184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5pPr>
      <a:lvl6pPr marL="402336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6pPr>
      <a:lvl7pPr marL="475488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7pPr>
      <a:lvl8pPr marL="548640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21792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22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74395" y="1541318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18160" y="2279438"/>
            <a:ext cx="14767560" cy="6638079"/>
          </a:xfrm>
          <a:prstGeom prst="rect">
            <a:avLst/>
          </a:prstGeom>
        </p:spPr>
        <p:txBody>
          <a:bodyPr vert="horz" lIns="146304" tIns="73152" rIns="146304" bIns="7315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1010900" y="111761"/>
            <a:ext cx="4274820" cy="423757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l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E0F2C6-B2EA-43E6-A8EA-C2A88E9DEA33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5/16/2023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5311140" y="111761"/>
            <a:ext cx="5699760" cy="423757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990320" y="9499601"/>
            <a:ext cx="1295400" cy="358563"/>
          </a:xfrm>
          <a:prstGeom prst="rect">
            <a:avLst/>
          </a:prstGeom>
        </p:spPr>
        <p:txBody>
          <a:bodyPr vert="horz" lIns="146304" tIns="73152" rIns="146304" bIns="73152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7F413C-FAE4-4696-9FAB-350CFF9481D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518160" y="670560"/>
            <a:ext cx="14767560" cy="1229360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4395" y="1541318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74395" y="1551714"/>
            <a:ext cx="14670405" cy="349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6304" tIns="73152" rIns="146304" bIns="73152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1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58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548640" indent="-5486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5100" kern="1200">
          <a:solidFill>
            <a:schemeClr val="tx2"/>
          </a:solidFill>
          <a:latin typeface="+mn-lt"/>
          <a:ea typeface="+mn-ea"/>
          <a:cs typeface="+mn-cs"/>
        </a:defRPr>
      </a:lvl1pPr>
      <a:lvl2pPr marL="1188720" indent="-4572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1828800" indent="-36576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3800" kern="1200">
          <a:solidFill>
            <a:schemeClr val="tx2"/>
          </a:solidFill>
          <a:latin typeface="+mn-lt"/>
          <a:ea typeface="+mn-ea"/>
          <a:cs typeface="+mn-cs"/>
        </a:defRPr>
      </a:lvl3pPr>
      <a:lvl4pPr marL="2560320" indent="-36576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329184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5pPr>
      <a:lvl6pPr marL="402336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6pPr>
      <a:lvl7pPr marL="475488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7pPr>
      <a:lvl8pPr marL="548640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217920" indent="-36576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22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1899935"/>
            <a:ext cx="14249400" cy="6638079"/>
          </a:xfrm>
        </p:spPr>
        <p:txBody>
          <a:bodyPr/>
          <a:lstStyle/>
          <a:p>
            <a:pPr eaLnBrk="1" hangingPunct="1"/>
            <a:r>
              <a:rPr lang="en-US" sz="5800" dirty="0"/>
              <a:t>Radiometric dating</a:t>
            </a:r>
          </a:p>
          <a:p>
            <a:pPr eaLnBrk="1" hangingPunct="1"/>
            <a:r>
              <a:rPr lang="en-US" sz="5800" dirty="0"/>
              <a:t>Other dating methods</a:t>
            </a:r>
          </a:p>
          <a:p>
            <a:pPr eaLnBrk="1" hangingPunct="1"/>
            <a:r>
              <a:rPr lang="en-US" sz="5800" dirty="0"/>
              <a:t>Fossil record</a:t>
            </a:r>
          </a:p>
          <a:p>
            <a:pPr lvl="1" eaLnBrk="1" hangingPunct="1"/>
            <a:r>
              <a:rPr lang="en-US" sz="5100" dirty="0"/>
              <a:t>Orderly fossil record</a:t>
            </a:r>
          </a:p>
          <a:p>
            <a:pPr lvl="1" eaLnBrk="1" hangingPunct="1"/>
            <a:r>
              <a:rPr lang="en-US" sz="5100" dirty="0"/>
              <a:t>Hominid record</a:t>
            </a:r>
          </a:p>
          <a:p>
            <a:pPr lvl="1" eaLnBrk="1" hangingPunct="1"/>
            <a:r>
              <a:rPr lang="en-US" sz="5100" dirty="0"/>
              <a:t>Etc.</a:t>
            </a:r>
          </a:p>
          <a:p>
            <a:pPr eaLnBrk="1" hangingPunct="1"/>
            <a:endParaRPr lang="en-US" sz="5800" dirty="0">
              <a:solidFill>
                <a:srgbClr val="FFFF00"/>
              </a:solidFill>
            </a:endParaRP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9525"/>
            <a:ext cx="15544800" cy="1005840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9080" y="72508"/>
            <a:ext cx="15156180" cy="1045107"/>
          </a:xfrm>
          <a:prstGeom prst="rect">
            <a:avLst/>
          </a:prstGeom>
        </p:spPr>
        <p:txBody>
          <a:bodyPr vert="horz" lIns="146304" tIns="73152" rIns="146304" bIns="73152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rgbClr val="002060"/>
                </a:solidFill>
              </a:rPr>
            </a:br>
            <a:endParaRPr lang="en-US" sz="4500" dirty="0">
              <a:solidFill>
                <a:srgbClr val="C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9080" y="8249111"/>
            <a:ext cx="15156180" cy="1045107"/>
          </a:xfrm>
          <a:prstGeom prst="rect">
            <a:avLst/>
          </a:prstGeom>
        </p:spPr>
        <p:txBody>
          <a:bodyPr vert="horz" lIns="146304" tIns="73152" rIns="146304" bIns="73152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rgbClr val="002060"/>
                </a:solidFill>
              </a:rPr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9080" y="7309721"/>
            <a:ext cx="15156180" cy="1045107"/>
          </a:xfrm>
          <a:prstGeom prst="rect">
            <a:avLst/>
          </a:prstGeom>
        </p:spPr>
        <p:txBody>
          <a:bodyPr vert="horz" lIns="146304" tIns="73152" rIns="146304" bIns="73152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Art </a:t>
            </a:r>
            <a:r>
              <a:rPr lang="en-US" sz="4000" dirty="0" err="1">
                <a:solidFill>
                  <a:srgbClr val="002060"/>
                </a:solidFill>
              </a:rPr>
              <a:t>chadwick</a:t>
            </a:r>
            <a:r>
              <a:rPr lang="en-US" sz="4000" dirty="0">
                <a:solidFill>
                  <a:srgbClr val="002060"/>
                </a:solidFill>
              </a:rPr>
              <a:t> and </a:t>
            </a:r>
            <a:r>
              <a:rPr lang="en-US" sz="4000" dirty="0">
                <a:solidFill>
                  <a:srgbClr val="002060"/>
                </a:solidFill>
                <a:effectLst/>
              </a:rPr>
              <a:t>Leonard 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</a:t>
            </a:r>
            <a:r>
              <a:rPr lang="en-US" sz="4000" dirty="0">
                <a:solidFill>
                  <a:srgbClr val="002060"/>
                </a:solidFill>
                <a:effectLst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11760"/>
            <a:ext cx="15544800" cy="2123440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vert="horz" lIns="146304" tIns="73152" rIns="146304" bIns="73152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E3B30"/>
                </a:solidFill>
                <a:effectLst/>
              </a:rPr>
              <a:t>Does the Shinarump/Moenkopi contact represent a 10 MY time gap on the Colorado Plateau?</a:t>
            </a:r>
          </a:p>
        </p:txBody>
      </p:sp>
    </p:spTree>
    <p:extLst>
      <p:ext uri="{BB962C8B-B14F-4D97-AF65-F5344CB8AC3E}">
        <p14:creationId xmlns:p14="http://schemas.microsoft.com/office/powerpoint/2010/main" val="3630075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476756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 and amount of 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15026640" cy="7543800"/>
          </a:xfrm>
        </p:spPr>
        <p:txBody>
          <a:bodyPr>
            <a:noAutofit/>
          </a:bodyPr>
          <a:lstStyle/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erosion could occur in 10-35 million years?</a:t>
            </a:r>
          </a:p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modern erosion rates, all of North America will be eroded to sea level in 10 million years.* </a:t>
            </a:r>
          </a:p>
          <a:p>
            <a:pPr marL="731520" lvl="1" indent="0">
              <a:buClr>
                <a:srgbClr val="F0A22E"/>
              </a:buClr>
              <a:buNone/>
            </a:pPr>
            <a:endParaRPr lang="en-US" sz="3600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0">
              <a:buClr>
                <a:srgbClr val="F0A22E"/>
              </a:buClr>
              <a:buNone/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0">
              <a:buClr>
                <a:srgbClr val="F0A22E"/>
              </a:buClr>
              <a:buNone/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0">
              <a:buClr>
                <a:srgbClr val="F0A22E"/>
              </a:buClr>
              <a:buNone/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0">
              <a:buClr>
                <a:srgbClr val="F0A22E"/>
              </a:buClr>
              <a:buNone/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0">
              <a:buClr>
                <a:srgbClr val="F0A22E"/>
              </a:buClr>
              <a:buNone/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0A22E"/>
              </a:buClr>
            </a:pPr>
            <a:endParaRPr lang="en-US" sz="1200" dirty="0">
              <a:solidFill>
                <a:srgbClr val="4E3B30"/>
              </a:solidFill>
            </a:endParaRPr>
          </a:p>
          <a:p>
            <a:pPr marL="731520" lvl="1" indent="0">
              <a:buClr>
                <a:srgbClr val="F0A22E"/>
              </a:buClr>
              <a:buNone/>
            </a:pPr>
            <a:r>
              <a:rPr lang="en-US" sz="2400" dirty="0">
                <a:solidFill>
                  <a:srgbClr val="4E3B30"/>
                </a:solidFill>
              </a:rPr>
              <a:t>*</a:t>
            </a:r>
            <a:r>
              <a:rPr lang="en-US" sz="2400" dirty="0" err="1">
                <a:solidFill>
                  <a:srgbClr val="4E3B30"/>
                </a:solidFill>
              </a:rPr>
              <a:t>Gilluly</a:t>
            </a:r>
            <a:r>
              <a:rPr lang="en-US" sz="2400" dirty="0">
                <a:solidFill>
                  <a:srgbClr val="4E3B30"/>
                </a:solidFill>
              </a:rPr>
              <a:t>, James, 1955, Geologic contrasts between continents and ocean basins : Geol. Soc. America Special Paper 62, p. 7-18.</a:t>
            </a:r>
          </a:p>
          <a:p>
            <a:pPr lvl="1">
              <a:buClr>
                <a:srgbClr val="F0A22E"/>
              </a:buClr>
            </a:pPr>
            <a:endParaRPr lang="en-US" sz="4000" dirty="0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3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476756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 and amount of 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15026640" cy="7467600"/>
          </a:xfrm>
        </p:spPr>
        <p:txBody>
          <a:bodyPr>
            <a:noAutofit/>
          </a:bodyPr>
          <a:lstStyle/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erosion could occur in 10-35 million years?</a:t>
            </a:r>
          </a:p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modern erosion rates, all of North America will be eroded to sea level in 10 million years.* </a:t>
            </a:r>
          </a:p>
          <a:p>
            <a:pPr lvl="1">
              <a:buClr>
                <a:srgbClr val="F0A22E"/>
              </a:buClr>
            </a:pPr>
            <a:endParaRPr lang="en-US" sz="3600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this rate, in 10 my there should be no Moenkopi left, at all. </a:t>
            </a:r>
          </a:p>
          <a:p>
            <a:pPr lvl="1">
              <a:buClr>
                <a:srgbClr val="F0A22E"/>
              </a:buClr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0A22E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But, if there was little or no time in that “gap” there would be no erosion.</a:t>
            </a:r>
          </a:p>
          <a:p>
            <a:pPr lvl="1">
              <a:buClr>
                <a:srgbClr val="F0A22E"/>
              </a:buClr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0A22E"/>
              </a:buClr>
            </a:pPr>
            <a:endParaRPr lang="en-US" sz="36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0A22E"/>
              </a:buClr>
            </a:pPr>
            <a:endParaRPr lang="en-US" sz="1200" dirty="0">
              <a:solidFill>
                <a:srgbClr val="4E3B30"/>
              </a:solidFill>
            </a:endParaRPr>
          </a:p>
          <a:p>
            <a:pPr marL="731520" lvl="1" indent="0">
              <a:buClr>
                <a:srgbClr val="F0A22E"/>
              </a:buClr>
              <a:buNone/>
            </a:pPr>
            <a:r>
              <a:rPr lang="en-US" sz="2400" dirty="0">
                <a:solidFill>
                  <a:srgbClr val="4E3B30"/>
                </a:solidFill>
              </a:rPr>
              <a:t>*</a:t>
            </a:r>
            <a:r>
              <a:rPr lang="en-US" sz="2400" dirty="0" err="1">
                <a:solidFill>
                  <a:srgbClr val="4E3B30"/>
                </a:solidFill>
              </a:rPr>
              <a:t>Gilluly</a:t>
            </a:r>
            <a:r>
              <a:rPr lang="en-US" sz="2400" dirty="0">
                <a:solidFill>
                  <a:srgbClr val="4E3B30"/>
                </a:solidFill>
              </a:rPr>
              <a:t>, James, 1955, Geologic contrasts between continents and ocean basins : Geol. Soc. America Special Paper 62, p. 7-18.</a:t>
            </a:r>
            <a:endParaRPr lang="en-US" sz="4000" dirty="0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2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85420"/>
            <a:ext cx="13051536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no erosion, then no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057400"/>
            <a:ext cx="14609064" cy="82804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flat contact for over 100,000 square miles –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erosion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13596528" cy="64008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057400" y="63246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0972800" y="61722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272784" y="62484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55738"/>
            <a:ext cx="14112243" cy="786608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423779"/>
            <a:ext cx="12039600" cy="1229360"/>
          </a:xfrm>
          <a:effectLst/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</a:rPr>
              <a:t>Our research</a:t>
            </a:r>
            <a:br>
              <a:rPr lang="en-US" sz="3600" dirty="0">
                <a:effectLst/>
              </a:rPr>
            </a:br>
            <a:br>
              <a:rPr lang="en-US" sz="3600" dirty="0">
                <a:effectLst/>
              </a:rPr>
            </a:br>
            <a:r>
              <a:rPr lang="en-US" sz="3100" dirty="0">
                <a:effectLst/>
              </a:rPr>
              <a:t>Sites visited and photographed for analysis:</a:t>
            </a:r>
            <a:br>
              <a:rPr lang="en-US" sz="3100" dirty="0">
                <a:effectLst/>
              </a:rPr>
            </a:br>
            <a:r>
              <a:rPr lang="en-US" sz="3100" dirty="0">
                <a:effectLst/>
              </a:rPr>
              <a:t>    Utah and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" y="5181600"/>
            <a:ext cx="3860800" cy="289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429001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1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7498" y="343498"/>
            <a:ext cx="125120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EVIDENCE</a:t>
            </a:r>
          </a:p>
          <a:p>
            <a:endParaRPr lang="en-US" sz="3600" dirty="0"/>
          </a:p>
          <a:p>
            <a:r>
              <a:rPr lang="en-US" sz="3600" dirty="0"/>
              <a:t>NO BIOTURBATION (BURROWS) – NO TIME BETWEEN THE TWO FORMATIONS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85" y="2830334"/>
            <a:ext cx="8882906" cy="7041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615" y="5368768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CONTACT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581400" y="5848225"/>
            <a:ext cx="838200" cy="5167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67818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 BIOTURBATION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3962400" y="6475750"/>
            <a:ext cx="304801" cy="839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000500" y="7315200"/>
            <a:ext cx="293717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2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12934602" cy="8369448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0" y="7997914"/>
            <a:ext cx="14767560" cy="1229360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effectLst/>
              </a:rPr>
              <a:t>Moenkopi – </a:t>
            </a:r>
            <a:r>
              <a:rPr lang="en-US" dirty="0" err="1">
                <a:solidFill>
                  <a:prstClr val="black"/>
                </a:solidFill>
                <a:effectLst/>
              </a:rPr>
              <a:t>Shinarump</a:t>
            </a:r>
            <a:r>
              <a:rPr lang="en-US" dirty="0">
                <a:solidFill>
                  <a:prstClr val="black"/>
                </a:solidFill>
                <a:effectLst/>
              </a:rPr>
              <a:t> Contact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6544" y="4673615"/>
            <a:ext cx="2974084" cy="932563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en-US" sz="5100" b="1" dirty="0">
                <a:solidFill>
                  <a:srgbClr val="FFFF00"/>
                </a:solidFill>
              </a:rPr>
              <a:t>Load cast</a:t>
            </a:r>
          </a:p>
        </p:txBody>
      </p:sp>
      <p:sp>
        <p:nvSpPr>
          <p:cNvPr id="10" name="Up Arrow 9"/>
          <p:cNvSpPr/>
          <p:nvPr/>
        </p:nvSpPr>
        <p:spPr>
          <a:xfrm>
            <a:off x="11005241" y="5606178"/>
            <a:ext cx="823874" cy="27859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086600" y="6929240"/>
            <a:ext cx="823874" cy="10478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1285696" y="5318432"/>
            <a:ext cx="823874" cy="28279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0531" y="199396"/>
            <a:ext cx="12512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LOAD CASTS – THE MOENKOPI WAS SOFT WHEN THE SHINARUMP WAS DEPOSITED</a:t>
            </a:r>
          </a:p>
        </p:txBody>
      </p:sp>
    </p:spTree>
    <p:extLst>
      <p:ext uri="{BB962C8B-B14F-4D97-AF65-F5344CB8AC3E}">
        <p14:creationId xmlns:p14="http://schemas.microsoft.com/office/powerpoint/2010/main" val="251251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777240" y="1788175"/>
            <a:ext cx="13990320" cy="7241117"/>
          </a:xfrm>
        </p:spPr>
        <p:txBody>
          <a:bodyPr/>
          <a:lstStyle/>
          <a:p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40" y="1073390"/>
            <a:ext cx="15233769" cy="876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09078" y="1286592"/>
            <a:ext cx="3319370" cy="932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146304" tIns="73152" rIns="146304" bIns="73152">
            <a:spAutoFit/>
          </a:bodyPr>
          <a:lstStyle/>
          <a:p>
            <a:pPr>
              <a:defRPr/>
            </a:pPr>
            <a:r>
              <a:rPr lang="en-US" sz="5100" b="1" dirty="0" err="1">
                <a:solidFill>
                  <a:prstClr val="white"/>
                </a:solidFill>
              </a:rPr>
              <a:t>Shinarump</a:t>
            </a:r>
            <a:endParaRPr lang="en-US" sz="51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810000"/>
            <a:ext cx="3627120" cy="932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46304" tIns="73152" rIns="146304" bIns="73152">
            <a:spAutoFit/>
          </a:bodyPr>
          <a:lstStyle/>
          <a:p>
            <a:pPr>
              <a:defRPr/>
            </a:pPr>
            <a:r>
              <a:rPr lang="en-US" sz="5100" b="1" dirty="0">
                <a:solidFill>
                  <a:prstClr val="white"/>
                </a:solidFill>
              </a:rPr>
              <a:t>Moenkopi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9551289" y="1040983"/>
            <a:ext cx="3277051" cy="9325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Load casts</a:t>
            </a:r>
          </a:p>
        </p:txBody>
      </p:sp>
      <p:sp>
        <p:nvSpPr>
          <p:cNvPr id="9" name="Down Arrow 8"/>
          <p:cNvSpPr/>
          <p:nvPr/>
        </p:nvSpPr>
        <p:spPr>
          <a:xfrm>
            <a:off x="9658770" y="2158917"/>
            <a:ext cx="823120" cy="10058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04891" y="2454427"/>
            <a:ext cx="2422651" cy="9325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Contact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10778255" y="2067557"/>
            <a:ext cx="823120" cy="10058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2685370" y="2584710"/>
            <a:ext cx="823120" cy="10058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2967"/>
            <a:ext cx="15285720" cy="9890760"/>
          </a:xfrm>
        </p:spPr>
      </p:pic>
      <p:sp>
        <p:nvSpPr>
          <p:cNvPr id="7" name="Down Arrow 6"/>
          <p:cNvSpPr/>
          <p:nvPr/>
        </p:nvSpPr>
        <p:spPr>
          <a:xfrm>
            <a:off x="10316565" y="2633066"/>
            <a:ext cx="823874" cy="14349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38473" y="2331314"/>
            <a:ext cx="823874" cy="14349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160381" y="2067560"/>
            <a:ext cx="823874" cy="14349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52600" y="1047090"/>
            <a:ext cx="13083540" cy="1229360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/>
              </a:rPr>
              <a:t>Moenkopi – </a:t>
            </a:r>
            <a:r>
              <a:rPr lang="en-US" dirty="0" err="1">
                <a:solidFill>
                  <a:srgbClr val="C00000"/>
                </a:solidFill>
                <a:effectLst/>
              </a:rPr>
              <a:t>Shinarump</a:t>
            </a:r>
            <a:r>
              <a:rPr lang="en-US" dirty="0">
                <a:solidFill>
                  <a:srgbClr val="C00000"/>
                </a:solidFill>
                <a:effectLst/>
              </a:rPr>
              <a:t> Contact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573000" y="3967480"/>
            <a:ext cx="1145134" cy="4917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8850" y="2908549"/>
            <a:ext cx="3600858" cy="594009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Porcellanous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265572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2" y="76200"/>
            <a:ext cx="15241908" cy="9862412"/>
          </a:xfrm>
        </p:spPr>
      </p:pic>
      <p:sp>
        <p:nvSpPr>
          <p:cNvPr id="5" name="Right Arrow 4"/>
          <p:cNvSpPr/>
          <p:nvPr/>
        </p:nvSpPr>
        <p:spPr>
          <a:xfrm>
            <a:off x="1684020" y="2753766"/>
            <a:ext cx="1404214" cy="3553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4" tIns="73152" rIns="146304" bIns="731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795" y="3126276"/>
            <a:ext cx="3600858" cy="594009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Porcellanous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36705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8" y="114300"/>
            <a:ext cx="15191509" cy="9829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3700463" cy="774701"/>
          </a:xfrm>
          <a:prstGeom prst="rect">
            <a:avLst/>
          </a:prstGeom>
          <a:solidFill>
            <a:srgbClr val="A50021">
              <a:alpha val="41176"/>
            </a:srgbClr>
          </a:solidFill>
          <a:ln>
            <a:noFill/>
          </a:ln>
          <a:effectLst/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301" y="6513334"/>
            <a:ext cx="3277051" cy="932563"/>
          </a:xfrm>
          <a:prstGeom prst="rect">
            <a:avLst/>
          </a:prstGeom>
          <a:solidFill>
            <a:srgbClr val="C000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Load casts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724404" y="5029200"/>
            <a:ext cx="1646442" cy="1484126"/>
          </a:xfrm>
          <a:prstGeom prst="straightConnector1">
            <a:avLst/>
          </a:prstGeom>
          <a:ln w="1270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405055" y="4876802"/>
            <a:ext cx="4339146" cy="1636526"/>
          </a:xfrm>
          <a:prstGeom prst="straightConnector1">
            <a:avLst/>
          </a:prstGeom>
          <a:ln w="1270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08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737360" y="670561"/>
            <a:ext cx="12816840" cy="57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/>
              <a:t>Goals of this talk: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107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/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tx2"/>
                </a:solidFill>
              </a:rPr>
              <a:t>Describe the seeming challenge of these rock formations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tx2"/>
                </a:solidFill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tx2"/>
                </a:solidFill>
              </a:rPr>
              <a:t>Explain how the Bible can help us: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tx2"/>
                </a:solidFill>
              </a:rPr>
              <a:t>	   Do better science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tx2"/>
                </a:solidFill>
              </a:rPr>
              <a:t>	   Find more correct explanations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62883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622296" y="4648208"/>
            <a:ext cx="2974084" cy="932563"/>
          </a:xfrm>
          <a:prstGeom prst="rect">
            <a:avLst/>
          </a:prstGeom>
          <a:solidFill>
            <a:srgbClr val="C000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Load cast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438408" y="4334325"/>
            <a:ext cx="2974084" cy="932563"/>
          </a:xfrm>
          <a:prstGeom prst="rect">
            <a:avLst/>
          </a:prstGeom>
          <a:solidFill>
            <a:srgbClr val="A50021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Load cast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53" y="2971806"/>
            <a:ext cx="3700463" cy="774701"/>
          </a:xfrm>
          <a:prstGeom prst="rect">
            <a:avLst/>
          </a:prstGeom>
          <a:solidFill>
            <a:srgbClr val="A50021">
              <a:alpha val="41176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251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9" y="-324002"/>
            <a:ext cx="15604173" cy="10096818"/>
          </a:xfr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067808" y="4724407"/>
            <a:ext cx="3277051" cy="932563"/>
          </a:xfrm>
          <a:prstGeom prst="rect">
            <a:avLst/>
          </a:prstGeom>
          <a:solidFill>
            <a:srgbClr val="C000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r>
              <a:rPr lang="en-US" sz="5100" b="1" dirty="0">
                <a:solidFill>
                  <a:prstClr val="white"/>
                </a:solidFill>
              </a:rPr>
              <a:t>Load casts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32400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evidence is not compatible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long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54776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3051536" cy="210058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layers – over long distances</a:t>
            </a:r>
            <a:b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Not local deposition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12625347" cy="5943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5400000">
            <a:off x="13321285" y="580977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91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1688" y="33528"/>
            <a:ext cx="14767560" cy="1033272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8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layers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2608" y="1524000"/>
            <a:ext cx="15026640" cy="1354807"/>
          </a:xfrm>
          <a:prstGeom prst="rect">
            <a:avLst/>
          </a:prstGeom>
        </p:spPr>
        <p:txBody>
          <a:bodyPr vert="horz" lIns="146304" tIns="73152" rIns="146304" bIns="73152">
            <a:noAutofit/>
          </a:bodyPr>
          <a:lstStyle>
            <a:lvl1pPr marL="548640" indent="-5486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5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88720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4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8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3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5603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29184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02336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75488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864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2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62179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2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over long distances. </a:t>
            </a:r>
          </a:p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Demonstrates lack of erosion. </a:t>
            </a:r>
          </a:p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Challenges any naturalistic depositional model.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0"/>
            <a:ext cx="10118849" cy="6079687"/>
          </a:xfrm>
        </p:spPr>
      </p:pic>
    </p:spTree>
    <p:extLst>
      <p:ext uri="{BB962C8B-B14F-4D97-AF65-F5344CB8AC3E}">
        <p14:creationId xmlns:p14="http://schemas.microsoft.com/office/powerpoint/2010/main" val="3610704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1688" y="33528"/>
            <a:ext cx="14767560" cy="1033272"/>
          </a:xfrm>
          <a:prstGeom prst="rect">
            <a:avLst/>
          </a:prstGeom>
        </p:spPr>
        <p:txBody>
          <a:bodyPr vert="horz" lIns="146304" tIns="73152" rIns="146304" bIns="73152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8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layers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2608" y="1524000"/>
            <a:ext cx="15026640" cy="1354807"/>
          </a:xfrm>
          <a:prstGeom prst="rect">
            <a:avLst/>
          </a:prstGeom>
        </p:spPr>
        <p:txBody>
          <a:bodyPr vert="horz" lIns="146304" tIns="73152" rIns="146304" bIns="73152">
            <a:noAutofit/>
          </a:bodyPr>
          <a:lstStyle>
            <a:lvl1pPr marL="548640" indent="-5486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5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88720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4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8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3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5603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29184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02336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75488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864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2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62179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2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over long distances. </a:t>
            </a:r>
          </a:p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Demonstrates lack of erosion. </a:t>
            </a:r>
          </a:p>
          <a:p>
            <a:pPr marL="0" indent="0" defTabSz="91440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Challenges any naturalistic depositional model.</a:t>
            </a:r>
          </a:p>
        </p:txBody>
      </p:sp>
      <p:pic>
        <p:nvPicPr>
          <p:cNvPr id="7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505200"/>
            <a:ext cx="10731592" cy="6387118"/>
          </a:xfrm>
        </p:spPr>
      </p:pic>
    </p:spTree>
    <p:extLst>
      <p:ext uri="{BB962C8B-B14F-4D97-AF65-F5344CB8AC3E}">
        <p14:creationId xmlns:p14="http://schemas.microsoft.com/office/powerpoint/2010/main" val="233905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</a:rPr>
              <a:t>evidence:   Shinarump/Moenkopi Unconformity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Flat contact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Continuity of beds for great distances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Almost no bioturbation in Moenkopi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Evidence of </a:t>
            </a:r>
            <a:r>
              <a:rPr lang="en-US" sz="4000" dirty="0" err="1"/>
              <a:t>uncemented</a:t>
            </a:r>
            <a:r>
              <a:rPr lang="en-US" sz="4000" dirty="0"/>
              <a:t> (soft) Moenkopi at contact</a:t>
            </a:r>
          </a:p>
          <a:p>
            <a:pPr lvl="1"/>
            <a:r>
              <a:rPr lang="en-US" sz="4000" dirty="0"/>
              <a:t>Load casts</a:t>
            </a:r>
          </a:p>
          <a:p>
            <a:pPr lvl="1"/>
            <a:r>
              <a:rPr lang="en-US" sz="4000" dirty="0" err="1"/>
              <a:t>Porcellanite</a:t>
            </a:r>
            <a:r>
              <a:rPr lang="en-US" sz="4000" dirty="0"/>
              <a:t> bed at contact, with load casts</a:t>
            </a:r>
          </a:p>
          <a:p>
            <a:pPr lvl="1"/>
            <a:r>
              <a:rPr lang="en-US" sz="4000" dirty="0"/>
              <a:t>Continuity of beds for great distances</a:t>
            </a:r>
          </a:p>
          <a:p>
            <a:pPr lvl="1"/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29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228344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</a:rPr>
              <a:t>Conclusions:   no TIME AT THE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676400"/>
            <a:ext cx="15026640" cy="7934960"/>
          </a:xfrm>
        </p:spPr>
        <p:txBody>
          <a:bodyPr>
            <a:normAutofit/>
          </a:bodyPr>
          <a:lstStyle/>
          <a:p>
            <a:r>
              <a:rPr lang="en-US" sz="3600" dirty="0"/>
              <a:t>Clearly the Moenkopi did not sit for 10-35 million years without erosion, or deposition, or lithification.</a:t>
            </a:r>
          </a:p>
          <a:p>
            <a:endParaRPr lang="en-US" sz="3600" dirty="0"/>
          </a:p>
          <a:p>
            <a:r>
              <a:rPr lang="en-US" sz="3600" dirty="0"/>
              <a:t>This is not an isolated example. There are many such </a:t>
            </a:r>
            <a:r>
              <a:rPr lang="en-US" sz="3600" dirty="0" err="1"/>
              <a:t>paraconformities</a:t>
            </a:r>
            <a:r>
              <a:rPr lang="en-US" sz="3600" dirty="0"/>
              <a:t>, with no evidence for long time.</a:t>
            </a:r>
          </a:p>
          <a:p>
            <a:endParaRPr lang="en-US" sz="3600" dirty="0"/>
          </a:p>
          <a:p>
            <a:r>
              <a:rPr lang="en-US" sz="3600" dirty="0"/>
              <a:t>These episodes of “non-deposition” are most readily explained by a model of rapid deposition and burial, consistent with short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47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228344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</a:rPr>
              <a:t>Conclusions:   no TIME AT THE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676400"/>
            <a:ext cx="15026640" cy="3276600"/>
          </a:xfrm>
        </p:spPr>
        <p:txBody>
          <a:bodyPr>
            <a:normAutofit/>
          </a:bodyPr>
          <a:lstStyle/>
          <a:p>
            <a:r>
              <a:rPr lang="en-US" sz="3600" dirty="0"/>
              <a:t>Use of a biblical model encouraged quality science.</a:t>
            </a:r>
          </a:p>
          <a:p>
            <a:endParaRPr lang="en-US" sz="3600" dirty="0"/>
          </a:p>
          <a:p>
            <a:r>
              <a:rPr lang="en-US" sz="3600" dirty="0"/>
              <a:t>A biblical worldview opened our eyes to find better explanations.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576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228344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</a:rPr>
              <a:t>Conclusions:   no TIME AT THE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676400"/>
            <a:ext cx="15026640" cy="3276600"/>
          </a:xfrm>
        </p:spPr>
        <p:txBody>
          <a:bodyPr>
            <a:normAutofit/>
          </a:bodyPr>
          <a:lstStyle/>
          <a:p>
            <a:r>
              <a:rPr lang="en-US" sz="3600" dirty="0"/>
              <a:t>The God of the Bible is the best geologist, ever!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798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8" y="228600"/>
            <a:ext cx="14767560" cy="650240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</a:rPr>
              <a:t>Definitions: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676400"/>
            <a:ext cx="15026640" cy="7924800"/>
          </a:xfrm>
        </p:spPr>
        <p:txBody>
          <a:bodyPr>
            <a:noAutofit/>
          </a:bodyPr>
          <a:lstStyle/>
          <a:p>
            <a:pPr marL="548640" lvl="1" indent="-548640">
              <a:buFont typeface="Wingdings 2"/>
              <a:buChar char=""/>
            </a:pPr>
            <a:r>
              <a:rPr lang="en-US" sz="3600" b="1" dirty="0">
                <a:solidFill>
                  <a:srgbClr val="4E3B30"/>
                </a:solidFill>
              </a:rPr>
              <a:t>Naturalistic model: </a:t>
            </a:r>
            <a:r>
              <a:rPr lang="en-US" sz="3600" dirty="0">
                <a:solidFill>
                  <a:srgbClr val="4E3B30"/>
                </a:solidFill>
              </a:rPr>
              <a:t>used here to refer to an explanation of history of life in a millions of years time frame (deep time).</a:t>
            </a:r>
          </a:p>
          <a:p>
            <a:pPr marL="548640" lvl="1" indent="-548640">
              <a:buFont typeface="Wingdings 2"/>
              <a:buChar char=""/>
            </a:pPr>
            <a:endParaRPr lang="en-US" sz="3600" dirty="0">
              <a:solidFill>
                <a:srgbClr val="4E3B30"/>
              </a:solidFill>
            </a:endParaRPr>
          </a:p>
          <a:p>
            <a:pPr marL="548640" lvl="1" indent="-548640">
              <a:buFont typeface="Wingdings 2"/>
              <a:buChar char=""/>
            </a:pPr>
            <a:endParaRPr lang="en-US" sz="3600" b="1" dirty="0">
              <a:solidFill>
                <a:srgbClr val="4E3B30"/>
              </a:solidFill>
            </a:endParaRPr>
          </a:p>
          <a:p>
            <a:pPr marL="0" lvl="1" indent="0">
              <a:buNone/>
            </a:pPr>
            <a:endParaRPr lang="en-US" sz="3600" b="1" dirty="0">
              <a:solidFill>
                <a:srgbClr val="4E3B30"/>
              </a:solidFill>
            </a:endParaRPr>
          </a:p>
          <a:p>
            <a:pPr marL="548640" lvl="1" indent="-548640">
              <a:buFont typeface="Wingdings 2"/>
              <a:buChar char=""/>
            </a:pPr>
            <a:r>
              <a:rPr lang="en-US" sz="3600" b="1" dirty="0">
                <a:solidFill>
                  <a:srgbClr val="4E3B30"/>
                </a:solidFill>
              </a:rPr>
              <a:t>Deposition:</a:t>
            </a:r>
            <a:r>
              <a:rPr lang="en-US" sz="3600" dirty="0">
                <a:solidFill>
                  <a:srgbClr val="4E3B30"/>
                </a:solidFill>
              </a:rPr>
              <a:t> The laying down of layers of sediment </a:t>
            </a:r>
          </a:p>
          <a:p>
            <a:pPr marL="0" lvl="1" indent="0">
              <a:buNone/>
            </a:pPr>
            <a:r>
              <a:rPr lang="en-US" sz="3600" dirty="0">
                <a:solidFill>
                  <a:srgbClr val="4E3B30"/>
                </a:solidFill>
              </a:rPr>
              <a:t>	that make up the geologic column.</a:t>
            </a:r>
          </a:p>
          <a:p>
            <a:pPr marL="548640" lvl="1" indent="-548640">
              <a:buFont typeface="Wingdings 2"/>
              <a:buChar char=""/>
            </a:pPr>
            <a:endParaRPr lang="en-US" sz="3600" dirty="0">
              <a:solidFill>
                <a:srgbClr val="4E3B3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37" y="2362200"/>
            <a:ext cx="3854196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72199"/>
            <a:ext cx="4724400" cy="37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7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8" y="228600"/>
            <a:ext cx="7183582" cy="650240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</a:rPr>
              <a:t>Definitions: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5026640" cy="87630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endParaRPr lang="en-US" sz="3600" dirty="0">
              <a:solidFill>
                <a:srgbClr val="4E3B30"/>
              </a:solidFill>
            </a:endParaRPr>
          </a:p>
          <a:p>
            <a:pPr marL="548640" lvl="1" indent="-548640">
              <a:buFont typeface="Wingdings 2"/>
              <a:buChar char=""/>
            </a:pPr>
            <a:r>
              <a:rPr lang="en-US" sz="3600" b="1" dirty="0">
                <a:solidFill>
                  <a:srgbClr val="4E3B30"/>
                </a:solidFill>
              </a:rPr>
              <a:t>Unconformity:</a:t>
            </a:r>
            <a:r>
              <a:rPr lang="en-US" sz="3600" dirty="0">
                <a:solidFill>
                  <a:srgbClr val="4E3B30"/>
                </a:solidFill>
              </a:rPr>
              <a:t> Two successive layers do not </a:t>
            </a:r>
          </a:p>
          <a:p>
            <a:pPr marL="0" lvl="1" indent="0">
              <a:buNone/>
            </a:pPr>
            <a:r>
              <a:rPr lang="en-US" sz="3600" dirty="0"/>
              <a:t>     meet in a flat surface, indicating that some </a:t>
            </a:r>
          </a:p>
          <a:p>
            <a:pPr marL="0" lvl="1" indent="0">
              <a:buNone/>
            </a:pPr>
            <a:r>
              <a:rPr lang="en-US" sz="3600" dirty="0"/>
              <a:t>     event has occurred between them, </a:t>
            </a:r>
          </a:p>
          <a:p>
            <a:pPr marL="0" lvl="1" indent="0">
              <a:buNone/>
            </a:pPr>
            <a:r>
              <a:rPr lang="en-US" sz="3600" dirty="0"/>
              <a:t>     involving time.</a:t>
            </a:r>
          </a:p>
          <a:p>
            <a:pPr marL="548640" lvl="1" indent="-548640">
              <a:buFont typeface="Wingdings 2"/>
              <a:buChar char=""/>
            </a:pPr>
            <a:endParaRPr lang="en-US" sz="3600" dirty="0"/>
          </a:p>
          <a:p>
            <a:pPr marL="548640" lvl="1" indent="-548640">
              <a:buFont typeface="Wingdings 2"/>
              <a:buChar char=""/>
            </a:pPr>
            <a:endParaRPr lang="en-US" sz="3600" dirty="0"/>
          </a:p>
          <a:p>
            <a:pPr marL="548640" lvl="1" indent="-548640">
              <a:buFont typeface="Wingdings 2"/>
              <a:buChar char=""/>
            </a:pPr>
            <a:endParaRPr lang="en-US" sz="3600" dirty="0"/>
          </a:p>
          <a:p>
            <a:pPr marL="548640" lvl="1" indent="-548640">
              <a:buFont typeface="Wingdings 2"/>
              <a:buChar char=""/>
            </a:pPr>
            <a:r>
              <a:rPr lang="en-US" sz="3600" b="1" dirty="0" err="1">
                <a:solidFill>
                  <a:srgbClr val="4E3B30"/>
                </a:solidFill>
              </a:rPr>
              <a:t>Paraconformity</a:t>
            </a:r>
            <a:r>
              <a:rPr lang="en-US" sz="3600" b="1" dirty="0">
                <a:solidFill>
                  <a:srgbClr val="4E3B30"/>
                </a:solidFill>
              </a:rPr>
              <a:t>:</a:t>
            </a:r>
            <a:r>
              <a:rPr lang="en-US" sz="3600" dirty="0">
                <a:solidFill>
                  <a:srgbClr val="4E3B30"/>
                </a:solidFill>
              </a:rPr>
              <a:t> Two successive layers meet</a:t>
            </a:r>
          </a:p>
          <a:p>
            <a:pPr marL="0" lvl="1" indent="0">
              <a:buNone/>
            </a:pPr>
            <a:r>
              <a:rPr lang="en-US" sz="3600" dirty="0">
                <a:solidFill>
                  <a:srgbClr val="4E3B30"/>
                </a:solidFill>
              </a:rPr>
              <a:t>       in a flat surface.</a:t>
            </a:r>
          </a:p>
          <a:p>
            <a:pPr marL="0" lvl="1" indent="0">
              <a:buNone/>
            </a:pPr>
            <a:r>
              <a:rPr lang="en-US" sz="3600" dirty="0">
                <a:solidFill>
                  <a:srgbClr val="4E3B30"/>
                </a:solidFill>
              </a:rPr>
              <a:t>     But, it is assumed that time has passed </a:t>
            </a:r>
          </a:p>
          <a:p>
            <a:pPr marL="0" lvl="1" indent="0">
              <a:buNone/>
            </a:pPr>
            <a:r>
              <a:rPr lang="en-US" sz="3600" dirty="0">
                <a:solidFill>
                  <a:srgbClr val="4E3B30"/>
                </a:solidFill>
              </a:rPr>
              <a:t>       after the lower layer was deposited.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676400"/>
            <a:ext cx="5587999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143" y="5905114"/>
            <a:ext cx="5062912" cy="401345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4240810" y="7696200"/>
            <a:ext cx="978408" cy="48463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3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676020"/>
            <a:ext cx="12293600" cy="5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58" y="4470400"/>
            <a:ext cx="6533303" cy="51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995920" y="7152640"/>
            <a:ext cx="55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660640" y="3241040"/>
            <a:ext cx="3129280" cy="1788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856640" y="3242934"/>
            <a:ext cx="111760" cy="22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Box 17"/>
          <p:cNvSpPr txBox="1">
            <a:spLocks noChangeArrowheads="1"/>
          </p:cNvSpPr>
          <p:nvPr/>
        </p:nvSpPr>
        <p:spPr bwMode="auto">
          <a:xfrm>
            <a:off x="8666480" y="6808047"/>
            <a:ext cx="5140960" cy="13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07"/>
              <a:t>Missing time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107"/>
              <a:t>10 + million years ??</a:t>
            </a:r>
          </a:p>
        </p:txBody>
      </p:sp>
      <p:sp>
        <p:nvSpPr>
          <p:cNvPr id="3080" name="TextBox 19"/>
          <p:cNvSpPr txBox="1">
            <a:spLocks noChangeArrowheads="1"/>
          </p:cNvSpPr>
          <p:nvPr/>
        </p:nvSpPr>
        <p:spPr bwMode="auto">
          <a:xfrm>
            <a:off x="2102909" y="8079319"/>
            <a:ext cx="5029200" cy="7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bg1"/>
                </a:solidFill>
              </a:rPr>
              <a:t>Moenkopi</a:t>
            </a:r>
            <a:r>
              <a:rPr lang="en-US" altLang="en-US" sz="4107" dirty="0">
                <a:solidFill>
                  <a:schemeClr val="tx2"/>
                </a:solidFill>
              </a:rPr>
              <a:t> </a:t>
            </a:r>
            <a:r>
              <a:rPr lang="en-US" altLang="en-US" sz="4107" dirty="0">
                <a:solidFill>
                  <a:schemeClr val="bg1"/>
                </a:solidFill>
              </a:rPr>
              <a:t>Formation</a:t>
            </a:r>
          </a:p>
        </p:txBody>
      </p:sp>
      <p:sp>
        <p:nvSpPr>
          <p:cNvPr id="3081" name="TextBox 20"/>
          <p:cNvSpPr txBox="1">
            <a:spLocks noChangeArrowheads="1"/>
          </p:cNvSpPr>
          <p:nvPr/>
        </p:nvSpPr>
        <p:spPr bwMode="auto">
          <a:xfrm>
            <a:off x="1939545" y="6192077"/>
            <a:ext cx="5923280" cy="7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chemeClr val="bg1"/>
                </a:solidFill>
              </a:rPr>
              <a:t>Shinarump</a:t>
            </a:r>
            <a:r>
              <a:rPr lang="en-US" altLang="en-US" sz="4107" dirty="0">
                <a:solidFill>
                  <a:schemeClr val="tx2"/>
                </a:solidFill>
              </a:rPr>
              <a:t> </a:t>
            </a:r>
            <a:r>
              <a:rPr lang="en-US" altLang="en-US" sz="4107" dirty="0">
                <a:solidFill>
                  <a:schemeClr val="bg1"/>
                </a:solidFill>
              </a:rPr>
              <a:t>Conglomerate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323069"/>
            <a:ext cx="1287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project – the Moenkopi Formation and the Shinarump Conglomerate</a:t>
            </a:r>
          </a:p>
        </p:txBody>
      </p:sp>
    </p:spTree>
    <p:extLst>
      <p:ext uri="{BB962C8B-B14F-4D97-AF65-F5344CB8AC3E}">
        <p14:creationId xmlns:p14="http://schemas.microsoft.com/office/powerpoint/2010/main" val="306568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5355082"/>
            <a:ext cx="4419600" cy="473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00399"/>
            <a:ext cx="365366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7924800" y="4572000"/>
            <a:ext cx="3590003" cy="472440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153400" y="3886200"/>
            <a:ext cx="3886200" cy="1752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77601" y="3761636"/>
            <a:ext cx="426719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Colorado Plateau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476756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</a:rPr>
              <a:t>The </a:t>
            </a:r>
            <a:r>
              <a:rPr lang="en-US" sz="4400" dirty="0" err="1">
                <a:effectLst/>
              </a:rPr>
              <a:t>moenkopi</a:t>
            </a:r>
            <a:r>
              <a:rPr lang="en-US" sz="4400" dirty="0">
                <a:effectLst/>
              </a:rPr>
              <a:t> formation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9080" y="1676400"/>
            <a:ext cx="7132320" cy="7934960"/>
          </a:xfrm>
          <a:prstGeom prst="rect">
            <a:avLst/>
          </a:prstGeom>
        </p:spPr>
        <p:txBody>
          <a:bodyPr vert="horz" lIns="146304" tIns="73152" rIns="146304" bIns="73152">
            <a:normAutofit/>
          </a:bodyPr>
          <a:lstStyle>
            <a:lvl1pPr marL="548640" indent="-5486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5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88720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4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8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3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5603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29184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02336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2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75488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864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2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621792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2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Moenkopi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Formation and the overlying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Shinarump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Member of the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Chinle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cover over 100,000 square miles</a:t>
            </a:r>
          </a:p>
        </p:txBody>
      </p:sp>
    </p:spTree>
    <p:extLst>
      <p:ext uri="{BB962C8B-B14F-4D97-AF65-F5344CB8AC3E}">
        <p14:creationId xmlns:p14="http://schemas.microsoft.com/office/powerpoint/2010/main" val="71359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35280"/>
            <a:ext cx="14767560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</a:rPr>
              <a:t>Time gap above the </a:t>
            </a:r>
            <a:r>
              <a:rPr lang="en-US" sz="4400" dirty="0" err="1">
                <a:effectLst/>
              </a:rPr>
              <a:t>moenkopi</a:t>
            </a:r>
            <a:r>
              <a:rPr lang="en-US" sz="4400" dirty="0">
                <a:effectLst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5544800" cy="16764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Geologists have concluded that there is a time gap of 10-35 million radiometric years.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95040"/>
            <a:ext cx="11907050" cy="6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" y="1285240"/>
            <a:ext cx="14859000" cy="8546353"/>
          </a:xfrm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1234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cs typeface="Times New Roman" panose="02020603050405020304" pitchFamily="18" charset="0"/>
              </a:rPr>
              <a:t>THERE ARE OCCASIONAL EROSIONAL CHANNELS</a:t>
            </a:r>
          </a:p>
        </p:txBody>
      </p:sp>
    </p:spTree>
    <p:extLst>
      <p:ext uri="{BB962C8B-B14F-4D97-AF65-F5344CB8AC3E}">
        <p14:creationId xmlns:p14="http://schemas.microsoft.com/office/powerpoint/2010/main" val="17933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85420"/>
            <a:ext cx="13051536" cy="122936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 the contact is flat and smooth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936" y="1457960"/>
            <a:ext cx="14609064" cy="24384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usually the contact is flat, with little or no evidence of the passage of time.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considered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paraconformity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13596528" cy="64008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057400" y="63246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0972800" y="61722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272784" y="62484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04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12834</TotalTime>
  <Words>759</Words>
  <Application>Microsoft Office PowerPoint</Application>
  <PresentationFormat>Custom</PresentationFormat>
  <Paragraphs>130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1_Trek</vt:lpstr>
      <vt:lpstr>4_Trek</vt:lpstr>
      <vt:lpstr>PowerPoint Presentation</vt:lpstr>
      <vt:lpstr>PowerPoint Presentation</vt:lpstr>
      <vt:lpstr>Definitions:</vt:lpstr>
      <vt:lpstr>Definitions:</vt:lpstr>
      <vt:lpstr>PowerPoint Presentation</vt:lpstr>
      <vt:lpstr>The moenkopi formation</vt:lpstr>
      <vt:lpstr>Time gap above the moenkopi?</vt:lpstr>
      <vt:lpstr>PowerPoint Presentation</vt:lpstr>
      <vt:lpstr>Usually the contact is flat and smooth</vt:lpstr>
      <vt:lpstr>Time and amount of erosion</vt:lpstr>
      <vt:lpstr>Time and amount of erosion</vt:lpstr>
      <vt:lpstr>If no erosion, then no time</vt:lpstr>
      <vt:lpstr>Our research  Sites visited and photographed for analysis:     Utah and Arizona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Continuity of layers – over long distances   Not local deposition</vt:lpstr>
      <vt:lpstr>PowerPoint Presentation</vt:lpstr>
      <vt:lpstr>PowerPoint Presentation</vt:lpstr>
      <vt:lpstr>evidence:   Shinarump/Moenkopi Unconformity</vt:lpstr>
      <vt:lpstr>Conclusions:   no TIME AT THE CONTACT</vt:lpstr>
      <vt:lpstr>Conclusions:   no TIME AT THE CONTACT</vt:lpstr>
      <vt:lpstr>Conclusions:   no TIME AT THE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Lynn Bantley</dc:creator>
  <cp:lastModifiedBy>Brand, Leonard (LLU)</cp:lastModifiedBy>
  <cp:revision>153</cp:revision>
  <dcterms:created xsi:type="dcterms:W3CDTF">2013-11-28T00:33:51Z</dcterms:created>
  <dcterms:modified xsi:type="dcterms:W3CDTF">2023-05-16T18:54:37Z</dcterms:modified>
</cp:coreProperties>
</file>