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382" r:id="rId4"/>
    <p:sldId id="365" r:id="rId5"/>
    <p:sldId id="377" r:id="rId6"/>
    <p:sldId id="357" r:id="rId7"/>
    <p:sldId id="387" r:id="rId8"/>
    <p:sldId id="384" r:id="rId9"/>
    <p:sldId id="386" r:id="rId10"/>
    <p:sldId id="356" r:id="rId11"/>
    <p:sldId id="381" r:id="rId12"/>
    <p:sldId id="359" r:id="rId13"/>
    <p:sldId id="369" r:id="rId14"/>
    <p:sldId id="372" r:id="rId15"/>
    <p:sldId id="342" r:id="rId16"/>
    <p:sldId id="345" r:id="rId17"/>
    <p:sldId id="388" r:id="rId18"/>
    <p:sldId id="347" r:id="rId19"/>
    <p:sldId id="326" r:id="rId20"/>
    <p:sldId id="385" r:id="rId21"/>
    <p:sldId id="360" r:id="rId22"/>
    <p:sldId id="361" r:id="rId23"/>
    <p:sldId id="362" r:id="rId24"/>
    <p:sldId id="390" r:id="rId25"/>
    <p:sldId id="391" r:id="rId26"/>
    <p:sldId id="310" r:id="rId27"/>
    <p:sldId id="336" r:id="rId28"/>
    <p:sldId id="338" r:id="rId29"/>
    <p:sldId id="334" r:id="rId30"/>
    <p:sldId id="311" r:id="rId31"/>
    <p:sldId id="375" r:id="rId32"/>
    <p:sldId id="376" r:id="rId33"/>
    <p:sldId id="296" r:id="rId34"/>
    <p:sldId id="337" r:id="rId35"/>
    <p:sldId id="297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lin, Ronald" initials="NR" lastIdx="10" clrIdx="0">
    <p:extLst>
      <p:ext uri="{19B8F6BF-5375-455C-9EA6-DF929625EA0E}">
        <p15:presenceInfo xmlns:p15="http://schemas.microsoft.com/office/powerpoint/2012/main" userId="S-1-5-21-4043054518-770244671-2511671820-25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 autoAdjust="0"/>
    <p:restoredTop sz="93178" autoAdjust="0"/>
  </p:normalViewPr>
  <p:slideViewPr>
    <p:cSldViewPr snapToGrid="0">
      <p:cViewPr varScale="1">
        <p:scale>
          <a:sx n="68" d="100"/>
          <a:sy n="68" d="100"/>
        </p:scale>
        <p:origin x="8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5:37:20.548" idx="1">
    <p:pos x="10" y="10"/>
    <p:text>Add images (maps/diagrams) to illustrate your points. This slide can be broken up in several slides once you add the images.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5:38:37.677" idx="2">
    <p:pos x="10" y="10"/>
    <p:text>Here too you can add images to better illustrate some of your points (and maybe divide this slide into multiple slides)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5:39:37.120" idx="3">
    <p:pos x="3698" y="1664"/>
    <p:text>people will not understand what a sinsitral wrench fault is unless you add an illsutration.</p:text>
    <p:extLst>
      <p:ext uri="{C676402C-5697-4E1C-873F-D02D1690AC5C}">
        <p15:threadingInfo xmlns:p15="http://schemas.microsoft.com/office/powerpoint/2012/main" timeZoneBias="420"/>
      </p:ext>
    </p:extLst>
  </p:cm>
  <p:cm authorId="1" dt="2023-05-09T15:40:03.580" idx="4">
    <p:pos x="7049" y="2226"/>
    <p:text>A map will help visualize these points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5:41:16.968" idx="6">
    <p:pos x="6953" y="3031"/>
    <p:text>May not be necessary to provide so much detail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5:41:39.573" idx="7">
    <p:pos x="10" y="10"/>
    <p:text>Here you could comment about the importance of the unconformity between basement and sedimentary units. It is an important contact bewteen the "foundation" of the continent and its cover.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5:43:02.248" idx="8">
    <p:pos x="6619" y="713"/>
    <p:text>You could add a picture for each formation, and separate them in individual slides.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5:47:00.876" idx="9">
    <p:pos x="10" y="10"/>
    <p:text>add pictures to illustrate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5:47:12.740" idx="10">
    <p:pos x="10" y="10"/>
    <p:text>add pictures to illustrate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4A404C-E0DA-402E-BDAD-074C5598D4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B9523A-1B31-45E1-8A40-0371BA593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09157B-56E0-44C3-ADEF-7D0A312790A6}" type="datetimeFigureOut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AD69C3-19DF-4F13-99C3-72BEDA58CA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60B06D7-3F9D-460E-BE11-6B0258512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E194F-8315-4356-BF1F-10BEB7D0D6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1F94B-D88B-4C40-A4C8-77401A519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821D78-D159-4C38-A786-08ACDD3FB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62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094DA16-C19A-4FB3-B033-6FFC4A2CE8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463D093-CAFB-4B77-B908-75231CCE60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BAD581F7-8C39-4551-91F0-C281B157D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A40954-013D-479D-96A0-4CA4B60EA6C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2767E53-C67D-4CB9-B505-C6230390BF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DA3AB1B-34F7-42BC-BE37-DB637622FA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ces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F469FEC-3F09-416C-84AC-12D78A672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C4BE7BB-F4ED-44BE-A36C-8CC4FECB06A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08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973C45-8374-44BD-B23A-19F64BD7B7F3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8C9A4-5582-4341-8B80-FFFCE1C3BE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2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3614B-428A-40B1-9FE1-AB7D093CD417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25CA9-6EA2-4D12-9718-82061485C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6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3614B-428A-40B1-9FE1-AB7D093CD417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25CA9-6EA2-4D12-9718-82061485C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903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3614B-428A-40B1-9FE1-AB7D093CD417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25CA9-6EA2-4D12-9718-82061485C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37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3614B-428A-40B1-9FE1-AB7D093CD417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25CA9-6EA2-4D12-9718-82061485C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283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3614B-428A-40B1-9FE1-AB7D093CD417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25CA9-6EA2-4D12-9718-82061485C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4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F2B10-5CDE-40D7-8999-5FA4B77359A7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94F4A-0354-49DA-A390-CB80059222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7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36B61-9DC2-4E46-9FE7-E693487E2D7B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0900F-ADC9-4EDE-92D5-CE7EE3CB01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7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F3A0F-B58F-4185-A22B-1C8EB2677A64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4DA59-7B44-4B96-B935-10FED67984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7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912EF-5B34-4322-8DC6-93AFB1667465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F1A82-2C1C-401E-B67A-DB9BCF2747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3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3F6F8-5B86-4366-9571-91CADDAD2A7E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F79CA-888E-4165-8EBD-F6ABD1880B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1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BF020-565F-42B6-BFA1-CF3DEF2E63C1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E361F-039F-4E16-935A-FA0E7542F3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8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CBE44-5B14-402E-9B18-B7971AB8E4F8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BF3DE-0368-41BA-AB50-6F9559CAD3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A89883-1946-4530-928F-E4FB426BC54B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B28A-54AD-4FEE-BEA4-29A3A06348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4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225AB-0B07-45F9-8A7F-33625232E10F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812FE-19F3-444C-87FF-A692F66F4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B6056-8727-4745-9556-86C44B35186F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6C1AE-5A17-4B88-9A6C-EA41F87C1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5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B3614B-428A-40B1-9FE1-AB7D093CD417}" type="datetimeFigureOut">
              <a:rPr lang="en-US" smtClean="0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8D25CA9-6EA2-4D12-9718-82061485C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science/energy" TargetMode="External"/><Relationship Id="rId3" Type="http://schemas.openxmlformats.org/officeDocument/2006/relationships/hyperlink" Target="https://www.britannica.com/science/fracture-in-mechanics" TargetMode="External"/><Relationship Id="rId7" Type="http://schemas.openxmlformats.org/officeDocument/2006/relationships/hyperlink" Target="https://www.britannica.com/science/compressio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science/crust-mantle-model" TargetMode="External"/><Relationship Id="rId5" Type="http://schemas.openxmlformats.org/officeDocument/2006/relationships/hyperlink" Target="https://www.britannica.com/place/Earth" TargetMode="External"/><Relationship Id="rId4" Type="http://schemas.openxmlformats.org/officeDocument/2006/relationships/hyperlink" Target="https://www.britannica.com/science/rock-geology" TargetMode="External"/><Relationship Id="rId9" Type="http://schemas.openxmlformats.org/officeDocument/2006/relationships/hyperlink" Target="https://www.britannica.com/dictionary/displacemen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B7F7A5-E95D-450F-92C1-4DBA993449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ASPECTS OF THE GEOLOGY OF OGUN STATE, SOUTHWESTERN NIGERIA: SIGNIFICANCE FOR ORIGINS</a:t>
            </a:r>
          </a:p>
        </p:txBody>
      </p:sp>
      <p:sp>
        <p:nvSpPr>
          <p:cNvPr id="3075" name="Subtitle 6">
            <a:extLst>
              <a:ext uri="{FF2B5EF4-FFF2-40B4-BE49-F238E27FC236}">
                <a16:creationId xmlns:a16="http://schemas.microsoft.com/office/drawing/2014/main" id="{02FC112D-E0F5-4403-9E26-7982146AF5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OLUWOLE A. OYEDEJI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5ABA9A3-512A-4D0D-A586-42B31CE8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+mn-lt"/>
              </a:rPr>
              <a:t>GEOLOGY OF OGUN STATE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FA769D2-3ADA-4C79-A266-6BC6448E46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altLang="en-US" sz="2400" b="1" dirty="0" smtClean="0"/>
              <a:t>Underlain in the </a:t>
            </a:r>
            <a:r>
              <a:rPr lang="en-US" altLang="en-US" sz="2400" b="1" dirty="0"/>
              <a:t>south by sedimentary rock </a:t>
            </a:r>
            <a:r>
              <a:rPr lang="en-US" altLang="en-US" sz="2400" b="1" dirty="0" smtClean="0"/>
              <a:t>(Jones and Hockey, 1964) lying </a:t>
            </a:r>
            <a:r>
              <a:rPr lang="en-US" altLang="en-US" sz="2400" b="1" dirty="0" err="1" smtClean="0"/>
              <a:t>unconformably</a:t>
            </a:r>
            <a:r>
              <a:rPr lang="en-US" altLang="en-US" sz="2400" b="1" dirty="0" smtClean="0"/>
              <a:t> on the Basement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en-US" sz="2400" b="1" dirty="0"/>
              <a:t>The Cretaceous --Abeokuta Group  the Cenozoic units (</a:t>
            </a:r>
            <a:r>
              <a:rPr lang="en-US" altLang="en-US" sz="2400" b="1" dirty="0" err="1"/>
              <a:t>Ewekoro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Ilaro</a:t>
            </a:r>
            <a:r>
              <a:rPr lang="en-US" altLang="en-US" sz="2400" b="1" dirty="0"/>
              <a:t> and the Coastal plain </a:t>
            </a:r>
            <a:r>
              <a:rPr lang="en-US" altLang="en-US" sz="2400" b="1" dirty="0" smtClean="0"/>
              <a:t>sands 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Underlain </a:t>
            </a:r>
            <a:r>
              <a:rPr lang="en-US" altLang="en-US" sz="2400" b="1" dirty="0"/>
              <a:t>to the north by rocks which belong to the Basement complex of </a:t>
            </a:r>
            <a:r>
              <a:rPr lang="en-US" altLang="en-US" sz="2400" b="1" dirty="0" smtClean="0"/>
              <a:t>Nigeria</a:t>
            </a:r>
            <a:endParaRPr lang="en-US" alt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890" y="4293074"/>
            <a:ext cx="3412375" cy="238159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80" y="4283135"/>
            <a:ext cx="2926080" cy="23796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79606" y="6478073"/>
            <a:ext cx="271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Porphyritic Granite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72011" y="6636327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Mica Schist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The sedimentary Formations in </a:t>
            </a:r>
            <a:r>
              <a:rPr lang="en-US" b="1" dirty="0" err="1" smtClean="0">
                <a:latin typeface="+mn-lt"/>
              </a:rPr>
              <a:t>Ogun</a:t>
            </a:r>
            <a:r>
              <a:rPr lang="en-US" b="1" dirty="0" smtClean="0">
                <a:latin typeface="+mn-lt"/>
              </a:rPr>
              <a:t> state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b="1" dirty="0" err="1"/>
              <a:t>Ewekoro</a:t>
            </a:r>
            <a:r>
              <a:rPr lang="en-GB" altLang="en-US" sz="2400" b="1" dirty="0"/>
              <a:t> Formation– Predominantly limestone,  marl, and overlying </a:t>
            </a:r>
            <a:r>
              <a:rPr lang="en-GB" altLang="en-US" sz="2400" b="1" dirty="0" err="1"/>
              <a:t>shales</a:t>
            </a:r>
            <a:r>
              <a:rPr lang="en-GB" altLang="en-US" sz="2400" b="1" dirty="0"/>
              <a:t>. It is </a:t>
            </a:r>
            <a:r>
              <a:rPr lang="en-GB" altLang="en-US" sz="2400" b="1" dirty="0" err="1"/>
              <a:t>fossiliferous</a:t>
            </a:r>
            <a:r>
              <a:rPr lang="en-GB" altLang="en-US" sz="2400" b="1" dirty="0"/>
              <a:t> in places</a:t>
            </a:r>
          </a:p>
          <a:p>
            <a:r>
              <a:rPr lang="en-GB" altLang="en-US" sz="2400" b="1" dirty="0" err="1"/>
              <a:t>Ilaro</a:t>
            </a:r>
            <a:r>
              <a:rPr lang="en-GB" altLang="en-US" sz="2400" b="1" dirty="0"/>
              <a:t> Formation– Predominantly sand but with  considerable fractions of clay and shale. It is also </a:t>
            </a:r>
            <a:r>
              <a:rPr lang="en-GB" altLang="en-US" sz="2400" b="1" dirty="0" err="1"/>
              <a:t>fossiliferous</a:t>
            </a:r>
            <a:r>
              <a:rPr lang="en-GB" altLang="en-US" sz="2400" b="1" dirty="0"/>
              <a:t> and </a:t>
            </a:r>
            <a:r>
              <a:rPr lang="en-GB" altLang="en-US" sz="2400" b="1" dirty="0" err="1"/>
              <a:t>phosphatic</a:t>
            </a:r>
            <a:r>
              <a:rPr lang="en-GB" altLang="en-US" sz="2400" b="1" dirty="0"/>
              <a:t> </a:t>
            </a:r>
          </a:p>
          <a:p>
            <a:r>
              <a:rPr lang="en-GB" altLang="en-US" sz="2400" b="1" dirty="0"/>
              <a:t>Coastal plain sands– soft, very poorly sorted Sands, pebbly in places, </a:t>
            </a:r>
          </a:p>
        </p:txBody>
      </p:sp>
    </p:spTree>
    <p:extLst>
      <p:ext uri="{BB962C8B-B14F-4D97-AF65-F5344CB8AC3E}">
        <p14:creationId xmlns:p14="http://schemas.microsoft.com/office/powerpoint/2010/main" val="187864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2">
            <a:extLst>
              <a:ext uri="{FF2B5EF4-FFF2-40B4-BE49-F238E27FC236}">
                <a16:creationId xmlns:a16="http://schemas.microsoft.com/office/drawing/2014/main" id="{3FF17945-CC19-489C-87B9-2E566F9B43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0963" y="-198438"/>
            <a:ext cx="12272963" cy="70564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4514"/>
            <a:ext cx="111442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6971" y="275771"/>
            <a:ext cx="2598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SIMPLIFIED GEOLOGICAL MAP OF SOUTHWESTERN NIGERIA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673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1F33-D91B-4395-8B8E-E227CD97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latin typeface="+mn-lt"/>
              </a:rPr>
              <a:t>BRIEF DESCRIPTIONS OF THE FORMATIONS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0C41F3D-033A-4D14-90F2-43CA2BD8F9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altLang="en-US" sz="2400" b="1" dirty="0"/>
              <a:t>Abeokuta Formation--  Predominantly </a:t>
            </a:r>
            <a:r>
              <a:rPr lang="en-GB" altLang="en-US" sz="2400" b="1" dirty="0" smtClean="0"/>
              <a:t>coarse- </a:t>
            </a:r>
            <a:r>
              <a:rPr lang="en-GB" altLang="en-US" sz="2400" b="1" dirty="0"/>
              <a:t>grained sands, consolidated in places,  with intercalations of  hard ferruginous pans, silt, mudstone and clays</a:t>
            </a:r>
          </a:p>
          <a:p>
            <a:r>
              <a:rPr lang="en-GB" altLang="en-US" sz="2400" b="1" dirty="0"/>
              <a:t>Babcock University is underlain by the Abeokuta Formation</a:t>
            </a:r>
          </a:p>
          <a:p>
            <a:r>
              <a:rPr lang="en-GB" altLang="en-US" sz="2400" b="1" dirty="0"/>
              <a:t>Hosts the bitumen/</a:t>
            </a:r>
            <a:r>
              <a:rPr lang="en-GB" altLang="en-US" sz="2400" b="1" dirty="0" err="1"/>
              <a:t>tarsand</a:t>
            </a:r>
            <a:r>
              <a:rPr lang="en-GB" altLang="en-US" sz="2400" b="1" dirty="0"/>
              <a:t> deposit (</a:t>
            </a:r>
            <a:r>
              <a:rPr lang="en-GB" altLang="en-US" sz="2400" b="1" dirty="0" err="1"/>
              <a:t>Yemoji</a:t>
            </a:r>
            <a:r>
              <a:rPr lang="en-GB" altLang="en-US" sz="2400" b="1" dirty="0"/>
              <a:t>)</a:t>
            </a:r>
          </a:p>
          <a:p>
            <a:r>
              <a:rPr lang="en-GB" altLang="en-US" sz="2400" b="1" dirty="0"/>
              <a:t>Abeokuta Formation is the oldest Formation in the </a:t>
            </a:r>
            <a:r>
              <a:rPr lang="en-GB" altLang="en-US" sz="2400" b="1" dirty="0" smtClean="0"/>
              <a:t>Basin</a:t>
            </a:r>
            <a:endParaRPr lang="en-GB" alt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09" y="1825625"/>
            <a:ext cx="6177280" cy="3474720"/>
          </a:xfrm>
        </p:spPr>
      </p:pic>
    </p:spTree>
    <p:extLst>
      <p:ext uri="{BB962C8B-B14F-4D97-AF65-F5344CB8AC3E}">
        <p14:creationId xmlns:p14="http://schemas.microsoft.com/office/powerpoint/2010/main" val="84935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1BE8B62-9880-4BE4-9EEA-9A936C2A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latin typeface="+mn-lt"/>
              </a:rPr>
              <a:t>HISTORY/STRATIGRAPHY OF THE SEDIMENTARY ROCKS  IN THE DAHOMEY BASIN(Adapted After </a:t>
            </a:r>
            <a:r>
              <a:rPr lang="en-US" sz="4000" b="1" dirty="0" err="1">
                <a:latin typeface="+mn-lt"/>
              </a:rPr>
              <a:t>Kogbe</a:t>
            </a:r>
            <a:r>
              <a:rPr lang="en-US" sz="4000" b="1" dirty="0">
                <a:latin typeface="+mn-lt"/>
              </a:rPr>
              <a:t>, 1989)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6CA6D4-C48E-44ED-A149-D16DE39C3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020568"/>
              </p:ext>
            </p:extLst>
          </p:nvPr>
        </p:nvGraphicFramePr>
        <p:xfrm>
          <a:off x="677863" y="2160588"/>
          <a:ext cx="10066338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8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43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</a:t>
                      </a: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cap="all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         millions OF YEARS</a:t>
                      </a:r>
                      <a:endParaRPr lang="en-US" sz="2000" b="1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Formation</a:t>
                      </a:r>
                      <a:endParaRPr lang="en-US" sz="2000" b="1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384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b="1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b="1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CENOZOIC</a:t>
                      </a:r>
                    </a:p>
                  </a:txBody>
                  <a:tcPr marL="56063" marR="56063" marT="0" marB="0"/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b="1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TERTIARY</a:t>
                      </a: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Eocene (57.8-36.6)</a:t>
                      </a: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Ilaro</a:t>
                      </a: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Formation</a:t>
                      </a: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Oshosun</a:t>
                      </a: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Formation</a:t>
                      </a: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384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b="1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b="1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Palaeocene</a:t>
                      </a: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(66.4-57.8)</a:t>
                      </a: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Akinbo</a:t>
                      </a: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Formation</a:t>
                      </a: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Ewekoro</a:t>
                      </a: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Formation</a:t>
                      </a: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9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MESOZOIC</a:t>
                      </a: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CRETACEOUS</a:t>
                      </a: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Maastrichtian</a:t>
                      </a:r>
                      <a:endParaRPr lang="en-US" sz="2000" b="1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(72.0-66.0)</a:t>
                      </a: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Abeokuta Formation</a:t>
                      </a: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PALAEOZOIC</a:t>
                      </a: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PRECAMBRIAN</a:t>
                      </a: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         &gt; 545</a:t>
                      </a: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BASEMENT COMPLEX</a:t>
                      </a: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527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cap="all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ages assigned were based on the Macro faunal content and radioactive </a:t>
                      </a:r>
                      <a:r>
                        <a:rPr lang="en-US" sz="2000" b="1" cap="all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methods      All the authors do not agree on the dating.</a:t>
                      </a:r>
                      <a:endParaRPr lang="en-US" sz="2000" b="1" cap="all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b="1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b="1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b="1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2880535-304B-44FC-8933-2872339BC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14325"/>
            <a:ext cx="10515600" cy="6810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+mn-lt"/>
              </a:rPr>
              <a:t>Clastic Sediments in Ogun state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83AC8E2-5BF9-4EC5-807F-ADAE247F34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104900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</a:rPr>
              <a:t>Formed of fragments of weathered rocks or shells - Sand, clay, boulders and shell fragments are examples.</a:t>
            </a:r>
          </a:p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</a:rPr>
              <a:t>Clastic sedimentary rocks are named according to the sizes of the particles.   </a:t>
            </a:r>
          </a:p>
          <a:p>
            <a:pPr eaLnBrk="1" hangingPunct="1"/>
            <a:r>
              <a:rPr lang="en-US" altLang="en-US" sz="2400" b="1" dirty="0" smtClean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Abeokuta Formation, </a:t>
            </a:r>
            <a:r>
              <a:rPr lang="en-US" altLang="en-US" sz="2400" b="1" dirty="0" err="1">
                <a:latin typeface="Arial" panose="020B0604020202020204" pitchFamily="34" charset="0"/>
              </a:rPr>
              <a:t>Ilaro</a:t>
            </a:r>
            <a:r>
              <a:rPr lang="en-US" altLang="en-US" sz="2400" b="1" dirty="0">
                <a:latin typeface="Arial" panose="020B0604020202020204" pitchFamily="34" charset="0"/>
              </a:rPr>
              <a:t> Formation which comprise sandstone and shale</a:t>
            </a:r>
          </a:p>
        </p:txBody>
      </p:sp>
      <p:pic>
        <p:nvPicPr>
          <p:cNvPr id="17412" name="Picture 8" descr="C:\Users\Public\Pictures\Sample Pictures\IMG_0181.JPG">
            <a:extLst>
              <a:ext uri="{FF2B5EF4-FFF2-40B4-BE49-F238E27FC236}">
                <a16:creationId xmlns:a16="http://schemas.microsoft.com/office/drawing/2014/main" id="{0169906C-ECAF-4BC3-9F2C-C228CF8A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014788"/>
            <a:ext cx="41735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PHTO0021">
            <a:extLst>
              <a:ext uri="{FF2B5EF4-FFF2-40B4-BE49-F238E27FC236}">
                <a16:creationId xmlns:a16="http://schemas.microsoft.com/office/drawing/2014/main" id="{3F4A64DB-1E77-47D1-A8B4-6CF405D5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14788"/>
            <a:ext cx="5062538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3C441-698D-42BD-AA3D-A354F73F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32" y="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+mn-lt"/>
              </a:rPr>
              <a:t>Exposure of Abeokuta Formation at a quarry</a:t>
            </a:r>
          </a:p>
        </p:txBody>
      </p:sp>
      <p:pic>
        <p:nvPicPr>
          <p:cNvPr id="18435" name="Content Placeholder 3">
            <a:extLst>
              <a:ext uri="{FF2B5EF4-FFF2-40B4-BE49-F238E27FC236}">
                <a16:creationId xmlns:a16="http://schemas.microsoft.com/office/drawing/2014/main" id="{74ADDE21-452C-4094-AA2D-2DF5C01DC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1" r="27351"/>
          <a:stretch>
            <a:fillRect/>
          </a:stretch>
        </p:blipFill>
        <p:spPr>
          <a:xfrm>
            <a:off x="957263" y="1412875"/>
            <a:ext cx="8423275" cy="5121275"/>
          </a:xfrm>
        </p:spPr>
      </p:pic>
    </p:spTree>
    <p:extLst>
      <p:ext uri="{BB962C8B-B14F-4D97-AF65-F5344CB8AC3E}">
        <p14:creationId xmlns:p14="http://schemas.microsoft.com/office/powerpoint/2010/main" val="3742849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384D1A5-0E1C-4974-AE2A-0892273D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04" y="172278"/>
            <a:ext cx="8596668" cy="1320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NON-CLASTIC OR CHEMICAL SEDIMENTS IN OGUN </a:t>
            </a:r>
            <a:r>
              <a:rPr lang="en-US" b="1" dirty="0" smtClean="0">
                <a:latin typeface="+mn-lt"/>
              </a:rPr>
              <a:t>STATE –EWEKORO FORMATION(LIMESTONE)</a:t>
            </a:r>
            <a:endParaRPr lang="en-US" b="1" dirty="0">
              <a:latin typeface="+mn-lt"/>
            </a:endParaRPr>
          </a:p>
        </p:txBody>
      </p:sp>
      <p:pic>
        <p:nvPicPr>
          <p:cNvPr id="20484" name="Picture 2" descr="F:\project pictures clays and drilling\Akwa Ibom work\Imo shales\Imo Shales\Ikono-Ini pix\Loc 14 15 Fossilferous Limestone Obotme Iwerre.JPG">
            <a:extLst>
              <a:ext uri="{FF2B5EF4-FFF2-40B4-BE49-F238E27FC236}">
                <a16:creationId xmlns:a16="http://schemas.microsoft.com/office/drawing/2014/main" id="{AFC447EC-77EF-4628-BF62-7777A45B8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852613"/>
            <a:ext cx="6926263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FB9171-C504-4C67-9421-6BFC4642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latin typeface="+mn-lt"/>
              </a:rPr>
              <a:t>SECTION OBSERVED AT THE LAFARGE QUARRY, EWEKORO (Oyedeji and </a:t>
            </a:r>
            <a:r>
              <a:rPr lang="en-US" sz="4000" b="1" dirty="0" err="1">
                <a:latin typeface="+mn-lt"/>
              </a:rPr>
              <a:t>Ezeribe</a:t>
            </a:r>
            <a:r>
              <a:rPr lang="en-US" sz="4000" b="1" dirty="0">
                <a:latin typeface="+mn-lt"/>
              </a:rPr>
              <a:t>, 2007)</a:t>
            </a:r>
          </a:p>
        </p:txBody>
      </p:sp>
      <p:pic>
        <p:nvPicPr>
          <p:cNvPr id="21507" name="Content Placeholder 8">
            <a:extLst>
              <a:ext uri="{FF2B5EF4-FFF2-40B4-BE49-F238E27FC236}">
                <a16:creationId xmlns:a16="http://schemas.microsoft.com/office/drawing/2014/main" id="{75EF6E85-232E-453C-B1F2-BBF9D4654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3" y="2240101"/>
            <a:ext cx="10578548" cy="3881437"/>
          </a:xfrm>
          <a:ln w="2857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CB6EFE-6F4D-40E2-A3FA-F5B990CD371B}"/>
              </a:ext>
            </a:extLst>
          </p:cNvPr>
          <p:cNvCxnSpPr/>
          <p:nvPr/>
        </p:nvCxnSpPr>
        <p:spPr>
          <a:xfrm>
            <a:off x="1081088" y="2673350"/>
            <a:ext cx="10272712" cy="4016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B0C785-1A5A-4532-9906-DCD6ACA28A20}"/>
              </a:ext>
            </a:extLst>
          </p:cNvPr>
          <p:cNvCxnSpPr>
            <a:endCxn id="21507" idx="3"/>
          </p:cNvCxnSpPr>
          <p:nvPr/>
        </p:nvCxnSpPr>
        <p:spPr>
          <a:xfrm flipV="1">
            <a:off x="766349" y="4180820"/>
            <a:ext cx="10587452" cy="1928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">
            <a:extLst>
              <a:ext uri="{FF2B5EF4-FFF2-40B4-BE49-F238E27FC236}">
                <a16:creationId xmlns:a16="http://schemas.microsoft.com/office/drawing/2014/main" id="{1B87600A-CE03-47FC-8475-4E1AFE0A5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3149600"/>
            <a:ext cx="412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Limestone</a:t>
            </a:r>
          </a:p>
        </p:txBody>
      </p:sp>
      <p:sp>
        <p:nvSpPr>
          <p:cNvPr id="21511" name="TextBox 3">
            <a:extLst>
              <a:ext uri="{FF2B5EF4-FFF2-40B4-BE49-F238E27FC236}">
                <a16:creationId xmlns:a16="http://schemas.microsoft.com/office/drawing/2014/main" id="{24EB4CD0-DEC0-485E-9A66-ABE63E17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38" y="4449763"/>
            <a:ext cx="387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Shale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3190A2B-8075-4DC7-9543-99788F0F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+mn-lt"/>
              </a:rPr>
              <a:t>PRESENTATION OUTLINE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4FE10DD3-3940-42E4-AF92-609F65CE2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000" b="1" dirty="0" smtClean="0"/>
              <a:t>Sedimentary Basins</a:t>
            </a:r>
          </a:p>
          <a:p>
            <a:pPr eaLnBrk="1" hangingPunct="1"/>
            <a:r>
              <a:rPr lang="en-US" altLang="en-US" sz="2000" b="1" dirty="0" smtClean="0"/>
              <a:t>Location</a:t>
            </a:r>
            <a:endParaRPr lang="en-US" altLang="en-US" sz="2000" b="1" dirty="0"/>
          </a:p>
          <a:p>
            <a:pPr eaLnBrk="1" hangingPunct="1"/>
            <a:r>
              <a:rPr lang="en-US" altLang="en-US" sz="2000" b="1" dirty="0" err="1" smtClean="0"/>
              <a:t>Dahomey</a:t>
            </a:r>
            <a:r>
              <a:rPr lang="en-US" altLang="en-US" sz="2000" b="1" dirty="0" smtClean="0"/>
              <a:t> OR Benin </a:t>
            </a:r>
            <a:r>
              <a:rPr lang="en-US" altLang="en-US" sz="2000" b="1" dirty="0"/>
              <a:t>Basin </a:t>
            </a:r>
            <a:r>
              <a:rPr lang="en-US" altLang="en-US" sz="2000" b="1" dirty="0" smtClean="0"/>
              <a:t>–Origin and </a:t>
            </a:r>
            <a:r>
              <a:rPr lang="en-US" altLang="en-US" sz="2000" b="1" dirty="0"/>
              <a:t>Morphology</a:t>
            </a:r>
          </a:p>
          <a:p>
            <a:pPr eaLnBrk="1" hangingPunct="1"/>
            <a:r>
              <a:rPr lang="en-US" altLang="en-US" sz="2000" b="1" dirty="0" smtClean="0"/>
              <a:t>Geology </a:t>
            </a:r>
            <a:r>
              <a:rPr lang="en-US" altLang="en-US" sz="2000" b="1" dirty="0"/>
              <a:t>of  </a:t>
            </a:r>
            <a:r>
              <a:rPr lang="en-US" altLang="en-US" sz="2000" b="1" dirty="0" err="1"/>
              <a:t>Ogun</a:t>
            </a:r>
            <a:r>
              <a:rPr lang="en-US" altLang="en-US" sz="2000" b="1" dirty="0"/>
              <a:t> </a:t>
            </a:r>
            <a:r>
              <a:rPr lang="en-US" altLang="en-US" sz="2000" b="1" dirty="0" smtClean="0"/>
              <a:t>state</a:t>
            </a:r>
          </a:p>
          <a:p>
            <a:pPr eaLnBrk="1" hangingPunct="1"/>
            <a:r>
              <a:rPr lang="en-US" altLang="en-US" sz="2000" b="1" dirty="0" smtClean="0"/>
              <a:t>Economic Geology</a:t>
            </a:r>
          </a:p>
          <a:p>
            <a:pPr eaLnBrk="1" hangingPunct="1"/>
            <a:r>
              <a:rPr lang="en-US" altLang="en-US" sz="2000" b="1" dirty="0" err="1" smtClean="0"/>
              <a:t>Geotourism</a:t>
            </a:r>
            <a:r>
              <a:rPr lang="en-US" altLang="en-US" sz="2000" b="1" dirty="0" smtClean="0"/>
              <a:t> sites</a:t>
            </a:r>
            <a:endParaRPr lang="en-US" altLang="en-US" sz="2000" b="1" dirty="0"/>
          </a:p>
          <a:p>
            <a:pPr eaLnBrk="1" hangingPunct="1"/>
            <a:r>
              <a:rPr lang="en-US" altLang="en-US" sz="2000" b="1" dirty="0"/>
              <a:t>Origins</a:t>
            </a:r>
          </a:p>
          <a:p>
            <a:pPr eaLnBrk="1" hangingPunct="1"/>
            <a:r>
              <a:rPr lang="en-US" altLang="en-US" sz="2000" b="1" dirty="0"/>
              <a:t>Significance for a young age</a:t>
            </a:r>
          </a:p>
          <a:p>
            <a:pPr eaLnBrk="1" hangingPunct="1"/>
            <a:r>
              <a:rPr lang="en-US" altLang="en-US" sz="2000" b="1" dirty="0"/>
              <a:t>Conclusions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PALEONTOLOGY (After Jones and Hockey, 1964)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515163"/>
              </p:ext>
            </p:extLst>
          </p:nvPr>
        </p:nvGraphicFramePr>
        <p:xfrm>
          <a:off x="759789" y="1888435"/>
          <a:ext cx="926879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4397">
                  <a:extLst>
                    <a:ext uri="{9D8B030D-6E8A-4147-A177-3AD203B41FA5}">
                      <a16:colId xmlns:a16="http://schemas.microsoft.com/office/drawing/2014/main" val="562661105"/>
                    </a:ext>
                  </a:extLst>
                </a:gridCol>
                <a:gridCol w="4634397">
                  <a:extLst>
                    <a:ext uri="{9D8B030D-6E8A-4147-A177-3AD203B41FA5}">
                      <a16:colId xmlns:a16="http://schemas.microsoft.com/office/drawing/2014/main" val="3657380818"/>
                    </a:ext>
                  </a:extLst>
                </a:gridCol>
              </a:tblGrid>
              <a:tr h="357940">
                <a:tc>
                  <a:txBody>
                    <a:bodyPr/>
                    <a:lstStyle/>
                    <a:p>
                      <a:r>
                        <a:rPr lang="en-GB" dirty="0" smtClean="0"/>
                        <a:t>FORMATION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TYPE OF ASSOCIATED FOSSILS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776835"/>
                  </a:ext>
                </a:extLst>
              </a:tr>
              <a:tr h="447424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ABEOKUTA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338013"/>
                  </a:ext>
                </a:extLst>
              </a:tr>
              <a:tr h="805364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EWEKORO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Micro fossils (Foraminifera, Ostracods)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487050"/>
                  </a:ext>
                </a:extLst>
              </a:tr>
              <a:tr h="1163304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Ilaro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Fish</a:t>
                      </a:r>
                    </a:p>
                    <a:p>
                      <a:r>
                        <a:rPr lang="en-GB" sz="2400" b="1" dirty="0" smtClean="0"/>
                        <a:t>Molluscs (Gastropods,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dirty="0" smtClean="0"/>
                        <a:t>Bivalves)</a:t>
                      </a:r>
                    </a:p>
                    <a:p>
                      <a:r>
                        <a:rPr lang="en-GB" sz="2400" b="1" dirty="0" smtClean="0"/>
                        <a:t>Microfossils (Ostracods)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962029"/>
                  </a:ext>
                </a:extLst>
              </a:tr>
              <a:tr h="447424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Coastal plain sands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847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818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28C3610-E6EC-4BE7-9BF6-DDEBF562E9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GB" altLang="en-US" b="1" dirty="0">
                <a:latin typeface="+mn-lt"/>
              </a:rPr>
              <a:t>ECONOMIC GEOLOGY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B551345-F768-4742-95FC-BE1FFAD2D51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GB" altLang="en-US" sz="2400" b="1" dirty="0" smtClean="0"/>
              <a:t>Limestone, </a:t>
            </a:r>
          </a:p>
          <a:p>
            <a:r>
              <a:rPr lang="en-GB" altLang="en-US" sz="2400" b="1" dirty="0" smtClean="0"/>
              <a:t>Construction </a:t>
            </a:r>
            <a:r>
              <a:rPr lang="en-GB" altLang="en-US" sz="2400" b="1" dirty="0"/>
              <a:t>materials—Sand, </a:t>
            </a:r>
            <a:r>
              <a:rPr lang="en-GB" altLang="en-US" sz="2400" b="1" dirty="0" smtClean="0"/>
              <a:t>brick clay, crushed </a:t>
            </a:r>
            <a:r>
              <a:rPr lang="en-GB" altLang="en-US" sz="2400" b="1" dirty="0"/>
              <a:t>stones and </a:t>
            </a:r>
            <a:r>
              <a:rPr lang="en-GB" altLang="en-US" sz="2400" b="1" dirty="0" smtClean="0"/>
              <a:t>aggregates,</a:t>
            </a:r>
          </a:p>
          <a:p>
            <a:r>
              <a:rPr lang="en-GB" altLang="en-US" sz="2400" b="1" dirty="0" smtClean="0"/>
              <a:t> </a:t>
            </a:r>
            <a:r>
              <a:rPr lang="en-GB" altLang="en-US" sz="2400" b="1" dirty="0" err="1" smtClean="0"/>
              <a:t>Phosphates,Tar</a:t>
            </a:r>
            <a:r>
              <a:rPr lang="en-GB" altLang="en-US" sz="2400" b="1" dirty="0" smtClean="0"/>
              <a:t> </a:t>
            </a:r>
            <a:r>
              <a:rPr lang="en-GB" altLang="en-US" sz="2400" b="1" dirty="0" smtClean="0"/>
              <a:t>sands/Bitumen  </a:t>
            </a:r>
            <a:endParaRPr lang="en-GB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4138454"/>
            <a:ext cx="4389120" cy="2468880"/>
          </a:xfrm>
          <a:prstGeom prst="rect">
            <a:avLst/>
          </a:prstGeom>
        </p:spPr>
      </p:pic>
      <p:pic>
        <p:nvPicPr>
          <p:cNvPr id="1027" name="Picture 3" descr="IMG_0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0" y="4001294"/>
            <a:ext cx="478797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SC017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820" y="1440974"/>
            <a:ext cx="3444552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20" y="1709845"/>
            <a:ext cx="3816000" cy="21842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44545" y="3629891"/>
            <a:ext cx="16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BITUMEN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6643" y="5853797"/>
            <a:ext cx="236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SAND FOR CONSTRUCTION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564" y="4651663"/>
            <a:ext cx="159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BRICK CLAY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9F79343-69D6-4EFA-A984-CE973B5C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latin typeface="+mn-lt"/>
              </a:rPr>
              <a:t>GEOTOURISM SITES</a:t>
            </a:r>
            <a:endParaRPr lang="en-GB" altLang="en-US" b="1" dirty="0">
              <a:latin typeface="+mn-lt"/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ED7E557C-1A45-44A5-AB58-DF2C61609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b="1" dirty="0" err="1"/>
              <a:t>Olumo</a:t>
            </a:r>
            <a:r>
              <a:rPr lang="en-GB" altLang="en-US" sz="2800" b="1" dirty="0"/>
              <a:t> rock</a:t>
            </a:r>
          </a:p>
          <a:p>
            <a:r>
              <a:rPr lang="en-GB" altLang="en-US" sz="2800" b="1" dirty="0"/>
              <a:t>Tar sand oozing site, </a:t>
            </a:r>
            <a:r>
              <a:rPr lang="en-GB" altLang="en-US" sz="2800" b="1" dirty="0" err="1" smtClean="0"/>
              <a:t>Yemoji</a:t>
            </a:r>
            <a:endParaRPr lang="en-GB" altLang="en-US" sz="2800" b="1" dirty="0" smtClean="0"/>
          </a:p>
          <a:p>
            <a:r>
              <a:rPr lang="en-GB" altLang="en-US" sz="2800" b="1" dirty="0" smtClean="0"/>
              <a:t>Cement factories-</a:t>
            </a:r>
            <a:r>
              <a:rPr lang="en-GB" altLang="en-US" sz="2800" b="1" dirty="0" err="1" smtClean="0"/>
              <a:t>Ewekoro</a:t>
            </a:r>
            <a:r>
              <a:rPr lang="en-GB" altLang="en-US" sz="2800" b="1" dirty="0" smtClean="0"/>
              <a:t>, </a:t>
            </a:r>
            <a:r>
              <a:rPr lang="en-GB" altLang="en-US" sz="2800" b="1" dirty="0" err="1" smtClean="0"/>
              <a:t>Sagamu</a:t>
            </a:r>
            <a:r>
              <a:rPr lang="en-GB" altLang="en-US" sz="2800" b="1" dirty="0" smtClean="0"/>
              <a:t>,</a:t>
            </a:r>
          </a:p>
          <a:p>
            <a:pPr marL="0" indent="0">
              <a:buNone/>
            </a:pPr>
            <a:r>
              <a:rPr lang="en-GB" altLang="en-US" sz="2800" b="1" dirty="0" err="1" smtClean="0"/>
              <a:t>Ibeshe</a:t>
            </a:r>
            <a:endParaRPr lang="en-GB" altLang="en-US" sz="2800" b="1" dirty="0" smtClean="0"/>
          </a:p>
          <a:p>
            <a:pPr marL="0" indent="0">
              <a:buNone/>
            </a:pPr>
            <a:endParaRPr lang="en-GB" altLang="en-US" sz="2800" b="1" dirty="0"/>
          </a:p>
          <a:p>
            <a:endParaRPr lang="en-GB" altLang="en-US" sz="2800" dirty="0"/>
          </a:p>
        </p:txBody>
      </p:sp>
      <p:pic>
        <p:nvPicPr>
          <p:cNvPr id="2050" name="Picture 2" descr="131-year-old Iya Orisa living under Olumo Rock (photos, video) - Legit.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18" y="806448"/>
            <a:ext cx="4576014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SC017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664" y="4051717"/>
            <a:ext cx="3444552" cy="272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9CCD4F8-71AA-4001-A3DD-EE5E8474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 standard model FOR THE ORIGIN OF  </a:t>
            </a:r>
            <a:r>
              <a:rPr 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THE SEDIMENTARY </a:t>
            </a: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ROCKS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BCE6C-CA57-4D8A-8CD1-7129EA0F8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defRPr/>
            </a:pPr>
            <a:r>
              <a:rPr lang="en-US" sz="2600" b="1" dirty="0"/>
              <a:t>Clastic – Formation involves erosion, transportation and deposition followed by lithification and diagenesis</a:t>
            </a:r>
          </a:p>
          <a:p>
            <a:pPr eaLnBrk="1" fontAlgn="auto" hangingPunct="1">
              <a:defRPr/>
            </a:pPr>
            <a:r>
              <a:rPr lang="en-US" sz="2600" b="1" dirty="0"/>
              <a:t>Shale: Formed from clay deposited in a low energy environment, usually considered to be deposited slowly from quiet water in a marine or lake environment</a:t>
            </a:r>
          </a:p>
          <a:p>
            <a:pPr eaLnBrk="1" fontAlgn="auto" hangingPunct="1">
              <a:defRPr/>
            </a:pPr>
            <a:r>
              <a:rPr lang="en-US" sz="2600" b="1" dirty="0"/>
              <a:t> </a:t>
            </a:r>
            <a:r>
              <a:rPr lang="en-US" sz="2600" b="1" dirty="0" smtClean="0"/>
              <a:t>Non-clastic e.g.  </a:t>
            </a:r>
            <a:r>
              <a:rPr lang="en-US" sz="2600" b="1" dirty="0"/>
              <a:t>Limestone-  </a:t>
            </a:r>
            <a:r>
              <a:rPr lang="en-US" sz="2600" b="1" dirty="0" smtClean="0"/>
              <a:t>CaCO</a:t>
            </a:r>
            <a:r>
              <a:rPr lang="en-US" sz="2600" b="1" baseline="-25000" dirty="0" smtClean="0"/>
              <a:t>3 </a:t>
            </a:r>
            <a:r>
              <a:rPr lang="en-US" sz="2600" b="1" dirty="0"/>
              <a:t>is precipitated by organisms usually to form a shell or other skeletal structure. Accumulation of these skeletal remains results in a limestone This would seem to take time</a:t>
            </a:r>
          </a:p>
          <a:p>
            <a:pPr eaLnBrk="1" fontAlgn="auto" hangingPunct="1">
              <a:defRPr/>
            </a:pPr>
            <a:r>
              <a:rPr lang="en-US" sz="2600" b="1" dirty="0" err="1"/>
              <a:t>Tarsands</a:t>
            </a:r>
            <a:r>
              <a:rPr lang="en-US" sz="2600" b="1" dirty="0"/>
              <a:t>/bitumen-  Semiliquid- semisolid to solid petroleum in rock.</a:t>
            </a:r>
          </a:p>
          <a:p>
            <a:pPr eaLnBrk="1" fontAlgn="auto" hangingPunct="1">
              <a:defRPr/>
            </a:pPr>
            <a:endParaRPr lang="en-US" sz="2600" b="1" dirty="0"/>
          </a:p>
          <a:p>
            <a:pPr eaLnBrk="1" fontAlgn="auto" hangingPunct="1">
              <a:defRPr/>
            </a:pP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11322E9-142D-4978-AF4B-3F6E2F04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12644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HOW WERE THE CLASTIC SEDIMENTS FORMED</a:t>
            </a:r>
            <a:r>
              <a:rPr lang="en-US" sz="2400" b="1" dirty="0" smtClean="0">
                <a:latin typeface="+mn-lt"/>
              </a:rPr>
              <a:t>?</a:t>
            </a:r>
            <a:endParaRPr lang="en-US" sz="2400" b="1" dirty="0">
              <a:latin typeface="+mn-lt"/>
            </a:endParaRPr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44539416-71A6-4C30-865C-94E6E0A3E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212574"/>
            <a:ext cx="10524066" cy="5161451"/>
          </a:xfrm>
        </p:spPr>
      </p:pic>
    </p:spTree>
    <p:extLst>
      <p:ext uri="{BB962C8B-B14F-4D97-AF65-F5344CB8AC3E}">
        <p14:creationId xmlns:p14="http://schemas.microsoft.com/office/powerpoint/2010/main" val="3784525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HOW WERE THE NON-CLASTICS  CHEMICAL  AND  ORGANIC ROCKS FORMED?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00345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b="1" dirty="0"/>
              <a:t>Non-</a:t>
            </a:r>
            <a:r>
              <a:rPr lang="en-US" sz="2400" b="1" dirty="0" err="1"/>
              <a:t>clastic</a:t>
            </a:r>
            <a:r>
              <a:rPr lang="en-US" sz="2400" b="1" dirty="0"/>
              <a:t> rocks are created when water evaporates or from the remains of plants and </a:t>
            </a:r>
            <a:r>
              <a:rPr lang="en-US" sz="2400" b="1" dirty="0" smtClean="0"/>
              <a:t>animals.</a:t>
            </a:r>
          </a:p>
          <a:p>
            <a:r>
              <a:rPr lang="en-US" sz="2400" b="1" dirty="0"/>
              <a:t> </a:t>
            </a:r>
            <a:r>
              <a:rPr lang="en-US" sz="2400" b="1" dirty="0" smtClean="0"/>
              <a:t>ORGANIC-- </a:t>
            </a:r>
            <a:r>
              <a:rPr lang="en-US" sz="2400" b="1" dirty="0"/>
              <a:t>formed from the dead remains of plants. Millions of years ago, plants fell into swamps. </a:t>
            </a:r>
            <a:endParaRPr lang="en-US" sz="2400" b="1" dirty="0" smtClean="0"/>
          </a:p>
          <a:p>
            <a:r>
              <a:rPr lang="en-US" sz="2400" b="1" dirty="0" smtClean="0"/>
              <a:t>They </a:t>
            </a:r>
            <a:r>
              <a:rPr lang="en-US" sz="2400" b="1" dirty="0"/>
              <a:t>were covered with layers of sediment and did not rot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Over </a:t>
            </a:r>
            <a:r>
              <a:rPr lang="en-US" sz="2400" b="1" dirty="0" smtClean="0"/>
              <a:t>long period of </a:t>
            </a:r>
            <a:r>
              <a:rPr lang="en-US" sz="2400" b="1" dirty="0"/>
              <a:t>years, as the remains were buried deeper under more and more layers of sediment, they were changed by </a:t>
            </a:r>
            <a:r>
              <a:rPr lang="en-US" sz="2400" b="1" dirty="0" smtClean="0"/>
              <a:t>pressure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72908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26221F5D-3A85-4A02-8C41-F6F9BEE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+mn-lt"/>
              </a:rPr>
              <a:t>ORIGIN OF THE ROCKS AND THE BASIN in light of BIBLICAL HISTORY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47B0C8D6-B57F-460C-8F62-E7A7DC769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/>
              <a:t>The sediments deposited have widespread occurrence</a:t>
            </a:r>
          </a:p>
          <a:p>
            <a:r>
              <a:rPr lang="en-US" altLang="en-US" sz="2400" b="1" dirty="0"/>
              <a:t>They are predominantly clastic </a:t>
            </a:r>
          </a:p>
          <a:p>
            <a:r>
              <a:rPr lang="en-US" altLang="en-US" sz="2400" b="1" dirty="0"/>
              <a:t>Deposition may not require long time as assigned </a:t>
            </a:r>
          </a:p>
          <a:p>
            <a:r>
              <a:rPr lang="en-US" altLang="en-US" sz="2400" b="1" dirty="0"/>
              <a:t>Fossil assemblage  in the sands are different from the overlying limestone and shale</a:t>
            </a:r>
          </a:p>
          <a:p>
            <a:r>
              <a:rPr lang="en-US" altLang="en-US" sz="2400" b="1" dirty="0"/>
              <a:t>These are more consistent with catastrophic transport,  then burial during or after the massive global flood of Noah’s day.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B0F1-4761-4FF2-8FFA-13274EC9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51" y="0"/>
            <a:ext cx="8596668" cy="1320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latin typeface="+mn-lt"/>
              </a:rPr>
              <a:t>ILLUSTRATION OF HIGH –ENERGY TRANSPORTATION AND QUICK SEDIMENTATION (Oyedeji 2019)</a:t>
            </a:r>
          </a:p>
        </p:txBody>
      </p:sp>
      <p:pic>
        <p:nvPicPr>
          <p:cNvPr id="27651" name="Content Placeholder 3">
            <a:extLst>
              <a:ext uri="{FF2B5EF4-FFF2-40B4-BE49-F238E27FC236}">
                <a16:creationId xmlns:a16="http://schemas.microsoft.com/office/drawing/2014/main" id="{1A755D8D-FF23-4075-910C-E2CBEC576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1263" y="1543050"/>
            <a:ext cx="9017000" cy="51196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5DB7-850D-478B-8CE9-1B75BD57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latin typeface="+mn-lt"/>
              </a:rPr>
              <a:t>ILLUSTRATION OF UNDERWATER </a:t>
            </a:r>
            <a:r>
              <a:rPr lang="en-US" sz="4000" b="1" dirty="0" smtClean="0">
                <a:latin typeface="+mn-lt"/>
              </a:rPr>
              <a:t>DEPOSITION (Flood Model)</a:t>
            </a:r>
            <a:endParaRPr lang="en-US" sz="4000" b="1" dirty="0">
              <a:latin typeface="+mn-lt"/>
            </a:endParaRPr>
          </a:p>
        </p:txBody>
      </p:sp>
      <p:pic>
        <p:nvPicPr>
          <p:cNvPr id="28675" name="Content Placeholder 3">
            <a:extLst>
              <a:ext uri="{FF2B5EF4-FFF2-40B4-BE49-F238E27FC236}">
                <a16:creationId xmlns:a16="http://schemas.microsoft.com/office/drawing/2014/main" id="{AD0DB194-0CBC-4FD0-81EB-375ED2E2E7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605989"/>
            <a:ext cx="4183062" cy="2990634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z="2400" b="1" dirty="0"/>
              <a:t>The flood covered all the high mountains Gen 7:19,20 and all living things were blotted out. Gen 7:23</a:t>
            </a:r>
          </a:p>
          <a:p>
            <a:r>
              <a:rPr lang="en-US" altLang="en-US" sz="2400" b="1" dirty="0"/>
              <a:t>The flood was accompanied by earthquakes, which triggered tsunamis, and erosion and sedimentation on a large scale.</a:t>
            </a:r>
          </a:p>
          <a:p>
            <a:r>
              <a:rPr lang="en-US" altLang="en-US" sz="2400" b="1" dirty="0"/>
              <a:t>The opening of the fountains of waters (Gen. 7:12) may refer to underwater volcanism or materials from deep inside spewing out into the ocean basins.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E3BD69E-941D-4041-820B-2307B50E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+mn-lt"/>
              </a:rPr>
              <a:t>SIGNIFICANCE OF THE ROCKTYPES FOR A YOUNG AGE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E5DCCD6C-2649-4BF2-943F-8CCFCBA96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The beds are almost horizontal</a:t>
            </a:r>
          </a:p>
          <a:p>
            <a:pPr eaLnBrk="1" hangingPunct="1"/>
            <a:r>
              <a:rPr lang="en-US" altLang="en-US" sz="2800" b="1" dirty="0"/>
              <a:t>Little evidence of faulting, </a:t>
            </a:r>
            <a:endParaRPr lang="en-US" altLang="en-US" sz="2800" b="1" dirty="0" smtClean="0"/>
          </a:p>
          <a:p>
            <a:pPr eaLnBrk="1" hangingPunct="1"/>
            <a:r>
              <a:rPr lang="en-US" altLang="en-US" sz="2800" b="1" dirty="0" smtClean="0"/>
              <a:t>No </a:t>
            </a:r>
            <a:r>
              <a:rPr lang="en-US" altLang="en-US" sz="2800" b="1" dirty="0"/>
              <a:t>Folding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FB398AF-4E60-40A0-8927-91A9FE7B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2400"/>
            <a:ext cx="10825739" cy="510035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latin typeface="+mn-lt"/>
              </a:rPr>
              <a:t>LOCATION OF OGUN STATE, SW NIGERIA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6264963-7BF1-4BA9-B341-6696D5B53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054" y="987425"/>
            <a:ext cx="4788333" cy="4873625"/>
          </a:xfrm>
        </p:spPr>
        <p:txBody>
          <a:bodyPr/>
          <a:lstStyle/>
          <a:p>
            <a:r>
              <a:rPr lang="en-GB" altLang="en-US" sz="2400" b="1" dirty="0" err="1"/>
              <a:t>Ogun</a:t>
            </a:r>
            <a:r>
              <a:rPr lang="en-GB" altLang="en-US" sz="2400" b="1" dirty="0"/>
              <a:t> state falls within the </a:t>
            </a:r>
            <a:r>
              <a:rPr lang="en-GB" altLang="en-US" sz="2400" b="1" dirty="0" err="1"/>
              <a:t>Dahomey</a:t>
            </a:r>
            <a:r>
              <a:rPr lang="en-GB" altLang="en-US" sz="2400" b="1" dirty="0"/>
              <a:t> or Benin Basin</a:t>
            </a:r>
          </a:p>
          <a:p>
            <a:r>
              <a:rPr lang="en-GB" altLang="en-US" sz="2400" b="1" dirty="0"/>
              <a:t>One of the  seven Basins  in Nigeria</a:t>
            </a:r>
          </a:p>
          <a:p>
            <a:r>
              <a:rPr lang="en-GB" altLang="en-US" sz="2400" b="1" dirty="0"/>
              <a:t>Others are </a:t>
            </a:r>
            <a:r>
              <a:rPr lang="en-GB" altLang="en-US" sz="2400" b="1" dirty="0" err="1"/>
              <a:t>Sokoto</a:t>
            </a:r>
            <a:r>
              <a:rPr lang="en-GB" altLang="en-US" sz="2400" b="1" dirty="0"/>
              <a:t> or </a:t>
            </a:r>
            <a:r>
              <a:rPr lang="en-GB" altLang="en-US" sz="2400" b="1" dirty="0" err="1"/>
              <a:t>Iullemeden</a:t>
            </a:r>
            <a:r>
              <a:rPr lang="en-GB" altLang="en-US" sz="2400" b="1" dirty="0"/>
              <a:t>, Benue trough, Chad Basin, </a:t>
            </a:r>
            <a:r>
              <a:rPr lang="en-GB" altLang="en-US" sz="2400" b="1" dirty="0" err="1"/>
              <a:t>Bida</a:t>
            </a:r>
            <a:r>
              <a:rPr lang="en-GB" altLang="en-US" sz="2400" b="1" dirty="0"/>
              <a:t> or </a:t>
            </a:r>
            <a:r>
              <a:rPr lang="en-GB" altLang="en-US" sz="2400" b="1" dirty="0" err="1"/>
              <a:t>Nupe</a:t>
            </a:r>
            <a:r>
              <a:rPr lang="en-GB" altLang="en-US" sz="2400" b="1" dirty="0"/>
              <a:t> Basin, </a:t>
            </a:r>
            <a:r>
              <a:rPr lang="en-GB" altLang="en-US" sz="2400" b="1" dirty="0" err="1"/>
              <a:t>Anambra</a:t>
            </a:r>
            <a:r>
              <a:rPr lang="en-GB" altLang="en-US" sz="2400" b="1" dirty="0"/>
              <a:t> Basin, Niger Delta and </a:t>
            </a:r>
            <a:r>
              <a:rPr lang="en-GB" altLang="en-US" sz="2400" b="1" dirty="0" err="1"/>
              <a:t>Dahomey</a:t>
            </a:r>
            <a:r>
              <a:rPr lang="en-GB" altLang="en-US" sz="2400" b="1" dirty="0"/>
              <a:t> </a:t>
            </a:r>
          </a:p>
          <a:p>
            <a:r>
              <a:rPr lang="en-GB" altLang="en-US" sz="2400" b="1" dirty="0"/>
              <a:t>Except the </a:t>
            </a:r>
            <a:r>
              <a:rPr lang="en-GB" altLang="en-US" sz="2400" b="1" dirty="0" err="1"/>
              <a:t>Anambra</a:t>
            </a:r>
            <a:r>
              <a:rPr lang="en-GB" altLang="en-US" sz="2400" b="1" dirty="0"/>
              <a:t> and the </a:t>
            </a:r>
            <a:r>
              <a:rPr lang="en-GB" altLang="en-US" sz="2400" b="1" dirty="0" err="1"/>
              <a:t>Bida</a:t>
            </a:r>
            <a:r>
              <a:rPr lang="en-GB" altLang="en-US" sz="2400" b="1" dirty="0"/>
              <a:t> Basins, all traverse international </a:t>
            </a:r>
            <a:r>
              <a:rPr lang="en-GB" altLang="en-US" sz="2400" b="1" dirty="0" smtClean="0"/>
              <a:t>boundaries</a:t>
            </a:r>
            <a:endParaRPr lang="en-GB" altLang="en-US" sz="24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59475" y="1087582"/>
            <a:ext cx="3932237" cy="297873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smtClean="0"/>
              <a:t>THE SEDIMENTARY BASINS IN NIGERIA</a:t>
            </a:r>
            <a:endParaRPr lang="en-US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4" y="1385455"/>
            <a:ext cx="63436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74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F4914F2-B6A3-462A-A4F2-1C6FB09C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cap="all" dirty="0">
                <a:latin typeface="+mn-lt"/>
              </a:rPr>
              <a:t>Questions that still  need to be answered</a:t>
            </a:r>
            <a:br>
              <a:rPr lang="en-US" b="1" cap="all" dirty="0">
                <a:latin typeface="+mn-lt"/>
              </a:rPr>
            </a:br>
            <a:endParaRPr lang="en-US" b="1" cap="all" dirty="0">
              <a:latin typeface="+mn-lt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525D55AD-AC27-45CF-A66C-133EF41D5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Do basement rock represent pre-flood history?</a:t>
            </a:r>
          </a:p>
          <a:p>
            <a:r>
              <a:rPr lang="en-US" altLang="en-US" sz="2800" b="1" dirty="0"/>
              <a:t>Are the sedimentary events related to the main part of the flood?</a:t>
            </a:r>
          </a:p>
          <a:p>
            <a:r>
              <a:rPr lang="en-US" altLang="en-US" sz="2800" b="1" dirty="0"/>
              <a:t>Or were they post flood</a:t>
            </a:r>
            <a:r>
              <a:rPr lang="en-US" altLang="en-US" b="1" dirty="0"/>
              <a:t>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WORK IN PROGRESS</a:t>
            </a:r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(</a:t>
            </a:r>
            <a:r>
              <a:rPr lang="en-US" sz="3200" b="1" dirty="0" err="1" smtClean="0">
                <a:latin typeface="+mn-lt"/>
              </a:rPr>
              <a:t>Nalin</a:t>
            </a:r>
            <a:r>
              <a:rPr lang="en-US" sz="3200" b="1" dirty="0" smtClean="0">
                <a:latin typeface="+mn-lt"/>
              </a:rPr>
              <a:t>, Clausen, </a:t>
            </a:r>
            <a:r>
              <a:rPr lang="en-US" sz="3200" b="1" dirty="0" err="1" smtClean="0">
                <a:latin typeface="+mn-lt"/>
              </a:rPr>
              <a:t>Oyedeji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smtClean="0">
                <a:latin typeface="+mn-lt"/>
              </a:rPr>
              <a:t>and others) 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Provenance and geochronology of Cretaceous to Holocene deposits of the </a:t>
            </a:r>
            <a:r>
              <a:rPr lang="en-US" sz="2000" b="1" dirty="0" err="1"/>
              <a:t>Dahomey</a:t>
            </a:r>
            <a:r>
              <a:rPr lang="en-US" sz="2000" b="1" dirty="0"/>
              <a:t> Basin, Nigeria, by means of U-</a:t>
            </a:r>
            <a:r>
              <a:rPr lang="en-US" sz="2000" b="1" dirty="0" err="1"/>
              <a:t>Th</a:t>
            </a:r>
            <a:r>
              <a:rPr lang="en-US" sz="2000" b="1" dirty="0"/>
              <a:t> dating of detrital zircons </a:t>
            </a:r>
            <a:endParaRPr lang="en-US" sz="2000" b="1" dirty="0" smtClean="0"/>
          </a:p>
          <a:p>
            <a:r>
              <a:rPr lang="en-US" sz="2000" b="1" dirty="0" smtClean="0"/>
              <a:t>Samples collected:  Sediments and Bedrock</a:t>
            </a:r>
          </a:p>
          <a:p>
            <a:r>
              <a:rPr lang="en-US" sz="2000" b="1" dirty="0" smtClean="0"/>
              <a:t>Goals:</a:t>
            </a:r>
          </a:p>
          <a:p>
            <a:r>
              <a:rPr lang="en-US" sz="2000" b="1" dirty="0"/>
              <a:t>Peaks of crust formation and magmatic history of the African continent</a:t>
            </a:r>
            <a:br>
              <a:rPr lang="en-US" sz="2000" b="1" dirty="0"/>
            </a:br>
            <a:r>
              <a:rPr lang="en-US" sz="2000" b="1" dirty="0"/>
              <a:t>- Stability of sediment transport </a:t>
            </a:r>
            <a:r>
              <a:rPr lang="en-US" sz="2000" b="1" dirty="0" smtClean="0"/>
              <a:t>after Pangea break-up (post flood)</a:t>
            </a:r>
          </a:p>
          <a:p>
            <a:r>
              <a:rPr lang="en-US" sz="2000" b="1" dirty="0" smtClean="0"/>
              <a:t>Results so far</a:t>
            </a:r>
          </a:p>
          <a:p>
            <a:r>
              <a:rPr lang="en-US" sz="2000" b="1" dirty="0" smtClean="0"/>
              <a:t>The post break-up provenance patterns will be useful  in organizing a Biblical approach to earth history for the African continent.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8570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78" y="0"/>
            <a:ext cx="8596668" cy="13208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Individual zircon crystals from the Schist</a:t>
            </a:r>
            <a:endParaRPr lang="en-US" b="1" dirty="0">
              <a:latin typeface="+mn-lt"/>
            </a:endParaRPr>
          </a:p>
        </p:txBody>
      </p:sp>
      <p:pic>
        <p:nvPicPr>
          <p:cNvPr id="32771" name="Content Placeholder 3">
            <a:extLst>
              <a:ext uri="{FF2B5EF4-FFF2-40B4-BE49-F238E27FC236}">
                <a16:creationId xmlns:a16="http://schemas.microsoft.com/office/drawing/2014/main" id="{7523F0DD-D7B5-4FEB-BE7F-7075A45A4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48" y="1346561"/>
            <a:ext cx="8433279" cy="5394960"/>
          </a:xfrm>
        </p:spPr>
      </p:pic>
    </p:spTree>
    <p:extLst>
      <p:ext uri="{BB962C8B-B14F-4D97-AF65-F5344CB8AC3E}">
        <p14:creationId xmlns:p14="http://schemas.microsoft.com/office/powerpoint/2010/main" val="2222291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9994A254-0806-40F1-B923-BC6F66DA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+mn-lt"/>
              </a:rPr>
              <a:t>CONCLUSIONS-1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3F83062A-6A6F-45AF-A211-2F3E8583F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/>
              <a:t> </a:t>
            </a:r>
            <a:r>
              <a:rPr lang="en-US" altLang="en-US" sz="2000" b="1" dirty="0"/>
              <a:t>The </a:t>
            </a:r>
            <a:r>
              <a:rPr lang="en-US" altLang="en-US" sz="2000" b="1" dirty="0" smtClean="0"/>
              <a:t> sedimentary aspect of the geology </a:t>
            </a:r>
            <a:r>
              <a:rPr lang="en-US" altLang="en-US" sz="2000" b="1" dirty="0"/>
              <a:t>of Ogun state has been presented</a:t>
            </a:r>
          </a:p>
          <a:p>
            <a:r>
              <a:rPr lang="en-US" altLang="en-US" sz="2000" b="1" dirty="0" smtClean="0"/>
              <a:t>The scientific </a:t>
            </a:r>
            <a:r>
              <a:rPr lang="en-US" altLang="en-US" sz="2000" b="1" dirty="0" smtClean="0"/>
              <a:t>worldview </a:t>
            </a:r>
            <a:r>
              <a:rPr lang="en-US" altLang="en-US" sz="2000" b="1" dirty="0"/>
              <a:t>for the origins </a:t>
            </a:r>
            <a:r>
              <a:rPr lang="en-US" altLang="en-US" sz="2000" b="1" dirty="0" smtClean="0"/>
              <a:t> of the rocks have </a:t>
            </a:r>
            <a:r>
              <a:rPr lang="en-US" altLang="en-US" sz="2000" b="1" dirty="0"/>
              <a:t>also been presented.</a:t>
            </a:r>
          </a:p>
          <a:p>
            <a:r>
              <a:rPr lang="en-US" altLang="en-US" sz="2000" b="1" dirty="0"/>
              <a:t>Biblical view  on </a:t>
            </a:r>
            <a:r>
              <a:rPr lang="en-US" altLang="en-US" sz="2000" b="1" dirty="0" smtClean="0"/>
              <a:t> the origin </a:t>
            </a:r>
            <a:r>
              <a:rPr lang="en-US" altLang="en-US" sz="2000" b="1" dirty="0"/>
              <a:t>of the rocks has also been presented</a:t>
            </a:r>
          </a:p>
          <a:p>
            <a:r>
              <a:rPr lang="en-US" altLang="en-US" sz="2000" b="1" dirty="0"/>
              <a:t>The events as described by the standard model are real, though we may not agree with the time and ages assigned.</a:t>
            </a:r>
          </a:p>
          <a:p>
            <a:r>
              <a:rPr lang="en-US" altLang="en-US" sz="2000" b="1" dirty="0"/>
              <a:t>The ages have contentious issues </a:t>
            </a:r>
            <a:endParaRPr lang="en-US" altLang="en-US" sz="2000" b="1" dirty="0" smtClean="0"/>
          </a:p>
          <a:p>
            <a:r>
              <a:rPr lang="en-US" altLang="en-US" sz="2000" b="1" dirty="0"/>
              <a:t>Organic origin for the </a:t>
            </a:r>
            <a:r>
              <a:rPr lang="en-US" altLang="en-US" sz="2000" b="1" dirty="0" err="1"/>
              <a:t>tarsands</a:t>
            </a:r>
            <a:r>
              <a:rPr lang="en-US" altLang="en-US" sz="2000" b="1" dirty="0"/>
              <a:t> and bitumen can be assumed. (i.e., the conversion of sedimentary organic matter as a result of heating and transformation to form oil and gas). </a:t>
            </a:r>
          </a:p>
          <a:p>
            <a:endParaRPr lang="en-US" altLang="en-US" sz="32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0D7FD-89D9-41ED-8702-E1991741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+mn-lt"/>
              </a:rPr>
              <a:t>CONCLUSIONS </a:t>
            </a:r>
            <a:r>
              <a:rPr lang="en-US" b="1" dirty="0" smtClean="0">
                <a:latin typeface="+mn-lt"/>
              </a:rPr>
              <a:t>-2</a:t>
            </a:r>
            <a:endParaRPr lang="en-US" b="1" dirty="0">
              <a:latin typeface="+mn-lt"/>
            </a:endParaRP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23C5F9EB-14F6-4A19-80D6-1AFBDF8C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 smtClean="0"/>
              <a:t>In </a:t>
            </a:r>
            <a:r>
              <a:rPr lang="en-US" altLang="en-US" sz="2400" b="1" dirty="0"/>
              <a:t>the beginning, the Bible says God created the heavens and the earth    Genesis 1:1, </a:t>
            </a:r>
            <a:endParaRPr lang="en-US" altLang="en-US" sz="2400" b="1" dirty="0" smtClean="0"/>
          </a:p>
          <a:p>
            <a:r>
              <a:rPr lang="en-US" altLang="en-US" sz="2400" b="1" dirty="0" smtClean="0"/>
              <a:t>Nothing </a:t>
            </a:r>
            <a:r>
              <a:rPr lang="en-US" altLang="en-US" sz="2400" b="1" dirty="0"/>
              <a:t>was made without Him. John 1:3</a:t>
            </a:r>
          </a:p>
          <a:p>
            <a:r>
              <a:rPr lang="en-US" altLang="en-US" sz="2400" b="1" dirty="0"/>
              <a:t>Issues of conflict over origins need to be aggressively researched so that we can have models to support </a:t>
            </a:r>
            <a:r>
              <a:rPr lang="en-US" altLang="en-US" sz="2400" b="1" dirty="0" smtClean="0"/>
              <a:t>Biblical </a:t>
            </a:r>
            <a:r>
              <a:rPr lang="en-US" altLang="en-US" sz="2400" b="1" dirty="0"/>
              <a:t>creation</a:t>
            </a:r>
          </a:p>
          <a:p>
            <a:endParaRPr lang="en-US" alt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373C77E4-DB5B-4216-A462-59DF10C57D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9600" b="1"/>
              <a:t>THANK YOU!!!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0F2494-12D6-4571-AF6F-75210F5F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b="1" dirty="0">
                <a:latin typeface="+mn-lt"/>
              </a:rPr>
              <a:t>SEDIMENTARY BASINS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6A9944B0-FE2A-4561-99CA-99C60CCFC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000" b="1" dirty="0"/>
              <a:t>Regions of earth where long-term subsidence have created accommodation space for filling by sediments</a:t>
            </a:r>
          </a:p>
          <a:p>
            <a:r>
              <a:rPr lang="en-GB" altLang="en-US" sz="2000" b="1" dirty="0"/>
              <a:t>Occur in diverse geologic settings usually associated with plate tectonic activity-Divergent, Convergent, transform, hybrid</a:t>
            </a:r>
          </a:p>
          <a:p>
            <a:r>
              <a:rPr lang="en-GB" altLang="en-US" sz="2000" b="1" dirty="0"/>
              <a:t>Crustal extension- Rifting e.g. Benue trough, may be </a:t>
            </a:r>
            <a:r>
              <a:rPr lang="en-GB" altLang="en-US" sz="2000" b="1" dirty="0" err="1"/>
              <a:t>intracratonic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e.g</a:t>
            </a:r>
            <a:r>
              <a:rPr lang="en-GB" altLang="en-US" sz="2000" b="1" dirty="0"/>
              <a:t>, Chad, Passive Margin e.g. </a:t>
            </a:r>
            <a:r>
              <a:rPr lang="en-GB" altLang="en-US" sz="2000" b="1" dirty="0" err="1"/>
              <a:t>Dahomey</a:t>
            </a:r>
            <a:r>
              <a:rPr lang="en-GB" altLang="en-US" sz="2000" b="1" dirty="0"/>
              <a:t> or Benin</a:t>
            </a:r>
          </a:p>
          <a:p>
            <a:r>
              <a:rPr lang="en-GB" altLang="en-US" sz="2000" b="1" dirty="0"/>
              <a:t>Others-</a:t>
            </a:r>
            <a:r>
              <a:rPr lang="en-GB" altLang="en-US" sz="2000" b="1" dirty="0" err="1"/>
              <a:t>Subduction</a:t>
            </a:r>
            <a:r>
              <a:rPr lang="en-GB" altLang="en-US" sz="2000" b="1" dirty="0"/>
              <a:t>, strike-slip faulting</a:t>
            </a:r>
          </a:p>
          <a:p>
            <a:r>
              <a:rPr lang="en-GB" altLang="en-US" sz="2000" b="1" dirty="0"/>
              <a:t>The rock sequences that fill up Basins constitute the stratigraphic record useful for the reconstruction of tectonic history </a:t>
            </a:r>
          </a:p>
        </p:txBody>
      </p:sp>
    </p:spTree>
    <p:extLst>
      <p:ext uri="{BB962C8B-B14F-4D97-AF65-F5344CB8AC3E}">
        <p14:creationId xmlns:p14="http://schemas.microsoft.com/office/powerpoint/2010/main" val="200246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THE WILSON CYCLE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873125"/>
            <a:ext cx="4856163" cy="53957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/>
              <a:t>The Wilson cycle is named after the Canadian geophysicist J. </a:t>
            </a:r>
            <a:r>
              <a:rPr lang="en-US" sz="3600" b="1" dirty="0" err="1"/>
              <a:t>Tuzo</a:t>
            </a:r>
            <a:r>
              <a:rPr lang="en-US" sz="3600" b="1" dirty="0"/>
              <a:t> Wilson (</a:t>
            </a:r>
            <a:r>
              <a:rPr lang="en-US" sz="3600" b="1" dirty="0" smtClean="0"/>
              <a:t>1908-1993</a:t>
            </a:r>
          </a:p>
          <a:p>
            <a:r>
              <a:rPr lang="en-US" sz="3600" b="1" dirty="0"/>
              <a:t>The cyclical opening and closing of ocean basins caused by movement of the Earth’s plates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 The </a:t>
            </a:r>
            <a:r>
              <a:rPr lang="en-US" sz="3600" b="1" dirty="0"/>
              <a:t>Wilson cycle begins with a rising plume of magma and the thinning of the overlying crust.</a:t>
            </a:r>
          </a:p>
          <a:p>
            <a:r>
              <a:rPr lang="en-US" sz="3600" b="1" dirty="0"/>
              <a:t>As the crust continues to thin due to extensional tectonic forces, an ocean basin forms and sediments accumulate along its margins. </a:t>
            </a:r>
          </a:p>
          <a:p>
            <a:r>
              <a:rPr lang="en-US" sz="3600" b="1" dirty="0"/>
              <a:t>Subsequently </a:t>
            </a:r>
            <a:r>
              <a:rPr lang="en-US" sz="3600" b="1" dirty="0" err="1"/>
              <a:t>subduction</a:t>
            </a:r>
            <a:r>
              <a:rPr lang="en-US" sz="3600" b="1" dirty="0"/>
              <a:t> is initiated on one of the ocean basin’s margins and the ocean basin closes up. </a:t>
            </a:r>
          </a:p>
          <a:p>
            <a:r>
              <a:rPr lang="en-US" sz="3600" b="1" dirty="0"/>
              <a:t>When the crust begins to thin again, another cycle begins. </a:t>
            </a:r>
          </a:p>
          <a:p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8" y="-22225"/>
            <a:ext cx="7224712" cy="6713538"/>
          </a:xfrm>
        </p:spPr>
      </p:pic>
      <p:sp>
        <p:nvSpPr>
          <p:cNvPr id="8" name="TextBox 7"/>
          <p:cNvSpPr txBox="1"/>
          <p:nvPr/>
        </p:nvSpPr>
        <p:spPr>
          <a:xfrm>
            <a:off x="218941" y="6606862"/>
            <a:ext cx="752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https</a:t>
            </a:r>
            <a:r>
              <a:rPr lang="en-US" b="1" dirty="0"/>
              <a:t>://www.geologypage.com/2013/01/wilson-cycle.html</a:t>
            </a:r>
          </a:p>
        </p:txBody>
      </p:sp>
    </p:spTree>
    <p:extLst>
      <p:ext uri="{BB962C8B-B14F-4D97-AF65-F5344CB8AC3E}">
        <p14:creationId xmlns:p14="http://schemas.microsoft.com/office/powerpoint/2010/main" val="382245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54BC4D9-3B57-4F10-A806-497122E9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b="1" dirty="0">
                <a:latin typeface="+mn-lt"/>
              </a:rPr>
              <a:t>DAHOMEY OR BENIN BASIN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D14F286-170A-45D6-884C-714B3C511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000" b="1" dirty="0"/>
              <a:t>One of the many marginal Basins along the coasts of Africa and Brazil</a:t>
            </a:r>
          </a:p>
          <a:p>
            <a:r>
              <a:rPr lang="en-GB" altLang="en-US" sz="2000" b="1" dirty="0"/>
              <a:t>A </a:t>
            </a:r>
            <a:r>
              <a:rPr lang="en-GB" altLang="en-US" sz="2000" b="1" dirty="0" err="1"/>
              <a:t>sinistral</a:t>
            </a:r>
            <a:r>
              <a:rPr lang="en-GB" altLang="en-US" sz="2000" b="1" dirty="0"/>
              <a:t> wrench  fault feature at the southernmost end of the Benue Trough</a:t>
            </a:r>
          </a:p>
          <a:p>
            <a:r>
              <a:rPr lang="en-GB" altLang="en-US" sz="2000" b="1" dirty="0"/>
              <a:t>Occurs as a coast-parallel depression stretching the western limit of the Niger Delta westwards through Benin Republic and Togo</a:t>
            </a:r>
          </a:p>
          <a:p>
            <a:r>
              <a:rPr lang="en-GB" altLang="en-US" sz="2000" b="1" dirty="0"/>
              <a:t>Terminates east of Accra in Ghana</a:t>
            </a:r>
          </a:p>
          <a:p>
            <a:r>
              <a:rPr lang="en-GB" altLang="en-US" sz="2000" b="1" dirty="0"/>
              <a:t>Has a latitudinal stretch of about 500km</a:t>
            </a:r>
          </a:p>
          <a:p>
            <a:r>
              <a:rPr lang="en-GB" altLang="en-US" sz="2000" b="1" dirty="0"/>
              <a:t>Attains its widest onshore expanse of about 170km around the  Nigeria-Benin frontier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7C5EE76-133D-407C-A910-739099F3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ORIGIN OF </a:t>
            </a:r>
            <a:r>
              <a:rPr lang="en-US" b="1" dirty="0">
                <a:latin typeface="+mn-lt"/>
              </a:rPr>
              <a:t>THE DAHOMEY BASIN-WORLDVIEW</a:t>
            </a:r>
          </a:p>
        </p:txBody>
      </p:sp>
      <p:pic>
        <p:nvPicPr>
          <p:cNvPr id="9219" name="Content Placeholder 8">
            <a:extLst>
              <a:ext uri="{FF2B5EF4-FFF2-40B4-BE49-F238E27FC236}">
                <a16:creationId xmlns:a16="http://schemas.microsoft.com/office/drawing/2014/main" id="{5FD7E70E-C12E-4584-92DA-864CD40BB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69" y="2247106"/>
            <a:ext cx="2755900" cy="3708400"/>
          </a:xfrm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88E75EEB-310D-4FFA-A77B-CCEE30AAABFD}"/>
              </a:ext>
            </a:extLst>
          </p:cNvPr>
          <p:cNvSpPr/>
          <p:nvPr/>
        </p:nvSpPr>
        <p:spPr>
          <a:xfrm>
            <a:off x="1517254" y="3784878"/>
            <a:ext cx="1514475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7C04D526-C1E2-4B91-A5E8-16B7AD5792DD}"/>
              </a:ext>
            </a:extLst>
          </p:cNvPr>
          <p:cNvSpPr/>
          <p:nvPr/>
        </p:nvSpPr>
        <p:spPr>
          <a:xfrm>
            <a:off x="6920309" y="3766671"/>
            <a:ext cx="1524000" cy="298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15978" y="6350556"/>
            <a:ext cx="302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gstatic.com/images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972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62" y="618881"/>
            <a:ext cx="6451442" cy="6309360"/>
          </a:xfrm>
        </p:spPr>
      </p:pic>
      <p:sp>
        <p:nvSpPr>
          <p:cNvPr id="7" name="TextBox 6"/>
          <p:cNvSpPr txBox="1"/>
          <p:nvPr/>
        </p:nvSpPr>
        <p:spPr>
          <a:xfrm>
            <a:off x="498764" y="6326787"/>
            <a:ext cx="428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Universidad Fernando Pessoa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7309" y="618881"/>
            <a:ext cx="49876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strike-slip fault, also called </a:t>
            </a:r>
            <a:r>
              <a:rPr lang="en-US" sz="2400" b="1" dirty="0" err="1"/>
              <a:t>transcurrent</a:t>
            </a:r>
            <a:r>
              <a:rPr lang="en-US" sz="2400" b="1" dirty="0"/>
              <a:t> fault, wrench fault, or lateral fault,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 </a:t>
            </a:r>
            <a:r>
              <a:rPr lang="en-US" sz="2400" b="1" u="sng" dirty="0"/>
              <a:t>F</a:t>
            </a:r>
            <a:r>
              <a:rPr lang="en-US" sz="2400" b="1" u="sng" dirty="0" smtClean="0">
                <a:hlinkClick r:id="rId3"/>
              </a:rPr>
              <a:t>racture</a:t>
            </a:r>
            <a:r>
              <a:rPr lang="en-US" sz="2400" b="1" dirty="0"/>
              <a:t> </a:t>
            </a:r>
            <a:r>
              <a:rPr lang="en-US" sz="2400" b="1" dirty="0" smtClean="0"/>
              <a:t>in the</a:t>
            </a:r>
            <a:r>
              <a:rPr lang="en-US" sz="2400" b="1" dirty="0"/>
              <a:t> </a:t>
            </a:r>
            <a:r>
              <a:rPr lang="en-US" sz="2400" b="1" u="sng" dirty="0">
                <a:hlinkClick r:id="rId4"/>
              </a:rPr>
              <a:t>rocks</a:t>
            </a:r>
            <a:r>
              <a:rPr lang="en-US" sz="2400" b="1" dirty="0"/>
              <a:t> of </a:t>
            </a:r>
            <a:r>
              <a:rPr lang="en-US" sz="2400" b="1" u="sng" dirty="0">
                <a:hlinkClick r:id="rId5"/>
              </a:rPr>
              <a:t>Earth</a:t>
            </a:r>
            <a:r>
              <a:rPr lang="en-US" sz="2400" b="1" dirty="0"/>
              <a:t>’s </a:t>
            </a:r>
            <a:r>
              <a:rPr lang="en-US" sz="2400" b="1" u="sng" dirty="0">
                <a:hlinkClick r:id="rId6"/>
              </a:rPr>
              <a:t>crust</a:t>
            </a:r>
            <a:r>
              <a:rPr lang="en-US" sz="2400" b="1" dirty="0"/>
              <a:t> in which the </a:t>
            </a:r>
            <a:r>
              <a:rPr lang="en-US" sz="2400" b="1" u="sng" dirty="0">
                <a:hlinkClick r:id="rId4"/>
              </a:rPr>
              <a:t>rock</a:t>
            </a:r>
            <a:r>
              <a:rPr lang="en-US" sz="2400" b="1" dirty="0"/>
              <a:t> masses slip past one </a:t>
            </a:r>
            <a:r>
              <a:rPr lang="en-US" sz="2400" b="1" dirty="0" smtClean="0"/>
              <a:t>another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</a:t>
            </a:r>
            <a:r>
              <a:rPr lang="en-US" sz="2400" b="1" dirty="0" smtClean="0"/>
              <a:t>aused </a:t>
            </a:r>
            <a:r>
              <a:rPr lang="en-US" sz="2400" b="1" dirty="0"/>
              <a:t>by horizontal </a:t>
            </a:r>
            <a:r>
              <a:rPr lang="en-US" sz="2400" b="1" u="sng" dirty="0">
                <a:hlinkClick r:id="rId7"/>
              </a:rPr>
              <a:t>compression</a:t>
            </a:r>
            <a:r>
              <a:rPr lang="en-US" sz="2400" b="1" dirty="0" smtClean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hlinkClick r:id="rId8"/>
              </a:rPr>
              <a:t>E</a:t>
            </a:r>
            <a:r>
              <a:rPr lang="en-US" sz="2400" b="1" u="sng" dirty="0" smtClean="0">
                <a:hlinkClick r:id="rId8"/>
              </a:rPr>
              <a:t>nergy</a:t>
            </a:r>
            <a:r>
              <a:rPr lang="en-US" sz="2400" b="1" dirty="0"/>
              <a:t> </a:t>
            </a:r>
            <a:r>
              <a:rPr lang="en-US" sz="2400" b="1" dirty="0" smtClean="0"/>
              <a:t> is released by </a:t>
            </a:r>
            <a:r>
              <a:rPr lang="en-US" sz="2400" b="1" dirty="0"/>
              <a:t>rock </a:t>
            </a:r>
            <a:r>
              <a:rPr lang="en-US" sz="2400" b="1" dirty="0">
                <a:hlinkClick r:id="rId9"/>
              </a:rPr>
              <a:t>displacement</a:t>
            </a:r>
            <a:r>
              <a:rPr lang="en-US" sz="2400" b="1" dirty="0"/>
              <a:t> in a horizontal direction</a:t>
            </a:r>
          </a:p>
        </p:txBody>
      </p:sp>
    </p:spTree>
    <p:extLst>
      <p:ext uri="{BB962C8B-B14F-4D97-AF65-F5344CB8AC3E}">
        <p14:creationId xmlns:p14="http://schemas.microsoft.com/office/powerpoint/2010/main" val="356310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GEOLOGICAL FRAMEWORK OF THE BASIN (After </a:t>
            </a:r>
            <a:r>
              <a:rPr lang="en-US" b="1" dirty="0" err="1" smtClean="0">
                <a:latin typeface="+mn-lt"/>
              </a:rPr>
              <a:t>Billman</a:t>
            </a:r>
            <a:r>
              <a:rPr lang="en-US" b="1" dirty="0" smtClean="0">
                <a:latin typeface="+mn-lt"/>
              </a:rPr>
              <a:t>, 1992) showing the wrench faulting</a:t>
            </a:r>
            <a:endParaRPr lang="en-US" b="1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93" y="2070099"/>
            <a:ext cx="6862557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7354957" y="1679713"/>
            <a:ext cx="4151243" cy="4998386"/>
          </a:xfrm>
        </p:spPr>
        <p:txBody>
          <a:bodyPr>
            <a:normAutofit/>
          </a:bodyPr>
          <a:lstStyle/>
          <a:p>
            <a:r>
              <a:rPr lang="en-GB" altLang="en-US" sz="2400" b="1" dirty="0"/>
              <a:t>Outcrop area is concave seaward, roughly reflecting the succession of ancient coastlines</a:t>
            </a:r>
          </a:p>
          <a:p>
            <a:r>
              <a:rPr lang="en-GB" altLang="en-US" sz="2400" b="1" dirty="0"/>
              <a:t>Four broad geomorphic zones—Northern uplands, </a:t>
            </a:r>
            <a:r>
              <a:rPr lang="en-GB" altLang="en-US" sz="2400" b="1" dirty="0" err="1"/>
              <a:t>Ewekoro</a:t>
            </a:r>
            <a:r>
              <a:rPr lang="en-GB" altLang="en-US" sz="2400" b="1" dirty="0"/>
              <a:t> Depression, southern uplands and the Coastal Margin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6216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1171</TotalTime>
  <Words>1394</Words>
  <Application>Microsoft Office PowerPoint</Application>
  <PresentationFormat>Widescreen</PresentationFormat>
  <Paragraphs>178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Trebuchet MS</vt:lpstr>
      <vt:lpstr>Wingdings 3</vt:lpstr>
      <vt:lpstr>Facet</vt:lpstr>
      <vt:lpstr>ASPECTS OF THE GEOLOGY OF OGUN STATE, SOUTHWESTERN NIGERIA: SIGNIFICANCE FOR ORIGINS</vt:lpstr>
      <vt:lpstr>PRESENTATION OUTLINE</vt:lpstr>
      <vt:lpstr>LOCATION OF OGUN STATE, SW NIGERIA</vt:lpstr>
      <vt:lpstr>SEDIMENTARY BASINS</vt:lpstr>
      <vt:lpstr>THE WILSON CYCLE</vt:lpstr>
      <vt:lpstr>DAHOMEY OR BENIN BASIN</vt:lpstr>
      <vt:lpstr>ORIGIN OF THE DAHOMEY BASIN-WORLDVIEW</vt:lpstr>
      <vt:lpstr>PowerPoint Presentation</vt:lpstr>
      <vt:lpstr>GEOLOGICAL FRAMEWORK OF THE BASIN (After Billman, 1992) showing the wrench faulting</vt:lpstr>
      <vt:lpstr>GEOLOGY OF OGUN STATE</vt:lpstr>
      <vt:lpstr>The sedimentary Formations in Ogun state</vt:lpstr>
      <vt:lpstr>PowerPoint Presentation</vt:lpstr>
      <vt:lpstr>PowerPoint Presentation</vt:lpstr>
      <vt:lpstr>BRIEF DESCRIPTIONS OF THE FORMATIONS</vt:lpstr>
      <vt:lpstr>HISTORY/STRATIGRAPHY OF THE SEDIMENTARY ROCKS  IN THE DAHOMEY BASIN(Adapted After Kogbe, 1989)</vt:lpstr>
      <vt:lpstr>Clastic Sediments in Ogun state</vt:lpstr>
      <vt:lpstr>Exposure of Abeokuta Formation at a quarry</vt:lpstr>
      <vt:lpstr>NON-CLASTIC OR CHEMICAL SEDIMENTS IN OGUN STATE –EWEKORO FORMATION(LIMESTONE)</vt:lpstr>
      <vt:lpstr>SECTION OBSERVED AT THE LAFARGE QUARRY, EWEKORO (Oyedeji and Ezeribe, 2007)</vt:lpstr>
      <vt:lpstr>PALEONTOLOGY (After Jones and Hockey, 1964)</vt:lpstr>
      <vt:lpstr>ECONOMIC GEOLOGY</vt:lpstr>
      <vt:lpstr>GEOTOURISM SITES</vt:lpstr>
      <vt:lpstr> standard model FOR THE ORIGIN OF  THE SEDIMENTARY ROCKS</vt:lpstr>
      <vt:lpstr>HOW WERE THE CLASTIC SEDIMENTS FORMED?</vt:lpstr>
      <vt:lpstr>HOW WERE THE NON-CLASTICS  CHEMICAL  AND  ORGANIC ROCKS FORMED?</vt:lpstr>
      <vt:lpstr>ORIGIN OF THE ROCKS AND THE BASIN in light of BIBLICAL HISTORY</vt:lpstr>
      <vt:lpstr>ILLUSTRATION OF HIGH –ENERGY TRANSPORTATION AND QUICK SEDIMENTATION (Oyedeji 2019)</vt:lpstr>
      <vt:lpstr>ILLUSTRATION OF UNDERWATER DEPOSITION (Flood Model)</vt:lpstr>
      <vt:lpstr>SIGNIFICANCE OF THE ROCKTYPES FOR A YOUNG AGE</vt:lpstr>
      <vt:lpstr>Questions that still  need to be answered </vt:lpstr>
      <vt:lpstr>WORK IN PROGRESS (Nalin, Clausen, Oyedeji and others) </vt:lpstr>
      <vt:lpstr>Individual zircon crystals from the Schist</vt:lpstr>
      <vt:lpstr>CONCLUSIONS-1</vt:lpstr>
      <vt:lpstr>CONCLUSIONS -2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OF THE GEOLOGY OF OGUN STATE: ORIGINS SIGNIFICANCE</dc:title>
  <dc:creator>USER</dc:creator>
  <cp:lastModifiedBy>momo</cp:lastModifiedBy>
  <cp:revision>164</cp:revision>
  <dcterms:created xsi:type="dcterms:W3CDTF">2019-06-11T18:06:28Z</dcterms:created>
  <dcterms:modified xsi:type="dcterms:W3CDTF">2023-05-23T04:32:59Z</dcterms:modified>
</cp:coreProperties>
</file>