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328" r:id="rId4"/>
    <p:sldId id="329" r:id="rId5"/>
    <p:sldId id="385" r:id="rId6"/>
    <p:sldId id="295" r:id="rId7"/>
    <p:sldId id="260" r:id="rId8"/>
    <p:sldId id="309" r:id="rId9"/>
    <p:sldId id="365" r:id="rId10"/>
    <p:sldId id="360" r:id="rId11"/>
    <p:sldId id="279" r:id="rId12"/>
    <p:sldId id="280" r:id="rId13"/>
    <p:sldId id="281" r:id="rId14"/>
    <p:sldId id="367" r:id="rId15"/>
    <p:sldId id="366" r:id="rId16"/>
    <p:sldId id="363" r:id="rId17"/>
    <p:sldId id="364" r:id="rId18"/>
    <p:sldId id="369" r:id="rId19"/>
    <p:sldId id="370" r:id="rId20"/>
    <p:sldId id="353" r:id="rId21"/>
    <p:sldId id="359" r:id="rId22"/>
    <p:sldId id="354" r:id="rId23"/>
    <p:sldId id="388" r:id="rId24"/>
    <p:sldId id="387" r:id="rId25"/>
    <p:sldId id="290" r:id="rId26"/>
    <p:sldId id="373" r:id="rId27"/>
    <p:sldId id="368" r:id="rId28"/>
    <p:sldId id="310" r:id="rId29"/>
    <p:sldId id="311" r:id="rId30"/>
    <p:sldId id="332" r:id="rId31"/>
    <p:sldId id="286" r:id="rId32"/>
    <p:sldId id="361" r:id="rId33"/>
    <p:sldId id="390" r:id="rId34"/>
    <p:sldId id="287" r:id="rId35"/>
    <p:sldId id="302" r:id="rId36"/>
    <p:sldId id="334" r:id="rId37"/>
    <p:sldId id="357" r:id="rId38"/>
    <p:sldId id="301" r:id="rId39"/>
    <p:sldId id="384" r:id="rId40"/>
    <p:sldId id="386" r:id="rId41"/>
    <p:sldId id="372" r:id="rId42"/>
    <p:sldId id="356" r:id="rId43"/>
    <p:sldId id="335" r:id="rId44"/>
    <p:sldId id="358" r:id="rId45"/>
    <p:sldId id="389" r:id="rId46"/>
    <p:sldId id="297" r:id="rId47"/>
    <p:sldId id="379" r:id="rId48"/>
    <p:sldId id="27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lin, Ronald" initials="NR" lastIdx="6" clrIdx="0">
    <p:extLst>
      <p:ext uri="{19B8F6BF-5375-455C-9EA6-DF929625EA0E}">
        <p15:presenceInfo xmlns:p15="http://schemas.microsoft.com/office/powerpoint/2012/main" userId="S-1-5-21-4043054518-770244671-2511671820-25706" providerId="AD"/>
      </p:ext>
    </p:extLst>
  </p:cmAuthor>
  <p:cmAuthor id="2" name="USER" initials="U" lastIdx="0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126" autoAdjust="0"/>
  </p:normalViewPr>
  <p:slideViewPr>
    <p:cSldViewPr>
      <p:cViewPr varScale="1">
        <p:scale>
          <a:sx n="61" d="100"/>
          <a:sy n="61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0T10:47:13.591" idx="1">
    <p:pos x="10" y="10"/>
    <p:text>It would be good to add a few images to illustrate some of these examples (and break the slide into several ones)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5B751B-9C53-4FA0-95D8-0A190130A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226E7-D5E1-4B18-85EA-7A1BFA31CF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F2A9BD-15AE-464B-9884-F38F44A87D8C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B7DD9EA-F5C6-4DC2-B1CA-599A72984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6C3B78-45A1-4634-865B-201CA338A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A5FD7-0346-4A11-BB12-15E019E823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31335-7EAA-4C43-8A70-F6CE67C95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742DFE-D884-43B4-96E9-1ADEDE06C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7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42DFE-D884-43B4-96E9-1ADEDE06CD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A6900AE-784E-4798-9F69-A427D41E57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C3F9DD6-45E6-4E47-ADC1-D97CD44A5C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EAA1741-F3C4-44D3-9BDB-977688940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450DF7-0FA8-4A1D-BD30-DDF3B3D144C5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271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7FBC292-6DC9-4358-955F-7BD0295F0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6CE7CA-E801-4C11-9AE8-A5B32329AD39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BB9A3E7-C742-4442-B0FE-3819A0191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98CC8D3-67EF-4740-8DC0-59665291B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75D5D95-40FE-4B47-B866-4FD5D46A4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A4C185-D95A-49EB-939C-F6BA1375A94B}" type="slidenum">
              <a:rPr lang="en-GB" altLang="en-US" smtClean="0"/>
              <a:pPr/>
              <a:t>36</a:t>
            </a:fld>
            <a:endParaRPr lang="en-GB" altLang="en-US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4F0ABF66-B668-45F0-A542-7F980253E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F3C44074-F2D8-4ACD-9943-4D998D6E4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1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When we look at physical systems, minerals, rock types, crystallization, erosion, geochemical cycles…expression of a plan? Expression of the mind of God?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AD84-4BA6-48CB-AFDF-289A570FA86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3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82000" cy="9906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 algn="ctr">
              <a:lnSpc>
                <a:spcPct val="65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382000" cy="6096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507E8D-BA05-436A-870E-06B1C8765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590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BD63-4D02-4B40-83F9-5694A6AD0351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12670-D6DD-45E1-A758-FEB3191C8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77000"/>
            <a:ext cx="3200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69A81B-4397-4E94-8231-FF25A4E32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477000"/>
            <a:ext cx="2438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5510-D3D2-4BD0-83A8-FA192366A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F9300-6F71-4D04-8ABA-8BFE2F07D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66AF-2562-4885-810F-926E341887AB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131FE-72AE-4C4A-850C-DB2A24974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42B985-1A83-4D65-BABB-83EE1716F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53D1-EAAE-4BBE-B5E5-103C540A1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C1F18-9E98-4A8A-BE62-FD48F0878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0F294-5B9D-4404-AB2D-ED932938E0F4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AF8FA-89FC-4373-873F-5F177049E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D194D0-321C-446E-AB0A-9B0022DBF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C53C5-6E6E-4C79-9708-E40D2C52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4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A9981E-5BBB-4665-875E-5C21E41DE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198D-D25B-476B-B5F9-79D028C8D44E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21DB79-6AF5-43BE-BF37-694D2730E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3B57EB-00E7-474C-99F4-4F421D486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5D23A-6F09-4B06-B1DE-D0805E03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559384-5BB2-472F-876F-1926C08F2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6BF3-4B3A-4515-8E11-65EC284E4F17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FB416-2DB2-49AE-A339-EBE310A77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8266E9-5BA7-414E-BAF5-CCB400292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2B263-442F-4E08-8E8D-2F1809355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44D94-FAC9-4C77-9149-1D4E46AC8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7F2A-352E-47AF-9291-BA2D24D2240E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6D53F-76A9-49EC-B1B2-D504F34A8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7E8D4-4F22-4AA4-BA62-806B89A7C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E01D-CD91-486A-BDB4-F7DD17255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08FE4A-109B-4079-B13E-3285DE118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6D98-ED92-41E4-89DE-E0310886FCA1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167079-C06B-4716-B449-61F911E66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B59571-E636-414F-B1B5-91C58387A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1F1AA-9E57-4832-9791-2F5A5A9EA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9DC3B5-0284-4648-98F4-18A50683C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3AFB-4012-44F0-BD4C-93BEBE23AD78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66FA3A-4512-473F-86AC-3E74AB7F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F31536-EB3D-49B3-9B9C-D66CDFC56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DA87-D130-4BE5-A9D3-DC3672981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DA14A-FDAF-43D4-BE7E-3FC62DCB5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ABE-0850-4C5F-BC56-5DD6E57A7663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91DBE0-9A09-46D1-A923-203F83488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5C5004-3D45-410A-BA4B-EB14D8E03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8AFA-AB37-491B-A5E4-A9F624491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9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5AF9F-8158-45C0-8A75-91C5F6D6F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9E7A-EB9E-4C0B-AFE4-F905F80F4C9A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F3B3C-E206-4C2B-893D-734957EA5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69D19-8C53-4FB2-93B5-AF239F511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49FE-C7F1-4AA7-A1BA-187D3207B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7028F-7B4F-45AA-9759-9A47EE015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E30E-E95A-4A1E-B2ED-41FD500C8830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06DA17-85DF-492E-B3B7-3732D7561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3EBAD-9418-4BC9-85E2-70304F7D5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343A-5CE2-4D0C-A56D-D8B3E4432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5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6CB455-6D62-41A8-98A2-A63AFB8A1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3625" cy="990600"/>
          </a:xfrm>
          <a:prstGeom prst="rect">
            <a:avLst/>
          </a:prstGeom>
          <a:noFill/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8EFE0-B380-44D2-BF88-CBE784351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D24EB2-3ED7-49B3-AE72-A2F9CDD7B7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611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3F086ED-64C4-4DBF-96EA-B15F4B136533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0C68CA-EF18-4464-89C7-A6595D986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6112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F42CD2-0019-4374-A8F4-107BBBE4E8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61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6A24F0E-B76A-4107-949F-57D4E51E9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sci.org/mineral/mineral.html#Mineral_Deposits" TargetMode="External"/><Relationship Id="rId2" Type="http://schemas.openxmlformats.org/officeDocument/2006/relationships/hyperlink" Target="http://earthsci.org/mineral/mineral.html#Ener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93EBA54-C976-465A-B3BD-5A69E9A09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382000" cy="1905000"/>
          </a:xfrm>
        </p:spPr>
        <p:txBody>
          <a:bodyPr/>
          <a:lstStyle/>
          <a:p>
            <a:pPr eaLnBrk="1" hangingPunct="1"/>
            <a:r>
              <a:rPr lang="en-US" altLang="en-US" sz="5400"/>
              <a:t>“INTRODUCTION TO GEOLOGY”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1A303029-3F52-4FC8-895C-88456433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8382000" cy="144780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sz="4400" dirty="0" err="1"/>
              <a:t>Oluwole</a:t>
            </a:r>
            <a:r>
              <a:rPr lang="en-US" altLang="en-US" sz="4400" dirty="0"/>
              <a:t> A. </a:t>
            </a:r>
            <a:r>
              <a:rPr lang="en-US" altLang="en-US" sz="4400" dirty="0" err="1"/>
              <a:t>Oyedeji</a:t>
            </a:r>
            <a:r>
              <a:rPr lang="en-US" altLang="en-US" sz="4400" dirty="0"/>
              <a:t> </a:t>
            </a:r>
          </a:p>
          <a:p>
            <a:pPr eaLnBrk="1" hangingPunct="1"/>
            <a:r>
              <a:rPr lang="en-US" altLang="en-US" i="1" dirty="0"/>
              <a:t>‘For since the creation of the world His invisible attributes are clearly seen, being understood by the things that are made’-Romans 1:20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>
            <a:extLst>
              <a:ext uri="{FF2B5EF4-FFF2-40B4-BE49-F238E27FC236}">
                <a16:creationId xmlns:a16="http://schemas.microsoft.com/office/drawing/2014/main" id="{5C24C43C-9FB5-46B5-9DE8-FA4F2CB980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9136062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>
            <a:extLst>
              <a:ext uri="{FF2B5EF4-FFF2-40B4-BE49-F238E27FC236}">
                <a16:creationId xmlns:a16="http://schemas.microsoft.com/office/drawing/2014/main" id="{51E80F51-3A2C-4AB6-AEF7-0AF15FA8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3625" cy="315912"/>
          </a:xfrm>
        </p:spPr>
        <p:txBody>
          <a:bodyPr/>
          <a:lstStyle/>
          <a:p>
            <a:r>
              <a:rPr lang="en-US" altLang="en-US" dirty="0"/>
              <a:t>IGNEOUS ROCKS-2</a:t>
            </a:r>
          </a:p>
        </p:txBody>
      </p:sp>
      <p:pic>
        <p:nvPicPr>
          <p:cNvPr id="13315" name="Content Placeholder 1">
            <a:extLst>
              <a:ext uri="{FF2B5EF4-FFF2-40B4-BE49-F238E27FC236}">
                <a16:creationId xmlns:a16="http://schemas.microsoft.com/office/drawing/2014/main" id="{62AA30E4-D06F-40B9-ACAA-472382D6A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9144000" cy="6096000"/>
          </a:xfrm>
        </p:spPr>
      </p:pic>
      <p:sp>
        <p:nvSpPr>
          <p:cNvPr id="13316" name="TextBox 2">
            <a:extLst>
              <a:ext uri="{FF2B5EF4-FFF2-40B4-BE49-F238E27FC236}">
                <a16:creationId xmlns:a16="http://schemas.microsoft.com/office/drawing/2014/main" id="{CB5DE049-6B7C-4D87-89EB-46957EEC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532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 smtClean="0"/>
              <a:t>  </a:t>
            </a:r>
            <a:r>
              <a:rPr lang="en-GB" altLang="en-US" sz="1800" b="1" dirty="0"/>
              <a:t>Classification of igneous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1">
            <a:extLst>
              <a:ext uri="{FF2B5EF4-FFF2-40B4-BE49-F238E27FC236}">
                <a16:creationId xmlns:a16="http://schemas.microsoft.com/office/drawing/2014/main" id="{458CACFE-69C2-4FC3-82F5-15F3C640EF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9144000" cy="6400800"/>
          </a:xfrm>
        </p:spPr>
      </p:pic>
      <p:sp>
        <p:nvSpPr>
          <p:cNvPr id="2" name="TextBox 1"/>
          <p:cNvSpPr txBox="1"/>
          <p:nvPr/>
        </p:nvSpPr>
        <p:spPr>
          <a:xfrm>
            <a:off x="1524000" y="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METAMORPHIC ROCKS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A0501E9-4BEA-42F0-A17D-8359FA94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SEDIMENTARY ROCKS</a:t>
            </a:r>
          </a:p>
        </p:txBody>
      </p:sp>
      <p:pic>
        <p:nvPicPr>
          <p:cNvPr id="15363" name="Content Placeholder 1">
            <a:extLst>
              <a:ext uri="{FF2B5EF4-FFF2-40B4-BE49-F238E27FC236}">
                <a16:creationId xmlns:a16="http://schemas.microsoft.com/office/drawing/2014/main" id="{BF3C8835-8E39-4B82-BE6D-C77F35885A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71700"/>
            <a:ext cx="4267200" cy="3200400"/>
          </a:xfrm>
        </p:spPr>
      </p:pic>
      <p:pic>
        <p:nvPicPr>
          <p:cNvPr id="15364" name="Content Placeholder 1">
            <a:extLst>
              <a:ext uri="{FF2B5EF4-FFF2-40B4-BE49-F238E27FC236}">
                <a16:creationId xmlns:a16="http://schemas.microsoft.com/office/drawing/2014/main" id="{80EBFF75-E5FC-4C56-96A6-5DBD47829B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663" y="838200"/>
            <a:ext cx="4287837" cy="3017838"/>
          </a:xfrm>
        </p:spPr>
      </p:pic>
      <p:sp>
        <p:nvSpPr>
          <p:cNvPr id="15365" name="TextBox 2">
            <a:extLst>
              <a:ext uri="{FF2B5EF4-FFF2-40B4-BE49-F238E27FC236}">
                <a16:creationId xmlns:a16="http://schemas.microsoft.com/office/drawing/2014/main" id="{8B3FD8DB-3A9C-4FEB-B4AB-938CAF1E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6706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Limestone</a:t>
            </a:r>
          </a:p>
        </p:txBody>
      </p:sp>
      <p:sp>
        <p:nvSpPr>
          <p:cNvPr id="15366" name="TextBox 3">
            <a:extLst>
              <a:ext uri="{FF2B5EF4-FFF2-40B4-BE49-F238E27FC236}">
                <a16:creationId xmlns:a16="http://schemas.microsoft.com/office/drawing/2014/main" id="{208E9D96-C499-4233-89B4-D3800BCA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4084638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Shale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930F1453-AF85-48BA-958C-D2443DF2F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56038"/>
            <a:ext cx="43561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3">
            <a:extLst>
              <a:ext uri="{FF2B5EF4-FFF2-40B4-BE49-F238E27FC236}">
                <a16:creationId xmlns:a16="http://schemas.microsoft.com/office/drawing/2014/main" id="{4C8FCC9E-4030-4DCC-AAD3-58ABDE61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5410200"/>
            <a:ext cx="237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CONGLOMERATE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E20AF389-2433-4185-A321-03EEA731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59825" cy="990600"/>
          </a:xfrm>
        </p:spPr>
        <p:txBody>
          <a:bodyPr/>
          <a:lstStyle/>
          <a:p>
            <a:r>
              <a:rPr lang="en-US" altLang="en-US" sz="2800" dirty="0"/>
              <a:t>STAGES OF FORMATION OF SEDIMENTARY ROCKS (Lithification, compaction and diagenesis)</a:t>
            </a:r>
          </a:p>
        </p:txBody>
      </p:sp>
      <p:pic>
        <p:nvPicPr>
          <p:cNvPr id="16387" name="Content Placeholder 6">
            <a:extLst>
              <a:ext uri="{FF2B5EF4-FFF2-40B4-BE49-F238E27FC236}">
                <a16:creationId xmlns:a16="http://schemas.microsoft.com/office/drawing/2014/main" id="{ADCDED75-71C7-4FD4-8323-95CA540A4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0" y="1447800"/>
            <a:ext cx="9301163" cy="539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31070CE-E833-4BD1-B629-22348988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CLASSIFICATION OF SEDIMENTARY ROCKS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14AF5E-0340-49B8-A83B-EA6A8648B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669367"/>
              </p:ext>
            </p:extLst>
          </p:nvPr>
        </p:nvGraphicFramePr>
        <p:xfrm>
          <a:off x="117475" y="3429000"/>
          <a:ext cx="8991600" cy="331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75699014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411858469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10293416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895492151"/>
                    </a:ext>
                  </a:extLst>
                </a:gridCol>
              </a:tblGrid>
              <a:tr h="914330">
                <a:tc>
                  <a:txBody>
                    <a:bodyPr/>
                    <a:lstStyle/>
                    <a:p>
                      <a:r>
                        <a:rPr lang="en-GB" sz="1800" dirty="0"/>
                        <a:t>CLASTICS</a:t>
                      </a:r>
                    </a:p>
                    <a:p>
                      <a:r>
                        <a:rPr lang="en-GB" sz="1800" dirty="0"/>
                        <a:t>(</a:t>
                      </a:r>
                      <a:r>
                        <a:rPr lang="en-GB" sz="1800" dirty="0" err="1"/>
                        <a:t>Terrigenous</a:t>
                      </a:r>
                      <a:r>
                        <a:rPr lang="en-GB" sz="1800" dirty="0"/>
                        <a:t>)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BIOCHEMICAL-BIOGENIC</a:t>
                      </a:r>
                      <a:r>
                        <a:rPr lang="en-GB" sz="1800" baseline="0" dirty="0"/>
                        <a:t>-ORGANIC </a:t>
                      </a:r>
                      <a:endParaRPr lang="en-GB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CHEMICAL PRECIPITATES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VOLCANICLASTICS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666859551"/>
                  </a:ext>
                </a:extLst>
              </a:tr>
              <a:tr h="914330">
                <a:tc>
                  <a:txBody>
                    <a:bodyPr/>
                    <a:lstStyle/>
                    <a:p>
                      <a:r>
                        <a:rPr lang="en-GB" sz="1800" b="1" dirty="0"/>
                        <a:t>Sandstones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Limestone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Ironstones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Tephra (pyroclastic</a:t>
                      </a:r>
                      <a:r>
                        <a:rPr lang="en-GB" sz="1800" b="1" baseline="0" dirty="0"/>
                        <a:t> deposits)</a:t>
                      </a:r>
                      <a:endParaRPr lang="en-GB" sz="18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846383285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Mudrocks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Dolomite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Evaporites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Tuffs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878964269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b="1" dirty="0"/>
                        <a:t>Conglomerates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Coal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4054691147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Breccias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Phosphorite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2867831219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r>
                        <a:rPr lang="en-GB" sz="1800" b="1" dirty="0"/>
                        <a:t>Shales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Chert</a:t>
                      </a:r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2707012519"/>
                  </a:ext>
                </a:extLst>
              </a:tr>
            </a:tbl>
          </a:graphicData>
        </a:graphic>
      </p:graphicFrame>
      <p:sp>
        <p:nvSpPr>
          <p:cNvPr id="17448" name="Rectangle 4">
            <a:extLst>
              <a:ext uri="{FF2B5EF4-FFF2-40B4-BE49-F238E27FC236}">
                <a16:creationId xmlns:a16="http://schemas.microsoft.com/office/drawing/2014/main" id="{B3F406B9-DEE1-4E86-A487-3A6E1416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0775"/>
            <a:ext cx="891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Clastic</a:t>
            </a: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 </a:t>
            </a:r>
            <a:r>
              <a:rPr lang="en-US" altLang="en-US" sz="2400" b="1" i="1"/>
              <a:t>Sedimentary rocks </a:t>
            </a:r>
            <a:r>
              <a:rPr lang="en-US" altLang="en-US" sz="2400" b="1"/>
              <a:t>composed primarily from fragments of preexisting rocks or fossils—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Non-clastic or chemical sediment</a:t>
            </a: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Sediment </a:t>
            </a:r>
            <a:r>
              <a:rPr lang="en-US" altLang="en-US" sz="2400" b="1"/>
              <a:t>precipitated from evaporated water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Organic— Formed from plant remains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4CCD1DB-81F8-463C-BAB7-74FB1C40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BROAD CLASSIFICATION OF SEDIMENTARY ENVIRONMENTS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B727022-83D4-4E37-B8EB-B39C448A8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1"/>
              <a:t>CONTINENTAL—fluviatile (braided, meandering), lacustrine,eolian</a:t>
            </a:r>
          </a:p>
          <a:p>
            <a:r>
              <a:rPr lang="en-GB" altLang="en-US" sz="2000" b="1"/>
              <a:t>TRANSITIONAL—lobate (deltas), linear</a:t>
            </a:r>
          </a:p>
          <a:p>
            <a:r>
              <a:rPr lang="en-GB" altLang="en-US" sz="2000" b="1"/>
              <a:t>MARINE—reefs, shelf (Littoral, Neritic, Bathyal and Abyssal zones)</a:t>
            </a:r>
          </a:p>
        </p:txBody>
      </p:sp>
      <p:pic>
        <p:nvPicPr>
          <p:cNvPr id="18436" name="Content Placeholder 4">
            <a:extLst>
              <a:ext uri="{FF2B5EF4-FFF2-40B4-BE49-F238E27FC236}">
                <a16:creationId xmlns:a16="http://schemas.microsoft.com/office/drawing/2014/main" id="{E92F3E84-F12A-4CD9-97C4-D0E01B778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362200"/>
            <a:ext cx="65913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CC29242-FE89-4763-84C4-8DADBCD7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STRUCTURES-EVIDENCE OF PAST HISTORY OF ROCKS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BF46C4D-FF6D-4E3A-AE27-DDDA0E74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76800"/>
          </a:xfrm>
        </p:spPr>
        <p:txBody>
          <a:bodyPr/>
          <a:lstStyle/>
          <a:p>
            <a:r>
              <a:rPr lang="en-GB" altLang="en-US" sz="2400" b="1" dirty="0"/>
              <a:t>Sedimentary structures—indicative of energy of the environment and flow direction (</a:t>
            </a:r>
            <a:r>
              <a:rPr lang="en-GB" altLang="en-US" sz="2400" b="1" dirty="0" err="1"/>
              <a:t>paleoenvironment</a:t>
            </a:r>
            <a:r>
              <a:rPr lang="en-GB" altLang="en-US" sz="2400" b="1" dirty="0" smtClean="0"/>
              <a:t>)</a:t>
            </a:r>
          </a:p>
          <a:p>
            <a:r>
              <a:rPr lang="en-US" sz="2400" b="1" dirty="0"/>
              <a:t>bedding, ripple marks, fossil tracks and trails, and mud cracks.</a:t>
            </a:r>
            <a:endParaRPr lang="en-GB" altLang="en-US" sz="2400" b="1" dirty="0" smtClean="0"/>
          </a:p>
          <a:p>
            <a:endParaRPr lang="en-GB" alt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94007"/>
              </p:ext>
            </p:extLst>
          </p:nvPr>
        </p:nvGraphicFramePr>
        <p:xfrm>
          <a:off x="70513" y="3561080"/>
          <a:ext cx="8991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Cross bedding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Directions of current flows (wind or water)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Ripple marks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Agitation by water (current or waves) or wind.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fills,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crossbeds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ripple marks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mudcracks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graded beds,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loading structures,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 structures, burrows.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Paleo</a:t>
                      </a:r>
                      <a:r>
                        <a:rPr lang="en-US" b="1" dirty="0" smtClean="0"/>
                        <a:t>-up direction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"/>
            <a:ext cx="3291840" cy="246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624"/>
            <a:ext cx="3413760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3558064"/>
            <a:ext cx="3169920" cy="237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"/>
            <a:ext cx="1771976" cy="2468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667000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Stratification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2851666"/>
            <a:ext cx="257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Ripples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8516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Burrows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28066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 BEDDING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60960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Sole marks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77" y="206692"/>
            <a:ext cx="1831912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236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Trace fossil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54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281"/>
            <a:ext cx="9144000" cy="38814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683625" cy="990600"/>
          </a:xfrm>
        </p:spPr>
        <p:txBody>
          <a:bodyPr/>
          <a:lstStyle/>
          <a:p>
            <a:r>
              <a:rPr lang="en-US" dirty="0" smtClean="0"/>
              <a:t>GRADED BEDDING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>
            <a:extLst>
              <a:ext uri="{FF2B5EF4-FFF2-40B4-BE49-F238E27FC236}">
                <a16:creationId xmlns:a16="http://schemas.microsoft.com/office/drawing/2014/main" id="{6EDF6E52-77E0-4E8B-AF06-DB6E1007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PRESENTATION OUTLINE</a:t>
            </a:r>
          </a:p>
        </p:txBody>
      </p:sp>
      <p:sp>
        <p:nvSpPr>
          <p:cNvPr id="5123" name="Content Placeholder 6">
            <a:extLst>
              <a:ext uri="{FF2B5EF4-FFF2-40B4-BE49-F238E27FC236}">
                <a16:creationId xmlns:a16="http://schemas.microsoft.com/office/drawing/2014/main" id="{A4D1FA9E-8873-4B2A-A6DB-2D42A132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/>
              <a:t>Introduction</a:t>
            </a:r>
          </a:p>
          <a:p>
            <a:pPr eaLnBrk="1" hangingPunct="1"/>
            <a:r>
              <a:rPr lang="en-US" altLang="en-US" sz="2400" b="1" dirty="0"/>
              <a:t>Rocks- Igneous, Metamorphic, Sedimentary</a:t>
            </a:r>
          </a:p>
          <a:p>
            <a:pPr eaLnBrk="1" hangingPunct="1"/>
            <a:r>
              <a:rPr lang="en-US" altLang="en-US" sz="2400" b="1" dirty="0"/>
              <a:t>Structural Geology</a:t>
            </a:r>
          </a:p>
          <a:p>
            <a:pPr eaLnBrk="1" hangingPunct="1"/>
            <a:r>
              <a:rPr lang="en-US" altLang="en-US" sz="2400" b="1" dirty="0"/>
              <a:t>Fossils</a:t>
            </a:r>
          </a:p>
          <a:p>
            <a:pPr eaLnBrk="1" hangingPunct="1"/>
            <a:r>
              <a:rPr lang="en-US" altLang="en-US" sz="2400" b="1" dirty="0"/>
              <a:t>Relative/Absolute Time</a:t>
            </a:r>
          </a:p>
          <a:p>
            <a:pPr eaLnBrk="1" hangingPunct="1"/>
            <a:r>
              <a:rPr lang="en-US" altLang="en-US" sz="2400" b="1" dirty="0"/>
              <a:t>Principles of Stratigraphy</a:t>
            </a:r>
          </a:p>
          <a:p>
            <a:pPr eaLnBrk="1" hangingPunct="1"/>
            <a:r>
              <a:rPr lang="en-US" altLang="en-US" sz="2400" b="1" dirty="0"/>
              <a:t>The Geologic Column</a:t>
            </a:r>
          </a:p>
          <a:p>
            <a:pPr eaLnBrk="1" hangingPunct="1"/>
            <a:r>
              <a:rPr lang="en-US" altLang="en-US" sz="2400" b="1" dirty="0"/>
              <a:t>Continental Drift and Plate Tectonics</a:t>
            </a:r>
          </a:p>
          <a:p>
            <a:pPr eaLnBrk="1" hangingPunct="1"/>
            <a:r>
              <a:rPr lang="en-US" altLang="en-US" sz="2400" b="1" dirty="0" smtClean="0"/>
              <a:t>Scientific/Biblical Worldviews </a:t>
            </a:r>
            <a:r>
              <a:rPr lang="en-US" altLang="en-US" sz="2400" b="1" dirty="0"/>
              <a:t>on the origin of the earth</a:t>
            </a:r>
          </a:p>
          <a:p>
            <a:pPr eaLnBrk="1" hangingPunct="1"/>
            <a:r>
              <a:rPr lang="en-US" altLang="en-US" sz="2400" b="1" dirty="0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9D3824A-E577-46A5-BA63-0B2D35D7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STRUCTURES-Evidence of past history of rocks-2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FCD9541-99AF-4614-ADB1-EC8A028D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b="1" dirty="0" smtClean="0"/>
              <a:t>FRACTURES </a:t>
            </a:r>
            <a:r>
              <a:rPr lang="en-GB" altLang="en-US" sz="2800" b="1" dirty="0"/>
              <a:t>– breaks observed in rocks as a result of subjection of rock mass to stress of higher </a:t>
            </a:r>
            <a:r>
              <a:rPr lang="en-GB" altLang="en-US" sz="2800" b="1" dirty="0" smtClean="0"/>
              <a:t>magnitude. </a:t>
            </a:r>
          </a:p>
          <a:p>
            <a:r>
              <a:rPr lang="en-GB" altLang="en-US" sz="2800" b="1" dirty="0" smtClean="0"/>
              <a:t>TYPES</a:t>
            </a:r>
            <a:endParaRPr lang="en-GB" altLang="en-US" sz="2800" b="1" dirty="0"/>
          </a:p>
          <a:p>
            <a:r>
              <a:rPr lang="en-GB" altLang="en-US" sz="2800" b="1" dirty="0"/>
              <a:t>a</a:t>
            </a:r>
            <a:r>
              <a:rPr lang="en-GB" altLang="en-US" sz="2800" b="1" dirty="0" smtClean="0"/>
              <a:t>. Faults- breaks </a:t>
            </a:r>
            <a:r>
              <a:rPr lang="en-GB" altLang="en-US" sz="2800" b="1" dirty="0"/>
              <a:t>along which there has been an observable  amount of </a:t>
            </a:r>
            <a:r>
              <a:rPr lang="en-GB" altLang="en-US" sz="2800" b="1" dirty="0" smtClean="0"/>
              <a:t>displacement.</a:t>
            </a:r>
          </a:p>
          <a:p>
            <a:r>
              <a:rPr lang="en-GB" altLang="en-US" sz="2800" b="1" dirty="0" smtClean="0"/>
              <a:t> b. Joints-  breaks </a:t>
            </a:r>
            <a:r>
              <a:rPr lang="en-GB" altLang="en-US" sz="2800" b="1" dirty="0"/>
              <a:t>along which there is NO relative </a:t>
            </a:r>
            <a:r>
              <a:rPr lang="en-GB" altLang="en-US" sz="2800" b="1" dirty="0" smtClean="0"/>
              <a:t>movement</a:t>
            </a:r>
          </a:p>
          <a:p>
            <a:r>
              <a:rPr lang="en-GB" altLang="en-US" sz="2800" b="1" dirty="0" smtClean="0"/>
              <a:t>FOLDS– occur when a rock is subjected to stress and the rock bends instead of breaking</a:t>
            </a:r>
            <a:endParaRPr lang="en-GB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E9CDC05-8D63-4CDB-B576-9447C008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FAULTS</a:t>
            </a:r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E22251E9-3CD7-48EB-9AAD-70A90B939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TIJANI\Pictures\2012-06-26 Akande 2nd visit\Akande 2nd visit 023.JPG">
            <a:extLst>
              <a:ext uri="{FF2B5EF4-FFF2-40B4-BE49-F238E27FC236}">
                <a16:creationId xmlns:a16="http://schemas.microsoft.com/office/drawing/2014/main" id="{10B49D65-E027-4A58-92B9-C7CEDE5B6F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60648"/>
            <a:ext cx="3888432" cy="352839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Content Placeholder 5" descr="C:\Users\TIJANI\Music\Pictures\116CANON\IMG_1651.JPG">
            <a:extLst>
              <a:ext uri="{FF2B5EF4-FFF2-40B4-BE49-F238E27FC236}">
                <a16:creationId xmlns:a16="http://schemas.microsoft.com/office/drawing/2014/main" id="{DD0534E5-B064-4847-9313-8232A74C8E2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07975"/>
            <a:ext cx="42799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3E182578-9F65-4EC4-9D78-A6F1A995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49725"/>
            <a:ext cx="84248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a) </a:t>
            </a:r>
            <a:r>
              <a:rPr lang="en-US" altLang="en-US" sz="2400" b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Minor faults with dextral displacement in an outcrop of porphyroblastic gneisses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(b) Sinistral slip movements in biotite gneisses</a:t>
            </a:r>
            <a:endParaRPr lang="en-GB" altLang="en-US" sz="2400" b="1"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5F604211-21BC-4BD7-A9B1-0155F6140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4556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</a:rPr>
              <a:t>a</a:t>
            </a:r>
            <a:endParaRPr lang="en-GB" altLang="en-US" sz="4400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DF9A020C-E9E7-4020-9618-20086C0D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3375"/>
            <a:ext cx="481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</a:rPr>
              <a:t>b</a:t>
            </a:r>
            <a:endParaRPr lang="en-GB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C:\Users\Mr. Tijani - NGSA\Documents\FUNTUA PIX 3\SAM_0120.JPG">
            <a:extLst>
              <a:ext uri="{FF2B5EF4-FFF2-40B4-BE49-F238E27FC236}">
                <a16:creationId xmlns:a16="http://schemas.microsoft.com/office/drawing/2014/main" id="{ACBB8637-849B-4586-8290-B6FA81BB5C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"/>
            <a:ext cx="4536000" cy="3744000"/>
          </a:xfrm>
        </p:spPr>
      </p:pic>
      <p:sp>
        <p:nvSpPr>
          <p:cNvPr id="2" name="TextBox 1"/>
          <p:cNvSpPr txBox="1"/>
          <p:nvPr/>
        </p:nvSpPr>
        <p:spPr>
          <a:xfrm>
            <a:off x="4648200" y="4038600"/>
            <a:ext cx="423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longitudinal</a:t>
            </a:r>
            <a:r>
              <a:rPr lang="en-US" altLang="en-US" b="1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cross</a:t>
            </a:r>
            <a:r>
              <a:rPr lang="en-US" altLang="en-US" b="1" dirty="0"/>
              <a:t> and </a:t>
            </a:r>
            <a:r>
              <a:rPr lang="en-US" altLang="en-US" b="1" dirty="0">
                <a:solidFill>
                  <a:srgbClr val="FF0000"/>
                </a:solidFill>
              </a:rPr>
              <a:t>oblique </a:t>
            </a:r>
            <a:r>
              <a:rPr lang="en-US" altLang="en-US" b="1" dirty="0"/>
              <a:t>joint sets</a:t>
            </a:r>
            <a:r>
              <a:rPr lang="en-US" altLang="en-US" dirty="0"/>
              <a:t>, </a:t>
            </a:r>
            <a:r>
              <a:rPr lang="en-US" altLang="en-US" dirty="0" smtClean="0"/>
              <a:t>in </a:t>
            </a:r>
            <a:r>
              <a:rPr lang="en-US" altLang="en-US" b="1" dirty="0"/>
              <a:t>Mica schist 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5" name="Content Placeholder 3" descr="F:\PICTURES\2013-03-10 ABJ PHOTOS 3\ABJ PHOTOS 3 104.JPG">
            <a:extLst>
              <a:ext uri="{FF2B5EF4-FFF2-40B4-BE49-F238E27FC236}">
                <a16:creationId xmlns:a16="http://schemas.microsoft.com/office/drawing/2014/main" id="{52D2E5D9-F09C-428C-88A7-8DFE9D93452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152400"/>
            <a:ext cx="4356000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96400"/>
            <a:ext cx="421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Slicken-sided surface on rock where movement had taken place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48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C:\Users\Mr. Tijani - NGSA\Documents\FUNTUA PIX 1\SAM_0072.JPG">
            <a:extLst>
              <a:ext uri="{FF2B5EF4-FFF2-40B4-BE49-F238E27FC236}">
                <a16:creationId xmlns:a16="http://schemas.microsoft.com/office/drawing/2014/main" id="{A803A080-E4C5-45C6-9529-5792B4BD7B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57313"/>
            <a:ext cx="2786063" cy="2714625"/>
          </a:xfrm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AB077371-C9A6-4B7B-A223-39088231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428750"/>
            <a:ext cx="29829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c:\Users\TIJANI\Pictures\2012-04-27 Akande SE pix 2\Akande SE pix 2 131.JPG">
            <a:extLst>
              <a:ext uri="{FF2B5EF4-FFF2-40B4-BE49-F238E27FC236}">
                <a16:creationId xmlns:a16="http://schemas.microsoft.com/office/drawing/2014/main" id="{80745C5A-5CF8-4A9A-91DC-3BE0606ABB20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318" y="1428735"/>
            <a:ext cx="285752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9" name="Rectangle 6">
            <a:extLst>
              <a:ext uri="{FF2B5EF4-FFF2-40B4-BE49-F238E27FC236}">
                <a16:creationId xmlns:a16="http://schemas.microsoft.com/office/drawing/2014/main" id="{94AE47CE-5687-44D8-A2C7-6585168C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00563"/>
            <a:ext cx="43926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(a) close fold,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(b) tight folds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(c) tight to isoclinal folds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(d) Angular fold </a:t>
            </a:r>
            <a:endParaRPr lang="en-GB" altLang="en-US" sz="2800" b="1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2FA69705-6C8F-4FF8-80E3-A7829928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360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50FE9900-7E4A-42E5-9D6F-DF8A239B3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357313"/>
            <a:ext cx="481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</a:rPr>
              <a:t>b</a:t>
            </a:r>
            <a:endParaRPr lang="en-GB" altLang="en-US" sz="4400"/>
          </a:p>
        </p:txBody>
      </p:sp>
      <p:sp>
        <p:nvSpPr>
          <p:cNvPr id="21512" name="Rectangle 11">
            <a:extLst>
              <a:ext uri="{FF2B5EF4-FFF2-40B4-BE49-F238E27FC236}">
                <a16:creationId xmlns:a16="http://schemas.microsoft.com/office/drawing/2014/main" id="{30C31B2D-FCBC-4097-9009-E1595570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928813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</a:t>
            </a:r>
            <a:endParaRPr lang="en-US" altLang="en-US" sz="1800"/>
          </a:p>
        </p:txBody>
      </p:sp>
      <p:sp>
        <p:nvSpPr>
          <p:cNvPr id="21513" name="Rectangle 12">
            <a:extLst>
              <a:ext uri="{FF2B5EF4-FFF2-40B4-BE49-F238E27FC236}">
                <a16:creationId xmlns:a16="http://schemas.microsoft.com/office/drawing/2014/main" id="{27008C38-4096-46DD-938F-7F850A90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0"/>
            <a:ext cx="85010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The different forms of folds on the basis of 			inter-limb 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en-US" altLang="en-US" sz="1800"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1514" name="TextBox 1">
            <a:extLst>
              <a:ext uri="{FF2B5EF4-FFF2-40B4-BE49-F238E27FC236}">
                <a16:creationId xmlns:a16="http://schemas.microsoft.com/office/drawing/2014/main" id="{26188647-7F35-4E92-BC55-8AC30473A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3" y="2819400"/>
            <a:ext cx="51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1515" name="Picture 1">
            <a:extLst>
              <a:ext uri="{FF2B5EF4-FFF2-40B4-BE49-F238E27FC236}">
                <a16:creationId xmlns:a16="http://schemas.microsoft.com/office/drawing/2014/main" id="{4DDC94A5-0124-496B-8F78-F6D6877C1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198938"/>
            <a:ext cx="35512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94BC968-A1EE-4DF1-BE77-67901F27B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Tahoma" panose="020B0604030504040204" pitchFamily="34" charset="0"/>
              </a:rPr>
              <a:t>FOSSILS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F58A299-8986-4E44-9F52-5D3A2C1875B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altLang="en-US" sz="2200" b="1" dirty="0">
                <a:latin typeface="Tahoma" panose="020B0604030504040204" pitchFamily="34" charset="0"/>
              </a:rPr>
              <a:t>Fossils are the remains of plants and animals that have been preserved in rock</a:t>
            </a:r>
            <a:r>
              <a:rPr lang="en-US" altLang="en-US" sz="22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r>
              <a:rPr lang="en-US" altLang="en-US" sz="2200" b="1" dirty="0" smtClean="0">
                <a:latin typeface="Tahoma" panose="020B0604030504040204" pitchFamily="34" charset="0"/>
              </a:rPr>
              <a:t>May be body fossils, </a:t>
            </a:r>
            <a:r>
              <a:rPr lang="en-US" altLang="en-US" sz="2200" b="1" dirty="0" err="1" smtClean="0">
                <a:latin typeface="Tahoma" panose="020B0604030504040204" pitchFamily="34" charset="0"/>
              </a:rPr>
              <a:t>moulds</a:t>
            </a:r>
            <a:r>
              <a:rPr lang="en-US" altLang="en-US" sz="2200" b="1" dirty="0" smtClean="0">
                <a:latin typeface="Tahoma" panose="020B0604030504040204" pitchFamily="34" charset="0"/>
              </a:rPr>
              <a:t> and casts or trace </a:t>
            </a:r>
            <a:endParaRPr lang="en-US" altLang="en-US" sz="2200" b="1" dirty="0">
              <a:latin typeface="Tahoma" panose="020B0604030504040204" pitchFamily="34" charset="0"/>
            </a:endParaRPr>
          </a:p>
          <a:p>
            <a:pPr algn="ctr"/>
            <a:r>
              <a:rPr lang="en-US" altLang="en-US" sz="2200" b="1" dirty="0">
                <a:latin typeface="Tahoma" panose="020B0604030504040204" pitchFamily="34" charset="0"/>
              </a:rPr>
              <a:t>Useful in tracing the process of how things have changed over time</a:t>
            </a:r>
          </a:p>
          <a:p>
            <a:pPr algn="ctr"/>
            <a:r>
              <a:rPr lang="en-US" altLang="en-US" sz="2200" b="1" dirty="0">
                <a:latin typeface="Tahoma" panose="020B0604030504040204" pitchFamily="34" charset="0"/>
              </a:rPr>
              <a:t>To study past climate and </a:t>
            </a:r>
            <a:r>
              <a:rPr lang="en-US" altLang="en-US" sz="2200" b="1" dirty="0" smtClean="0">
                <a:latin typeface="Tahoma" panose="020B0604030504040204" pitchFamily="34" charset="0"/>
              </a:rPr>
              <a:t>geography</a:t>
            </a:r>
          </a:p>
          <a:p>
            <a:pPr algn="ctr"/>
            <a:r>
              <a:rPr lang="en-US" altLang="en-US" sz="2200" b="1" dirty="0" smtClean="0">
                <a:latin typeface="Tahoma" panose="020B0604030504040204" pitchFamily="34" charset="0"/>
              </a:rPr>
              <a:t>The aspect of geology that studies fossils --PALAEONTOLOGY</a:t>
            </a:r>
            <a:endParaRPr lang="en-US" altLang="en-US" sz="2200" b="1" dirty="0">
              <a:latin typeface="Tahoma" panose="020B0604030504040204" pitchFamily="34" charset="0"/>
            </a:endParaRPr>
          </a:p>
          <a:p>
            <a:pPr algn="ctr"/>
            <a:endParaRPr lang="en-US" altLang="en-US" sz="2400" b="1" dirty="0">
              <a:latin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en-US" sz="2400" b="1" dirty="0">
              <a:latin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en-US" sz="2400" b="1" dirty="0">
              <a:latin typeface="Tahoma" panose="020B0604030504040204" pitchFamily="34" charset="0"/>
            </a:endParaRPr>
          </a:p>
        </p:txBody>
      </p:sp>
      <p:pic>
        <p:nvPicPr>
          <p:cNvPr id="27652" name="Content Placeholder 1">
            <a:extLst>
              <a:ext uri="{FF2B5EF4-FFF2-40B4-BE49-F238E27FC236}">
                <a16:creationId xmlns:a16="http://schemas.microsoft.com/office/drawing/2014/main" id="{DA4B695F-FDBD-49F2-82F8-6765325BB6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9841" y="2620440"/>
            <a:ext cx="3096000" cy="2064710"/>
          </a:xfrm>
        </p:spPr>
      </p:pic>
      <p:pic>
        <p:nvPicPr>
          <p:cNvPr id="27653" name="Picture 4" descr="Limestone with Fossils">
            <a:extLst>
              <a:ext uri="{FF2B5EF4-FFF2-40B4-BE49-F238E27FC236}">
                <a16:creationId xmlns:a16="http://schemas.microsoft.com/office/drawing/2014/main" id="{3CD60C32-A986-4DCB-AF5D-EE88F2A3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80440"/>
            <a:ext cx="368694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90" y="4543097"/>
            <a:ext cx="226431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4400" y="38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Mould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62310" y="4685150"/>
            <a:ext cx="18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Body-Trilobites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00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Trace</a:t>
            </a:r>
            <a:endParaRPr lang="en-GB" b="1" dirty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FOSSILS TO EXPLANATION OF YOUNG 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Fossils </a:t>
            </a:r>
            <a:r>
              <a:rPr lang="en-US" sz="2400" b="1" dirty="0"/>
              <a:t>provide universal evidence of rapid </a:t>
            </a:r>
            <a:r>
              <a:rPr lang="en-US" sz="2400" b="1" dirty="0" smtClean="0"/>
              <a:t>burial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abundant marine invertebrate fossils throughout the entire fossil strata demonstrate extraordinary burial conditions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Trilobites are NOT primitive, simple or poorly developed. They were rather complex and well-developed with detail equal to modern counterparts</a:t>
            </a:r>
          </a:p>
          <a:p>
            <a:r>
              <a:rPr lang="en-US" sz="2400" b="1" dirty="0" err="1" smtClean="0"/>
              <a:t>Undecayed</a:t>
            </a:r>
            <a:r>
              <a:rPr lang="en-US" sz="2400" b="1" dirty="0" smtClean="0"/>
              <a:t> tissues recorded in fossils at every level of the Geologic column</a:t>
            </a:r>
          </a:p>
          <a:p>
            <a:r>
              <a:rPr lang="en-US" sz="2400" b="1" dirty="0" smtClean="0"/>
              <a:t>The presence of fossils do not prove evolution, evidences rather point to a worldwide flood.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58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D632E90-E539-4674-8A89-C9BDF523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STRATIGRAPHY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C48441C-8C28-4AF5-8A55-297C1939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/>
              <a:t>Branch of Geology that deals with the arrangement and succession of layers and strata</a:t>
            </a:r>
          </a:p>
          <a:p>
            <a:r>
              <a:rPr lang="en-GB" altLang="en-US" b="1"/>
              <a:t>The Origin, composition and distribution of the layers</a:t>
            </a:r>
          </a:p>
          <a:p>
            <a:r>
              <a:rPr lang="en-GB" altLang="en-US" b="1"/>
              <a:t>Involves the assessment of TIME and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482981A-940D-4053-B746-A96CB83DB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Geologic Time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5DC9656-2654-45E2-97FD-EB75D748F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271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b="1" dirty="0"/>
              <a:t>Relative Time verses “Absolute Time”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altLang="en-US" sz="2800" b="1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800" b="1" dirty="0"/>
              <a:t>Relative Time is based on establishing the relative order of events without knowing the duration of each event or the amount of time lapsed between events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b="1" dirty="0"/>
              <a:t>“Absolute Time” is based on radiometric dating (using radioactive decay to determine the exact age of a sample)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1BD2361-B502-42B1-B97D-90DF3A0CD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0802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sz="2000" cap="all" dirty="0">
                <a:cs typeface="Arial" panose="020B0604020202020204" pitchFamily="34" charset="0"/>
              </a:rPr>
              <a:t>Principle of Original Horizontality, </a:t>
            </a:r>
            <a:r>
              <a:rPr kumimoji="1" lang="en-US" altLang="en-US" sz="2000" cap="all" dirty="0">
                <a:latin typeface="Arial Black" panose="020B0A04020102020204" pitchFamily="34" charset="0"/>
              </a:rPr>
              <a:t>Principle of Superposition</a:t>
            </a:r>
            <a:endParaRPr lang="en-US" altLang="en-US" sz="2000" cap="all" dirty="0"/>
          </a:p>
        </p:txBody>
      </p:sp>
      <p:pic>
        <p:nvPicPr>
          <p:cNvPr id="31747" name="Picture 4" descr="superposition">
            <a:extLst>
              <a:ext uri="{FF2B5EF4-FFF2-40B4-BE49-F238E27FC236}">
                <a16:creationId xmlns:a16="http://schemas.microsoft.com/office/drawing/2014/main" id="{DA8140C2-904A-4983-86D6-112ECD8B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295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8870" name="Rectangle 6">
            <a:extLst>
              <a:ext uri="{FF2B5EF4-FFF2-40B4-BE49-F238E27FC236}">
                <a16:creationId xmlns:a16="http://schemas.microsoft.com/office/drawing/2014/main" id="{57B3B03D-5304-48C0-9D3E-0EE62B1D5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3200">
                <a:solidFill>
                  <a:schemeClr val="tx2"/>
                </a:solidFill>
                <a:latin typeface="Arial Black" pitchFamily="34" charset="0"/>
              </a:defRPr>
            </a:lvl1pPr>
            <a:lvl2pPr>
              <a:defRPr kumimoji="1" sz="3200">
                <a:solidFill>
                  <a:schemeClr val="tx2"/>
                </a:solidFill>
                <a:latin typeface="Arial Black" pitchFamily="34" charset="0"/>
              </a:defRPr>
            </a:lvl2pPr>
            <a:lvl3pPr>
              <a:defRPr kumimoji="1" sz="3200">
                <a:solidFill>
                  <a:schemeClr val="tx2"/>
                </a:solidFill>
                <a:latin typeface="Arial Black" pitchFamily="34" charset="0"/>
              </a:defRPr>
            </a:lvl3pPr>
            <a:lvl4pPr>
              <a:defRPr kumimoji="1" sz="3200">
                <a:solidFill>
                  <a:schemeClr val="tx2"/>
                </a:solidFill>
                <a:latin typeface="Arial Black" pitchFamily="34" charset="0"/>
              </a:defRPr>
            </a:lvl4pPr>
            <a:lvl5pPr>
              <a:defRPr kumimoji="1"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PRINCIPLES OF STRATIGRAPHY</a:t>
            </a:r>
            <a:r>
              <a:rPr lang="en-US" altLang="en-US" dirty="0"/>
              <a:t> </a:t>
            </a:r>
          </a:p>
        </p:txBody>
      </p:sp>
      <p:sp>
        <p:nvSpPr>
          <p:cNvPr id="31749" name="TextBox 3">
            <a:extLst>
              <a:ext uri="{FF2B5EF4-FFF2-40B4-BE49-F238E27FC236}">
                <a16:creationId xmlns:a16="http://schemas.microsoft.com/office/drawing/2014/main" id="{82BA7341-3A8E-4696-B44D-4A81AFA54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53200"/>
            <a:ext cx="4991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Figure 9: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50B7B4B-8905-4978-AD16-F623D20E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 PRESENTATION GOAL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0608B94-93C5-41C6-9E17-64EA592F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/>
              <a:t>To present basic concepts of geology important for the discussion of earth history</a:t>
            </a:r>
          </a:p>
          <a:p>
            <a:pPr eaLnBrk="1" hangingPunct="1"/>
            <a:r>
              <a:rPr lang="en-US" altLang="en-US" sz="2800" b="1" dirty="0"/>
              <a:t>Compare the standard scientific worldview with the Biblical world view and  provide a framework for understanding the conflict over origins</a:t>
            </a:r>
          </a:p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To encourage faith, even with questions after seeing a range of evidences</a:t>
            </a:r>
          </a:p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To encourage the type of Job’s </a:t>
            </a:r>
            <a:r>
              <a:rPr lang="en-US" altLang="en-US" sz="2800" b="1" dirty="0" smtClean="0">
                <a:cs typeface="Arial" panose="020B0604020202020204" pitchFamily="34" charset="0"/>
              </a:rPr>
              <a:t>curiosity, trust </a:t>
            </a:r>
            <a:r>
              <a:rPr lang="en-US" altLang="en-US" sz="2800" b="1" dirty="0">
                <a:cs typeface="Arial" panose="020B0604020202020204" pitchFamily="34" charset="0"/>
              </a:rPr>
              <a:t>in God, and respect for science </a:t>
            </a:r>
          </a:p>
          <a:p>
            <a:pPr marL="0" indent="0" eaLnBrk="1" hangingPunct="1">
              <a:buNone/>
            </a:pPr>
            <a:endParaRPr lang="en-US" altLang="en-US" sz="2800" b="1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F7135FD7-845D-4F1C-86B0-E060144BCE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8675"/>
            <a:ext cx="9067800" cy="56642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82B114-6C78-47C3-96D9-0D88CC4851FD}"/>
              </a:ext>
            </a:extLst>
          </p:cNvPr>
          <p:cNvSpPr/>
          <p:nvPr/>
        </p:nvSpPr>
        <p:spPr>
          <a:xfrm>
            <a:off x="33338" y="171450"/>
            <a:ext cx="67484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/>
              <a:t> </a:t>
            </a:r>
            <a:r>
              <a:rPr lang="en-US" altLang="en-US" sz="2400" b="1" cap="all" dirty="0"/>
              <a:t>Cross-Cutting Relationships</a:t>
            </a:r>
            <a:endParaRPr lang="en-GB" sz="24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57D6E93-640A-4CF6-82A0-97E19397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LATERAL CONTINUITY/FOSSIL SUCCESSION</a:t>
            </a:r>
          </a:p>
        </p:txBody>
      </p:sp>
      <p:pic>
        <p:nvPicPr>
          <p:cNvPr id="33795" name="Content Placeholder 1">
            <a:extLst>
              <a:ext uri="{FF2B5EF4-FFF2-40B4-BE49-F238E27FC236}">
                <a16:creationId xmlns:a16="http://schemas.microsoft.com/office/drawing/2014/main" id="{2AC8F9E9-A230-433E-9AEC-951E90E58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7731125" cy="566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3E5A587-DE51-4E48-9E69-42E0214B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ABSOLUTE TIME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09D2544B-FF15-40E9-A57C-BE343E45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/>
              <a:t>The fixing of a geological structure or event in time, as by counting tree rings. </a:t>
            </a:r>
            <a:endParaRPr lang="en-GB" altLang="en-US" sz="2800" b="1"/>
          </a:p>
          <a:p>
            <a:r>
              <a:rPr lang="en-GB" altLang="en-US" sz="2800" b="1"/>
              <a:t>Methods </a:t>
            </a:r>
          </a:p>
          <a:p>
            <a:r>
              <a:rPr lang="en-US" altLang="en-US" sz="2800" b="1"/>
              <a:t>Radioactive decay</a:t>
            </a:r>
            <a:endParaRPr lang="en-GB" altLang="en-US" sz="2800"/>
          </a:p>
          <a:p>
            <a:r>
              <a:rPr lang="en-US" altLang="en-US" sz="2800" b="1"/>
              <a:t>The process of spontaneously emitting </a:t>
            </a:r>
            <a:r>
              <a:rPr lang="en-US" altLang="en-US" sz="2800" b="1" i="1"/>
              <a:t>protons </a:t>
            </a:r>
            <a:r>
              <a:rPr lang="en-US" altLang="en-US" sz="2800" b="1"/>
              <a:t>and </a:t>
            </a:r>
            <a:r>
              <a:rPr lang="en-US" altLang="en-US" sz="2800" b="1" i="1"/>
              <a:t>neutrons </a:t>
            </a:r>
            <a:r>
              <a:rPr lang="en-US" altLang="en-US" sz="2800" b="1"/>
              <a:t>that transforms one </a:t>
            </a:r>
            <a:r>
              <a:rPr lang="en-US" altLang="en-US" sz="2800" b="1" i="1"/>
              <a:t>isotope </a:t>
            </a:r>
            <a:r>
              <a:rPr lang="en-US" altLang="en-US" sz="2800" b="1"/>
              <a:t>into another. </a:t>
            </a:r>
            <a:endParaRPr lang="en-GB" altLang="en-US" sz="2800" b="1"/>
          </a:p>
          <a:p>
            <a:r>
              <a:rPr lang="en-US" altLang="en-US" sz="2800" b="1"/>
              <a:t>Radiometric dating</a:t>
            </a:r>
            <a:endParaRPr lang="en-GB" altLang="en-US" sz="2800"/>
          </a:p>
          <a:p>
            <a:r>
              <a:rPr lang="en-US" altLang="en-US" sz="2800" b="1"/>
              <a:t>The process of using relative proportions of </a:t>
            </a:r>
            <a:r>
              <a:rPr lang="en-US" altLang="en-US" sz="2800" b="1" i="1"/>
              <a:t>parent </a:t>
            </a:r>
            <a:r>
              <a:rPr lang="en-US" altLang="en-US" sz="2800" b="1"/>
              <a:t>to </a:t>
            </a:r>
            <a:r>
              <a:rPr lang="en-US" altLang="en-US" sz="2800" b="1" i="1"/>
              <a:t>daughter isotopes </a:t>
            </a:r>
            <a:r>
              <a:rPr lang="en-US" altLang="en-US" sz="2800" b="1"/>
              <a:t>in </a:t>
            </a:r>
            <a:r>
              <a:rPr lang="en-US" altLang="en-US" sz="2800" b="1" i="1"/>
              <a:t>radioactive decay </a:t>
            </a:r>
            <a:r>
              <a:rPr lang="en-US" altLang="en-US" sz="2800" b="1"/>
              <a:t>to determine the age of a given rock or rock stratum. </a:t>
            </a:r>
            <a:endParaRPr lang="en-GB" altLang="en-US" sz="2800" b="1"/>
          </a:p>
          <a:p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251B001-02E5-40AC-B831-20B4E0E2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848"/>
            <a:ext cx="8683625" cy="433552"/>
          </a:xfrm>
        </p:spPr>
        <p:txBody>
          <a:bodyPr/>
          <a:lstStyle/>
          <a:p>
            <a:r>
              <a:rPr lang="en-US" altLang="en-US" sz="3200" dirty="0" smtClean="0"/>
              <a:t>Fossil Record/Geologic Column</a:t>
            </a:r>
            <a:endParaRPr lang="en-US" altLang="en-US" sz="3200" dirty="0"/>
          </a:p>
        </p:txBody>
      </p:sp>
      <p:pic>
        <p:nvPicPr>
          <p:cNvPr id="36867" name="Picture 2" descr="fossils">
            <a:extLst>
              <a:ext uri="{FF2B5EF4-FFF2-40B4-BE49-F238E27FC236}">
                <a16:creationId xmlns:a16="http://schemas.microsoft.com/office/drawing/2014/main" id="{B2251ADF-2FDC-4845-A1FD-06487C89C1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029200" cy="6324600"/>
          </a:xfrm>
          <a:noFill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89938" y="499241"/>
            <a:ext cx="4267200" cy="5943600"/>
          </a:xfrm>
        </p:spPr>
        <p:txBody>
          <a:bodyPr/>
          <a:lstStyle/>
          <a:p>
            <a:pPr lvl="1"/>
            <a:r>
              <a:rPr lang="en-GB" sz="2000" b="1" dirty="0" smtClean="0"/>
              <a:t>William Hutton 1769-1839 </a:t>
            </a:r>
          </a:p>
          <a:p>
            <a:r>
              <a:rPr lang="en-GB" sz="2000" b="1" dirty="0" smtClean="0"/>
              <a:t>Observed that the same kind of fossils always occurred in the same type of rocks.</a:t>
            </a:r>
          </a:p>
          <a:p>
            <a:r>
              <a:rPr lang="en-GB" sz="2000" b="1" dirty="0" smtClean="0"/>
              <a:t>This pattern was confirmed subsequently in different parts of the world</a:t>
            </a:r>
          </a:p>
          <a:p>
            <a:r>
              <a:rPr lang="en-GB" sz="2000" b="1" dirty="0" smtClean="0"/>
              <a:t>These layers are represented in a chart called the Geologic Column</a:t>
            </a:r>
          </a:p>
          <a:p>
            <a:r>
              <a:rPr lang="en-GB" sz="2000" b="1" dirty="0" smtClean="0"/>
              <a:t>The Geologic column only shows the order of fossil  burial , </a:t>
            </a:r>
          </a:p>
          <a:p>
            <a:r>
              <a:rPr lang="en-GB" sz="2000" b="1" dirty="0" smtClean="0"/>
              <a:t>NOT how much time elapsed between the burial of fossils in different layers of sediment 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FLAW</a:t>
            </a:r>
            <a:r>
              <a:rPr lang="en-GB" sz="2000" b="1" dirty="0" smtClean="0"/>
              <a:t>—No real order, just a theory to support evolution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2563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ontent Placeholder 1">
            <a:extLst>
              <a:ext uri="{FF2B5EF4-FFF2-40B4-BE49-F238E27FC236}">
                <a16:creationId xmlns:a16="http://schemas.microsoft.com/office/drawing/2014/main" id="{81C1136E-7C79-491C-B8D1-8F843D5CB0C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81600" y="152400"/>
            <a:ext cx="3962400" cy="6248400"/>
          </a:xfrm>
        </p:spPr>
        <p:txBody>
          <a:bodyPr/>
          <a:lstStyle/>
          <a:p>
            <a:r>
              <a:rPr lang="en-US" altLang="en-US" sz="2000" b="1" dirty="0" smtClean="0"/>
              <a:t>Using fossils to demarcate time and period. </a:t>
            </a:r>
          </a:p>
          <a:p>
            <a:r>
              <a:rPr lang="en-US" altLang="en-US" sz="2000" b="1" dirty="0" smtClean="0"/>
              <a:t>The Geologic Column transformed into a Geologic  Time scale</a:t>
            </a:r>
          </a:p>
          <a:p>
            <a:pPr marL="0" indent="0">
              <a:buNone/>
            </a:pPr>
            <a:r>
              <a:rPr lang="en-US" altLang="en-US" sz="2000" b="1" dirty="0" smtClean="0"/>
              <a:t>Divided </a:t>
            </a:r>
            <a:r>
              <a:rPr lang="en-US" altLang="en-US" sz="2000" b="1" dirty="0"/>
              <a:t>into FOUR major time units:</a:t>
            </a:r>
          </a:p>
          <a:p>
            <a:pPr lvl="1"/>
            <a:r>
              <a:rPr lang="en-US" altLang="en-US" sz="2000" b="1" dirty="0">
                <a:solidFill>
                  <a:schemeClr val="bg2"/>
                </a:solidFill>
              </a:rPr>
              <a:t>EONS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/>
              <a:t>- largest division - there are 4 </a:t>
            </a:r>
            <a:r>
              <a:rPr lang="en-US" altLang="en-US" sz="2000" b="1" dirty="0" smtClean="0"/>
              <a:t>eons-Hadean, Archean, Proterozoic and Phanerozoic</a:t>
            </a:r>
            <a:endParaRPr lang="en-US" altLang="en-US" sz="2000" b="1" dirty="0"/>
          </a:p>
          <a:p>
            <a:pPr lvl="1"/>
            <a:r>
              <a:rPr lang="en-US" altLang="en-US" sz="2000" b="1" dirty="0">
                <a:solidFill>
                  <a:schemeClr val="bg2"/>
                </a:solidFill>
              </a:rPr>
              <a:t>ERAS – </a:t>
            </a:r>
            <a:r>
              <a:rPr lang="en-US" altLang="en-US" sz="2000" b="1" dirty="0"/>
              <a:t>three – Paleozoic, Mesozoic, Cenozoic</a:t>
            </a:r>
          </a:p>
          <a:p>
            <a:pPr lvl="1"/>
            <a:r>
              <a:rPr lang="en-US" altLang="en-US" sz="2000" b="1" dirty="0">
                <a:solidFill>
                  <a:schemeClr val="bg2"/>
                </a:solidFill>
              </a:rPr>
              <a:t>PERIODS </a:t>
            </a:r>
          </a:p>
          <a:p>
            <a:pPr lvl="1"/>
            <a:r>
              <a:rPr lang="en-US" altLang="en-US" sz="2000" b="1" dirty="0">
                <a:solidFill>
                  <a:schemeClr val="bg2"/>
                </a:solidFill>
              </a:rPr>
              <a:t>EPOCHS - </a:t>
            </a:r>
            <a:r>
              <a:rPr lang="en-US" altLang="en-US" sz="2000" b="1" dirty="0" smtClean="0"/>
              <a:t>smallest </a:t>
            </a:r>
            <a:r>
              <a:rPr lang="en-US" altLang="en-US" sz="2000" b="1" dirty="0"/>
              <a:t>block of </a:t>
            </a:r>
            <a:r>
              <a:rPr lang="en-US" altLang="en-US" sz="2000" b="1" dirty="0" smtClean="0"/>
              <a:t>time</a:t>
            </a:r>
          </a:p>
          <a:p>
            <a:pPr marL="457200" lvl="1" indent="0"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FLAW-  Ages are based on radiometric ages of the host rocks , not the fossils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35843" name="Content Placeholder 2">
            <a:extLst>
              <a:ext uri="{FF2B5EF4-FFF2-40B4-BE49-F238E27FC236}">
                <a16:creationId xmlns:a16="http://schemas.microsoft.com/office/drawing/2014/main" id="{D9D8DCDF-62BB-471C-9DFB-640B89E7D94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29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34811D6-6B9B-47D0-8DB8-CB3C8732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CONTINENTAL DRIFT- ALFRED  </a:t>
            </a:r>
            <a:r>
              <a:rPr lang="en-US" altLang="en-US" dirty="0" smtClean="0"/>
              <a:t>WEGENER</a:t>
            </a:r>
            <a:endParaRPr lang="en-US" altLang="en-US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DE266AD2-EF57-4528-B9E4-C35162BD4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Proposed the theory that the continents are moving in the 1920s</a:t>
            </a:r>
          </a:p>
          <a:p>
            <a:pPr>
              <a:defRPr/>
            </a:pPr>
            <a:r>
              <a:rPr lang="en-US" sz="2400" b="1" dirty="0"/>
              <a:t>Wegener's evidence,  was in line  with compelling evidence provided by post World War II technology, </a:t>
            </a:r>
          </a:p>
          <a:p>
            <a:pPr>
              <a:defRPr/>
            </a:pPr>
            <a:r>
              <a:rPr lang="en-US" sz="2400" b="1" dirty="0"/>
              <a:t>Provided a platform for the universal acceptance of the theory of Plate Tectonics in the scientific community. 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FLAW- </a:t>
            </a:r>
            <a:r>
              <a:rPr lang="en-US" sz="2400" b="1" dirty="0" smtClean="0"/>
              <a:t>No reasonable explanation yet for the mechanism of the process</a:t>
            </a:r>
            <a:endParaRPr lang="en-US" sz="2400" b="1" dirty="0"/>
          </a:p>
          <a:p>
            <a:pPr>
              <a:defRPr/>
            </a:pPr>
            <a:r>
              <a:rPr lang="en-US" altLang="en-US" sz="2400" b="1" dirty="0"/>
              <a:t>This theory is linkable to the event of the third day of creation </a:t>
            </a:r>
            <a:r>
              <a:rPr lang="en-US" altLang="en-US" sz="2400" b="1" dirty="0" smtClean="0"/>
              <a:t> and the flood</a:t>
            </a:r>
            <a:endParaRPr lang="en-US" altLang="en-US" sz="2400" b="1" dirty="0"/>
          </a:p>
          <a:p>
            <a:pPr>
              <a:defRPr/>
            </a:pPr>
            <a:r>
              <a:rPr lang="en-US" altLang="en-US" sz="2400" b="1" dirty="0"/>
              <a:t>Gen1:9,10 ‘Let the waters be gathered together into one place and let the dry land appear, and God called the dry land earth and the waters gathered together, </a:t>
            </a:r>
          </a:p>
          <a:p>
            <a:pPr>
              <a:defRPr/>
            </a:pPr>
            <a:endParaRPr lang="en-US" sz="2400" b="1" dirty="0"/>
          </a:p>
          <a:p>
            <a:pPr marL="0" indent="0">
              <a:buFontTx/>
              <a:buNone/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9" descr="10_Continental_Jigsaw">
            <a:extLst>
              <a:ext uri="{FF2B5EF4-FFF2-40B4-BE49-F238E27FC236}">
                <a16:creationId xmlns:a16="http://schemas.microsoft.com/office/drawing/2014/main" id="{16A6C47F-A607-4465-8025-3E048483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3"/>
          <a:stretch>
            <a:fillRect/>
          </a:stretch>
        </p:blipFill>
        <p:spPr bwMode="auto">
          <a:xfrm>
            <a:off x="4572000" y="238125"/>
            <a:ext cx="4267200" cy="603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Box 2">
            <a:extLst>
              <a:ext uri="{FF2B5EF4-FFF2-40B4-BE49-F238E27FC236}">
                <a16:creationId xmlns:a16="http://schemas.microsoft.com/office/drawing/2014/main" id="{D904A4EE-B367-49DD-93C3-9492C013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81750"/>
            <a:ext cx="563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/>
              <a:t>                                               Figure 17 Source Earth Learning Ideas.com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7C726627-4AD2-4DA1-8574-6D3EA3339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449842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400" b="1" dirty="0" smtClean="0"/>
              <a:t>The shape of the continents</a:t>
            </a:r>
          </a:p>
          <a:p>
            <a:pPr>
              <a:spcBef>
                <a:spcPct val="0"/>
              </a:spcBef>
            </a:pPr>
            <a:r>
              <a:rPr lang="en-GB" altLang="en-US" sz="2400" b="1" dirty="0" smtClean="0"/>
              <a:t>The </a:t>
            </a:r>
            <a:r>
              <a:rPr lang="en-GB" altLang="en-US" sz="2400" b="1" dirty="0"/>
              <a:t>jigsaw fit between South America and Africa</a:t>
            </a:r>
          </a:p>
          <a:p>
            <a:pPr>
              <a:spcBef>
                <a:spcPct val="0"/>
              </a:spcBef>
            </a:pPr>
            <a:r>
              <a:rPr lang="en-GB" altLang="en-US" sz="2400" b="1" dirty="0"/>
              <a:t>Similarities exist between plant fossils </a:t>
            </a:r>
            <a:r>
              <a:rPr lang="en-GB" altLang="en-US" sz="2400" b="1" i="1" dirty="0"/>
              <a:t>Glossopteris</a:t>
            </a:r>
            <a:r>
              <a:rPr lang="en-GB" altLang="en-US" sz="2400" b="1" dirty="0"/>
              <a:t> on the southern continents.</a:t>
            </a:r>
          </a:p>
          <a:p>
            <a:pPr>
              <a:spcBef>
                <a:spcPct val="0"/>
              </a:spcBef>
            </a:pPr>
            <a:r>
              <a:rPr lang="en-GB" altLang="en-US" sz="2400" b="1" dirty="0" err="1" smtClean="0"/>
              <a:t>Paleomagnetism</a:t>
            </a:r>
            <a:endParaRPr lang="en-GB" altLang="en-US" sz="2400" b="1" dirty="0"/>
          </a:p>
          <a:p>
            <a:pPr>
              <a:spcBef>
                <a:spcPct val="0"/>
              </a:spcBef>
            </a:pPr>
            <a:r>
              <a:rPr lang="en-GB" altLang="en-US" sz="2400" b="1" dirty="0" smtClean="0"/>
              <a:t>Reconstruction of past climatic patterns</a:t>
            </a:r>
            <a:endParaRPr lang="en-GB" altLang="en-US" sz="2400" b="1" dirty="0"/>
          </a:p>
          <a:p>
            <a:pPr>
              <a:spcBef>
                <a:spcPct val="0"/>
              </a:spcBef>
            </a:pPr>
            <a:r>
              <a:rPr lang="en-GB" altLang="en-US" sz="2400" b="1" dirty="0"/>
              <a:t>Similar glacial evidence </a:t>
            </a:r>
            <a:r>
              <a:rPr lang="en-GB" altLang="en-US" sz="2400" b="1" dirty="0" smtClean="0"/>
              <a:t></a:t>
            </a:r>
            <a:endParaRPr lang="en-GB" altLang="en-US" sz="2400" b="1" dirty="0"/>
          </a:p>
        </p:txBody>
      </p:sp>
      <p:sp>
        <p:nvSpPr>
          <p:cNvPr id="39941" name="TextBox 9">
            <a:extLst>
              <a:ext uri="{FF2B5EF4-FFF2-40B4-BE49-F238E27FC236}">
                <a16:creationId xmlns:a16="http://schemas.microsoft.com/office/drawing/2014/main" id="{7F504EC4-AEA7-4534-9765-DC609ADE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606"/>
            <a:ext cx="350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EVIDENCES FOR CONTINENTAL DRIFT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8">
            <a:extLst>
              <a:ext uri="{FF2B5EF4-FFF2-40B4-BE49-F238E27FC236}">
                <a16:creationId xmlns:a16="http://schemas.microsoft.com/office/drawing/2014/main" id="{FC41875B-1161-4AA3-B76F-14E6417B61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425450"/>
            <a:ext cx="6361112" cy="6400800"/>
          </a:xfrm>
        </p:spPr>
      </p:pic>
      <p:sp>
        <p:nvSpPr>
          <p:cNvPr id="41987" name="TextBox 10">
            <a:extLst>
              <a:ext uri="{FF2B5EF4-FFF2-40B4-BE49-F238E27FC236}">
                <a16:creationId xmlns:a16="http://schemas.microsoft.com/office/drawing/2014/main" id="{8406D6A0-1E9F-46CF-AE1F-83C9A739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143000"/>
            <a:ext cx="2743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THE INTERIOR OF THE </a:t>
            </a:r>
            <a:r>
              <a:rPr lang="en-US" altLang="en-US" sz="2800" b="1" dirty="0" smtClean="0"/>
              <a:t>EARTH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Obtained from seismic investigations</a:t>
            </a: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>
            <a:extLst>
              <a:ext uri="{FF2B5EF4-FFF2-40B4-BE49-F238E27FC236}">
                <a16:creationId xmlns:a16="http://schemas.microsoft.com/office/drawing/2014/main" id="{754B7A32-C816-447E-8D8A-B65C43C3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PLATE TECTONICS THEORY</a:t>
            </a:r>
          </a:p>
        </p:txBody>
      </p:sp>
      <p:sp>
        <p:nvSpPr>
          <p:cNvPr id="43011" name="Content Placeholder 5">
            <a:extLst>
              <a:ext uri="{FF2B5EF4-FFF2-40B4-BE49-F238E27FC236}">
                <a16:creationId xmlns:a16="http://schemas.microsoft.com/office/drawing/2014/main" id="{105A3279-3042-4044-B5EB-4FF7C2086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b="1" dirty="0"/>
              <a:t>Became popular in the 1960s</a:t>
            </a:r>
          </a:p>
          <a:p>
            <a:r>
              <a:rPr lang="en-US" altLang="en-US" sz="2200" b="1" dirty="0"/>
              <a:t>States that the Earth’s outermost layer is fragmented into a dozen or more large and small solid slabs, called tectonic plates,</a:t>
            </a:r>
          </a:p>
          <a:p>
            <a:r>
              <a:rPr lang="en-US" altLang="en-US" sz="2200" b="1" dirty="0"/>
              <a:t>These  move relative to one another as they ride atop hotter, more mobile mantle material (called the asthenosphere). </a:t>
            </a:r>
          </a:p>
          <a:p>
            <a:r>
              <a:rPr lang="en-US" altLang="en-US" sz="2200" b="1" dirty="0"/>
              <a:t>The average rates of motion of these restless plates—in the past as well as the present—range from less than 1 to more than </a:t>
            </a:r>
            <a:r>
              <a:rPr lang="en-US" altLang="en-US" sz="2200" b="1" dirty="0" smtClean="0"/>
              <a:t>15 centimeters </a:t>
            </a:r>
            <a:r>
              <a:rPr lang="en-US" altLang="en-US" sz="2200" b="1" dirty="0"/>
              <a:t>per year.</a:t>
            </a:r>
          </a:p>
          <a:p>
            <a:r>
              <a:rPr lang="en-US" altLang="en-US" sz="2200" b="1" dirty="0" smtClean="0"/>
              <a:t>Responsible </a:t>
            </a:r>
            <a:r>
              <a:rPr lang="en-US" altLang="en-US" sz="2200" b="1" dirty="0"/>
              <a:t>for the formation of the mountain ranges—Appalachians, Atlas Himalayas, </a:t>
            </a:r>
            <a:r>
              <a:rPr lang="en-US" altLang="en-US" sz="2200" b="1" dirty="0" smtClean="0"/>
              <a:t>Andes </a:t>
            </a:r>
            <a:r>
              <a:rPr lang="en-US" altLang="en-US" sz="2200" b="1" dirty="0" err="1" smtClean="0"/>
              <a:t>etc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>
            <a:extLst>
              <a:ext uri="{FF2B5EF4-FFF2-40B4-BE49-F238E27FC236}">
                <a16:creationId xmlns:a16="http://schemas.microsoft.com/office/drawing/2014/main" id="{A6CEBBFA-2B15-494B-B1B7-352D9C3A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PLATES</a:t>
            </a:r>
            <a:endParaRPr lang="en-US" altLang="en-US" dirty="0"/>
          </a:p>
        </p:txBody>
      </p:sp>
      <p:sp>
        <p:nvSpPr>
          <p:cNvPr id="44036" name="TextBox 1">
            <a:extLst>
              <a:ext uri="{FF2B5EF4-FFF2-40B4-BE49-F238E27FC236}">
                <a16:creationId xmlns:a16="http://schemas.microsoft.com/office/drawing/2014/main" id="{27C25695-B2A9-4241-B88B-0466E6D6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324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:</a:t>
            </a:r>
            <a:endParaRPr lang="en-GB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5" y="914400"/>
            <a:ext cx="9171296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553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Geographer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74E3FAC-BB4B-44F8-806A-AEEE25B5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WHAT IS GEOLOGY?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F905-F3A8-474E-84EE-CED440409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The study of the history of the Earth as recorded in the rocks, 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Including </a:t>
            </a:r>
            <a:r>
              <a:rPr lang="en-US" sz="2400" b="1" dirty="0"/>
              <a:t>the surface processes which have shaped and are still shaping its surface, the ocean floors, and its interior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/>
              <a:t>WHY STUDY THE EARTH</a:t>
            </a:r>
            <a:r>
              <a:rPr lang="en-US" altLang="en-US" sz="2400" b="1" dirty="0" smtClean="0"/>
              <a:t>?</a:t>
            </a:r>
            <a:endParaRPr lang="en-US" sz="2400" b="1" dirty="0"/>
          </a:p>
          <a:p>
            <a:pPr eaLnBrk="1" hangingPunct="1">
              <a:defRPr/>
            </a:pPr>
            <a:r>
              <a:rPr lang="en-US" altLang="en-US" sz="2400" b="1" dirty="0"/>
              <a:t>We're part of it and we shall return to it. </a:t>
            </a:r>
          </a:p>
          <a:p>
            <a:pPr eaLnBrk="1" hangingPunct="1">
              <a:defRPr/>
            </a:pPr>
            <a:r>
              <a:rPr lang="en-US" altLang="en-US" sz="2400" b="1" u="sng" dirty="0" smtClean="0">
                <a:hlinkClick r:id="rId2"/>
              </a:rPr>
              <a:t>Energy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and </a:t>
            </a:r>
            <a:r>
              <a:rPr lang="en-US" altLang="en-US" sz="2400" b="1" u="sng" dirty="0">
                <a:hlinkClick r:id="rId3"/>
              </a:rPr>
              <a:t>Mineral resources</a:t>
            </a:r>
            <a:r>
              <a:rPr lang="en-US" altLang="en-US" sz="2400" b="1" dirty="0"/>
              <a:t> that we depend on come from the Earth. </a:t>
            </a:r>
          </a:p>
          <a:p>
            <a:pPr eaLnBrk="1" hangingPunct="1">
              <a:defRPr/>
            </a:pPr>
            <a:r>
              <a:rPr lang="en-US" altLang="en-US" sz="2400" b="1" dirty="0"/>
              <a:t>Geologic Hazards – Earthquakes </a:t>
            </a:r>
            <a:r>
              <a:rPr lang="en-US" altLang="en-US" sz="2400" b="1" dirty="0" err="1"/>
              <a:t>etc</a:t>
            </a:r>
            <a:r>
              <a:rPr lang="en-US" altLang="en-US" sz="2400" b="1" dirty="0"/>
              <a:t>, happen around us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We </a:t>
            </a:r>
            <a:r>
              <a:rPr lang="en-US" altLang="en-US" sz="2400" b="1" dirty="0"/>
              <a:t>have a better understanding </a:t>
            </a:r>
            <a:r>
              <a:rPr lang="en-US" altLang="en-US" sz="2400" b="1" dirty="0" smtClean="0"/>
              <a:t>of the processes  so that we can better acknowledge </a:t>
            </a:r>
            <a:r>
              <a:rPr lang="en-US" altLang="en-US" sz="2400" b="1" dirty="0"/>
              <a:t>the Creator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0001" r="1468" b="6666"/>
          <a:stretch/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52051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The </a:t>
            </a:r>
            <a:r>
              <a:rPr lang="en-US" b="1" dirty="0"/>
              <a:t>G</a:t>
            </a:r>
            <a:r>
              <a:rPr lang="en-US" b="1" dirty="0" smtClean="0"/>
              <a:t>eographer online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9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OF FIRE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1" y="956172"/>
            <a:ext cx="8900602" cy="4680000"/>
          </a:xfrm>
        </p:spPr>
      </p:pic>
      <p:sp>
        <p:nvSpPr>
          <p:cNvPr id="3" name="TextBox 2"/>
          <p:cNvSpPr txBox="1"/>
          <p:nvPr/>
        </p:nvSpPr>
        <p:spPr>
          <a:xfrm>
            <a:off x="357352" y="5638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With some notable exceptions, nearly all the world’s earthquake and volcanic activity occur along or near boundaries between plates  (RING OF FIRE)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69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B68DE986-D994-4E89-9574-95DE1E85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RECENT TECTONIC ACTIVITIES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0" y="2097088"/>
            <a:ext cx="7837723" cy="4389120"/>
          </a:xfrm>
        </p:spPr>
      </p:pic>
      <p:sp>
        <p:nvSpPr>
          <p:cNvPr id="46084" name="TextBox 10">
            <a:extLst>
              <a:ext uri="{FF2B5EF4-FFF2-40B4-BE49-F238E27FC236}">
                <a16:creationId xmlns:a16="http://schemas.microsoft.com/office/drawing/2014/main" id="{FC738770-2D85-4318-B568-9BF1B4387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/>
              <a:t>Turkey-Syria earthquake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/>
              <a:t>The splitting of Africa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983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www.somtribune.com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1B31044E-EACD-41B3-8B2A-FB44FFA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3625" cy="1905000"/>
          </a:xfrm>
        </p:spPr>
        <p:txBody>
          <a:bodyPr/>
          <a:lstStyle/>
          <a:p>
            <a:r>
              <a:rPr lang="en-GB" altLang="en-US" dirty="0"/>
              <a:t>ORIGIN OF THE EARTH: STANDARD SCIENTIFIC WORLDVIEW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3F24373B-FFB4-4C37-A582-EB46157C2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191000"/>
          </a:xfrm>
        </p:spPr>
        <p:txBody>
          <a:bodyPr/>
          <a:lstStyle/>
          <a:p>
            <a:r>
              <a:rPr lang="en-GB" altLang="en-US" sz="2400" b="1" dirty="0">
                <a:latin typeface="+mj-lt"/>
              </a:rPr>
              <a:t>The Big Bang theory</a:t>
            </a:r>
          </a:p>
          <a:p>
            <a:r>
              <a:rPr lang="en-GB" altLang="en-US" sz="2400" b="1" dirty="0">
                <a:latin typeface="+mj-lt"/>
              </a:rPr>
              <a:t>Age: 4.5 Billion years</a:t>
            </a:r>
          </a:p>
          <a:p>
            <a:r>
              <a:rPr lang="en-GB" altLang="en-US" sz="2400" b="1" dirty="0">
                <a:latin typeface="+mj-lt"/>
              </a:rPr>
              <a:t>The processes </a:t>
            </a:r>
            <a:r>
              <a:rPr lang="en-GB" altLang="en-US" sz="2400" b="1" dirty="0" err="1">
                <a:latin typeface="+mj-lt"/>
              </a:rPr>
              <a:t>shapening</a:t>
            </a:r>
            <a:r>
              <a:rPr lang="en-GB" altLang="en-US" sz="2400" b="1" dirty="0">
                <a:latin typeface="+mj-lt"/>
              </a:rPr>
              <a:t> the earth are just happening by </a:t>
            </a:r>
            <a:r>
              <a:rPr lang="en-GB" altLang="en-US" sz="2400" b="1" dirty="0" smtClean="0">
                <a:latin typeface="+mj-lt"/>
              </a:rPr>
              <a:t>chance, Intelligent design not involved</a:t>
            </a:r>
          </a:p>
          <a:p>
            <a:r>
              <a:rPr lang="en-GB" altLang="en-US" sz="2400" b="1" dirty="0" smtClean="0">
                <a:latin typeface="+mj-lt"/>
              </a:rPr>
              <a:t>MOSTLY SPECULATIVE</a:t>
            </a:r>
            <a:endParaRPr lang="en-GB" altLang="en-US" sz="2400" b="1" dirty="0">
              <a:latin typeface="+mj-lt"/>
            </a:endParaRPr>
          </a:p>
          <a:p>
            <a:r>
              <a:rPr lang="en-GB" altLang="en-US" sz="2400" b="1" dirty="0" smtClean="0">
                <a:latin typeface="+mj-lt"/>
              </a:rPr>
              <a:t>Evolution of organisms </a:t>
            </a:r>
            <a:r>
              <a:rPr lang="en-GB" altLang="en-US" sz="2400" b="1" dirty="0">
                <a:latin typeface="+mj-lt"/>
              </a:rPr>
              <a:t>from simple to complex </a:t>
            </a:r>
            <a:r>
              <a:rPr lang="en-GB" altLang="en-US" sz="2400" b="1" dirty="0" smtClean="0">
                <a:latin typeface="+mj-lt"/>
              </a:rPr>
              <a:t>forms--</a:t>
            </a:r>
            <a:r>
              <a:rPr lang="en-US" sz="2400" b="1" dirty="0" smtClean="0">
                <a:cs typeface="Calibri" panose="020F0502020204030204" pitchFamily="34" charset="0"/>
              </a:rPr>
              <a:t>Organisms </a:t>
            </a:r>
            <a:r>
              <a:rPr lang="en-US" sz="2400" b="1" dirty="0">
                <a:cs typeface="Calibri" panose="020F0502020204030204" pitchFamily="34" charset="0"/>
              </a:rPr>
              <a:t>become ‘better’ with time</a:t>
            </a:r>
            <a:r>
              <a:rPr lang="en-US" sz="2400" b="1" dirty="0" smtClean="0">
                <a:cs typeface="Calibri" panose="020F0502020204030204" pitchFamily="34" charset="0"/>
              </a:rPr>
              <a:t>’</a:t>
            </a:r>
            <a:endParaRPr lang="en-GB" altLang="en-US" sz="2400" b="1" dirty="0" smtClean="0">
              <a:latin typeface="+mj-lt"/>
            </a:endParaRPr>
          </a:p>
          <a:p>
            <a:r>
              <a:rPr lang="en-GB" altLang="en-US" sz="2400" b="1" dirty="0" smtClean="0">
                <a:latin typeface="+mj-lt"/>
              </a:rPr>
              <a:t>James Hutton’s law of uniformitarianism-’the present is the key to the past is upheld</a:t>
            </a:r>
          </a:p>
          <a:p>
            <a:r>
              <a:rPr lang="en-US" sz="2400" b="1" dirty="0" smtClean="0">
                <a:latin typeface="+mj-lt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+mj-lt"/>
                <a:cs typeface="Calibri" panose="020F0502020204030204" pitchFamily="34" charset="0"/>
              </a:rPr>
              <a:t>rate of sedimentation is very </a:t>
            </a:r>
            <a:r>
              <a:rPr lang="en-US" sz="2400" b="1" dirty="0" smtClean="0">
                <a:latin typeface="+mj-lt"/>
                <a:cs typeface="Calibri" panose="020F0502020204030204" pitchFamily="34" charset="0"/>
              </a:rPr>
              <a:t>slow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CHALLENGING CONCEPT-General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absence of intermediate forms</a:t>
            </a:r>
          </a:p>
          <a:p>
            <a:endParaRPr lang="en-US" sz="2400" b="1" dirty="0">
              <a:latin typeface="+mj-lt"/>
              <a:cs typeface="Calibri" panose="020F0502020204030204" pitchFamily="34" charset="0"/>
            </a:endParaRPr>
          </a:p>
          <a:p>
            <a:endParaRPr lang="en-GB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548A69D-723E-43F1-8E5E-2A223855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ORIGIN OF THE EARTH: BIBLICAL WORLDVIEW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2FBE41F8-39A7-49E2-BFC7-1A031E770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b="1" dirty="0"/>
              <a:t>Fiat creation –’God </a:t>
            </a:r>
            <a:r>
              <a:rPr lang="en-GB" altLang="en-US" sz="2800" b="1" dirty="0" err="1"/>
              <a:t>spake</a:t>
            </a:r>
            <a:r>
              <a:rPr lang="en-GB" altLang="en-US" sz="2800" b="1" dirty="0"/>
              <a:t> and it was done’</a:t>
            </a:r>
          </a:p>
          <a:p>
            <a:r>
              <a:rPr lang="en-GB" altLang="en-US" sz="2800" b="1" dirty="0"/>
              <a:t>Six days’ work by the Designer </a:t>
            </a:r>
            <a:r>
              <a:rPr lang="en-GB" altLang="en-US" sz="2800" b="1" dirty="0" smtClean="0"/>
              <a:t>creator Gen 1</a:t>
            </a:r>
            <a:endParaRPr lang="en-GB" altLang="en-US" sz="2800" b="1" dirty="0"/>
          </a:p>
          <a:p>
            <a:r>
              <a:rPr lang="en-GB" altLang="en-US" sz="2800" b="1" dirty="0"/>
              <a:t>God controls the catastrophic events and natural </a:t>
            </a:r>
            <a:r>
              <a:rPr lang="en-GB" altLang="en-US" sz="2800" b="1" dirty="0" smtClean="0"/>
              <a:t>hazards</a:t>
            </a:r>
          </a:p>
          <a:p>
            <a:r>
              <a:rPr lang="en-GB" altLang="en-US" sz="2800" b="1" dirty="0" smtClean="0"/>
              <a:t>This does  </a:t>
            </a:r>
            <a:r>
              <a:rPr lang="en-GB" altLang="en-US" sz="2800" b="1" dirty="0"/>
              <a:t>not change the fact that He is still a loving God</a:t>
            </a:r>
          </a:p>
          <a:p>
            <a:r>
              <a:rPr lang="en-GB" altLang="en-US" sz="2800" b="1" dirty="0"/>
              <a:t>Examples: Noah’s flood, when Paul and Silas were imprisoned, when Jesus died on the cross. </a:t>
            </a:r>
          </a:p>
          <a:p>
            <a:r>
              <a:rPr lang="en-GB" altLang="en-US" sz="2800" b="1" dirty="0"/>
              <a:t>There will </a:t>
            </a:r>
            <a:r>
              <a:rPr lang="en-GB" altLang="en-US" sz="2800" b="1" dirty="0" smtClean="0"/>
              <a:t>be fires,  earthquakes  and volcanic eruption at </a:t>
            </a:r>
            <a:r>
              <a:rPr lang="en-GB" altLang="en-US" sz="2800" b="1" dirty="0"/>
              <a:t>the second </a:t>
            </a:r>
            <a:r>
              <a:rPr lang="en-GB" altLang="en-US" sz="2800" b="1" dirty="0" smtClean="0"/>
              <a:t>resurrection</a:t>
            </a:r>
          </a:p>
          <a:p>
            <a:endParaRPr lang="en-GB" altLang="en-US" sz="2800" b="1" dirty="0"/>
          </a:p>
          <a:p>
            <a:r>
              <a:rPr lang="en-GB" altLang="en-US" sz="2800" b="1" dirty="0" smtClean="0"/>
              <a:t>.</a:t>
            </a:r>
            <a:endParaRPr lang="en-GB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5300"/>
            <a:ext cx="77724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ORIGIN OF THE EARTH?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44780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DESIGN OR CHANCE?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Scientific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research will open to the minds of the really wise vast fields of thought and information. They will see God in his works, and will praise him.”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b="1" i="1" dirty="0" smtClean="0">
                <a:ea typeface="ＭＳ Ｐゴシック" panose="020B0600070205080204" pitchFamily="34" charset="-128"/>
              </a:rPr>
              <a:t>Ellen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G. White, Signs of the Times, 10:162, March 13, 1884.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1" y="3505200"/>
            <a:ext cx="899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HISTORY</a:t>
            </a:r>
          </a:p>
          <a:p>
            <a:r>
              <a:rPr lang="en-US" sz="2000" b="1" dirty="0" smtClean="0"/>
              <a:t>“</a:t>
            </a:r>
            <a:r>
              <a:rPr lang="en-US" sz="2400" b="1" dirty="0"/>
              <a:t>B</a:t>
            </a:r>
            <a:r>
              <a:rPr lang="en-US" sz="2400" b="1" dirty="0" smtClean="0"/>
              <a:t>y </a:t>
            </a:r>
            <a:r>
              <a:rPr lang="en-US" sz="2400" b="1" dirty="0"/>
              <a:t>the word of God the heavens were of old, and the earth standing out of water and in the water, </a:t>
            </a:r>
            <a:r>
              <a:rPr lang="en-US" sz="2400" b="1" dirty="0" smtClean="0"/>
              <a:t>by </a:t>
            </a:r>
            <a:r>
              <a:rPr lang="en-US" sz="2400" b="1" dirty="0"/>
              <a:t>which the world </a:t>
            </a:r>
            <a:r>
              <a:rPr lang="en-US" sz="2400" b="1" i="1" dirty="0"/>
              <a:t>that</a:t>
            </a:r>
            <a:r>
              <a:rPr lang="en-US" sz="2400" b="1" dirty="0"/>
              <a:t> then existed perished, being flooded with water. </a:t>
            </a:r>
            <a:r>
              <a:rPr lang="en-US" sz="2400" b="1" dirty="0" smtClean="0"/>
              <a:t>But </a:t>
            </a:r>
            <a:r>
              <a:rPr lang="en-US" sz="2400" b="1" dirty="0"/>
              <a:t>the heavens and the earth </a:t>
            </a:r>
            <a:r>
              <a:rPr lang="en-US" sz="2400" b="1" i="1" dirty="0"/>
              <a:t>which</a:t>
            </a:r>
            <a:r>
              <a:rPr lang="en-US" sz="2400" b="1" dirty="0"/>
              <a:t> are now preserved by the same word, are reserved for fire until the day of judgment and perdition of ungodly </a:t>
            </a:r>
            <a:r>
              <a:rPr lang="en-US" sz="2400" b="1" dirty="0" smtClean="0"/>
              <a:t>men.” (2 Peter 3:5-7, NKJV)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01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A02A4581-01A7-4107-BDA1-60862823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683625" cy="990600"/>
          </a:xfrm>
        </p:spPr>
        <p:txBody>
          <a:bodyPr/>
          <a:lstStyle/>
          <a:p>
            <a:r>
              <a:rPr lang="en-US" altLang="en-US" dirty="0"/>
              <a:t>DEPOSITIONAL RATES </a:t>
            </a:r>
            <a:r>
              <a:rPr lang="en-US" altLang="en-US" dirty="0" smtClean="0"/>
              <a:t>–Catastrophic or slow?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A5BD58D9-A045-4BBE-A576-FE643482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altLang="en-US" sz="2800" b="1" dirty="0"/>
              <a:t>Brand and Chadwick –2 leading Adventist researchers looked at the Colorado plateau in the US.</a:t>
            </a:r>
          </a:p>
          <a:p>
            <a:r>
              <a:rPr lang="en-US" altLang="en-US" sz="2800" b="1" dirty="0"/>
              <a:t>They </a:t>
            </a:r>
            <a:r>
              <a:rPr lang="en-US" altLang="en-US" sz="2800" b="1" dirty="0" smtClean="0"/>
              <a:t>considered </a:t>
            </a:r>
            <a:r>
              <a:rPr lang="en-US" altLang="en-US" sz="2800" b="1" dirty="0"/>
              <a:t>great thickness of sediments thought to represent a long time.</a:t>
            </a:r>
          </a:p>
          <a:p>
            <a:r>
              <a:rPr lang="en-US" altLang="en-US" sz="2800" b="1" dirty="0"/>
              <a:t>General lack of bioturbations (trace fossils</a:t>
            </a:r>
            <a:r>
              <a:rPr lang="en-US" altLang="en-US" sz="2800" b="1" dirty="0" smtClean="0"/>
              <a:t>) in the sediments  </a:t>
            </a:r>
            <a:r>
              <a:rPr lang="en-US" altLang="en-US" sz="2800" b="1" dirty="0"/>
              <a:t>is an evidence for a young age</a:t>
            </a:r>
          </a:p>
          <a:p>
            <a:r>
              <a:rPr lang="en-US" altLang="en-US" sz="2800" b="1" dirty="0"/>
              <a:t>They concluded that the rate of sedimentation is very rapid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b="1" dirty="0" smtClean="0"/>
              <a:t>This could also be linked to the worldwide catastrophic flood that destroyed the earth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A2C4C1C-83B7-4287-8E1F-5D878C9D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A18F-5D81-4AE1-A8F4-01F308E6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/>
              <a:t>Basic concepts in Geology and the standard scientific worldview for origins have been presented</a:t>
            </a:r>
            <a:r>
              <a:rPr lang="en-US" sz="1800" b="1" dirty="0" smtClean="0"/>
              <a:t>.</a:t>
            </a:r>
          </a:p>
          <a:p>
            <a:pPr>
              <a:defRPr/>
            </a:pPr>
            <a:r>
              <a:rPr lang="en-US" sz="1800" b="1" dirty="0" smtClean="0"/>
              <a:t>Biblical </a:t>
            </a:r>
            <a:r>
              <a:rPr lang="en-US" sz="1800" b="1" dirty="0"/>
              <a:t>worldview for origins has also been </a:t>
            </a:r>
            <a:r>
              <a:rPr lang="en-US" sz="1800" b="1" dirty="0" smtClean="0"/>
              <a:t>presented</a:t>
            </a:r>
          </a:p>
          <a:p>
            <a:pPr>
              <a:defRPr/>
            </a:pPr>
            <a:r>
              <a:rPr lang="en-US" sz="1800" b="1" dirty="0"/>
              <a:t>Beveled surfaces below, within, and above thick strata sequences provide evidence of rapid flood and post-flood erosion. </a:t>
            </a:r>
            <a:endParaRPr lang="en-US" sz="1800" b="1" dirty="0" smtClean="0"/>
          </a:p>
          <a:p>
            <a:pPr>
              <a:defRPr/>
            </a:pPr>
            <a:r>
              <a:rPr lang="en-US" sz="1800" b="1" dirty="0"/>
              <a:t>The Biblical record supported by scientific research supports fiat creation and a young earth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pPr>
              <a:defRPr/>
            </a:pPr>
            <a:r>
              <a:rPr lang="en-US" sz="1800" b="1" dirty="0"/>
              <a:t>If we accept the scientific worldview, we are saying that there was no Eden, no Sabbath rest, no redemption</a:t>
            </a:r>
          </a:p>
          <a:p>
            <a:pPr>
              <a:defRPr/>
            </a:pPr>
            <a:r>
              <a:rPr lang="en-US" sz="1800" b="1" dirty="0" smtClean="0"/>
              <a:t>A correct understanding of the Bible and Science will always prove them to be in harmony’ E. G. White 1904</a:t>
            </a:r>
            <a:endParaRPr lang="en-US" sz="1800" b="1" dirty="0"/>
          </a:p>
          <a:p>
            <a:pPr marL="0" indent="0">
              <a:buFontTx/>
              <a:buNone/>
              <a:defRPr/>
            </a:pPr>
            <a:r>
              <a:rPr lang="en-US" sz="1800" b="1" i="1" dirty="0"/>
              <a:t>“The earth is not a mere fragment of dead history, stratum upon stratum like the leaves of a book, to be studied by geologists and antiquaries chiefly, but living poetry like the leaves of a tree, which precede flowers and fruit---not a fossil earth, but a living earth</a:t>
            </a:r>
            <a:r>
              <a:rPr lang="en-US" sz="1800" b="1" i="1" dirty="0" smtClean="0"/>
              <a:t>’’  Henry David </a:t>
            </a:r>
            <a:r>
              <a:rPr lang="en-US" sz="1800" b="1" i="1" dirty="0" smtClean="0"/>
              <a:t>Thoreau</a:t>
            </a:r>
            <a:endParaRPr lang="en-US" sz="1800" b="1" i="1" dirty="0"/>
          </a:p>
          <a:p>
            <a:pPr marL="0" indent="0">
              <a:buFontTx/>
              <a:buNone/>
              <a:defRPr/>
            </a:pPr>
            <a:r>
              <a:rPr lang="en-US" sz="1800" b="1" i="1" dirty="0"/>
              <a:t>Therefore,  Like Job, we should continue to ask questions and ask for more wisdom to understand issues that are not clear to us.</a:t>
            </a:r>
          </a:p>
          <a:p>
            <a:pPr>
              <a:defRPr/>
            </a:pPr>
            <a:endParaRPr lang="en-US" sz="2000" b="1" dirty="0"/>
          </a:p>
          <a:p>
            <a:pPr marL="0" indent="0">
              <a:buFontTx/>
              <a:buNone/>
              <a:defRPr/>
            </a:pPr>
            <a:r>
              <a:rPr lang="en-US" sz="2400" b="1" dirty="0"/>
              <a:t>   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464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>
            <a:extLst>
              <a:ext uri="{FF2B5EF4-FFF2-40B4-BE49-F238E27FC236}">
                <a16:creationId xmlns:a16="http://schemas.microsoft.com/office/drawing/2014/main" id="{68E7007F-81D0-442F-B78E-C11F6714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3625" cy="6705600"/>
          </a:xfrm>
        </p:spPr>
        <p:txBody>
          <a:bodyPr/>
          <a:lstStyle/>
          <a:p>
            <a:r>
              <a:rPr lang="en-US" altLang="en-US" sz="8000" dirty="0"/>
              <a:t>THANK YOU </a:t>
            </a:r>
            <a:r>
              <a:rPr lang="en-US" altLang="en-US" sz="8000" dirty="0" smtClean="0"/>
              <a:t>!!!</a:t>
            </a:r>
            <a:br>
              <a:rPr lang="en-US" altLang="en-US" sz="8000" dirty="0" smtClean="0"/>
            </a:br>
            <a:r>
              <a:rPr lang="en-US" altLang="en-US" sz="8000" dirty="0" smtClean="0"/>
              <a:t>MERCI BEACOUP</a:t>
            </a:r>
            <a:br>
              <a:rPr lang="en-US" altLang="en-US" sz="8000" dirty="0" smtClean="0"/>
            </a:br>
            <a:r>
              <a:rPr lang="en-US" altLang="en-US" sz="8000" dirty="0" smtClean="0"/>
              <a:t>GRACIAS</a:t>
            </a:r>
            <a:endParaRPr lang="en-US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2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D711076F-237B-4980-BF63-F6C38FAD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GEOLOGY IN EVERYDAY LIFE</a:t>
            </a:r>
          </a:p>
        </p:txBody>
      </p:sp>
      <p:pic>
        <p:nvPicPr>
          <p:cNvPr id="8195" name="Content Placeholder 6">
            <a:extLst>
              <a:ext uri="{FF2B5EF4-FFF2-40B4-BE49-F238E27FC236}">
                <a16:creationId xmlns:a16="http://schemas.microsoft.com/office/drawing/2014/main" id="{6784B0F5-8FBD-4B20-819C-B6D3C6295B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77325"/>
            <a:ext cx="4267200" cy="3589149"/>
          </a:xfrm>
        </p:spPr>
      </p:pic>
      <p:pic>
        <p:nvPicPr>
          <p:cNvPr id="8196" name="Content Placeholder 7">
            <a:extLst>
              <a:ext uri="{FF2B5EF4-FFF2-40B4-BE49-F238E27FC236}">
                <a16:creationId xmlns:a16="http://schemas.microsoft.com/office/drawing/2014/main" id="{782CC703-9CAD-4B70-BE7D-67204168B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2641"/>
            <a:ext cx="9067800" cy="5867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6DADBBF5-1744-4AC2-A90D-43C14717B8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>
                <a:latin typeface="Tahoma" panose="020B0604030504040204" pitchFamily="34" charset="0"/>
              </a:rPr>
              <a:t>    THE ROCK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CYCLE--A </a:t>
            </a:r>
            <a:r>
              <a:rPr lang="en-US" altLang="en-US" sz="2400" b="1" dirty="0">
                <a:latin typeface="Tahoma" panose="020B0604030504040204" pitchFamily="34" charset="0"/>
              </a:rPr>
              <a:t>model that shows the continual process of change in the Earth and its rocks. </a:t>
            </a:r>
          </a:p>
          <a:p>
            <a:pPr eaLnBrk="1" hangingPunct="1">
              <a:defRPr/>
            </a:pPr>
            <a:endParaRPr lang="en-US" altLang="en-US" b="1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9219" name="Content Placeholder 4" descr="rock cycle.png">
            <a:extLst>
              <a:ext uri="{FF2B5EF4-FFF2-40B4-BE49-F238E27FC236}">
                <a16:creationId xmlns:a16="http://schemas.microsoft.com/office/drawing/2014/main" id="{9F744D02-E906-48ED-95B3-CF3B8F7ED38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FF8BC48F-5F60-4706-A78A-1586006C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MAPS-PRODUCT OF GEOLOGICAL STUDIES </a:t>
            </a:r>
          </a:p>
        </p:txBody>
      </p:sp>
      <p:pic>
        <p:nvPicPr>
          <p:cNvPr id="10243" name="Content Placeholder 8">
            <a:extLst>
              <a:ext uri="{FF2B5EF4-FFF2-40B4-BE49-F238E27FC236}">
                <a16:creationId xmlns:a16="http://schemas.microsoft.com/office/drawing/2014/main" id="{7A917E46-F478-4967-AAF6-509B5D3D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1443" r="1039" b="27127"/>
          <a:stretch>
            <a:fillRect/>
          </a:stretch>
        </p:blipFill>
        <p:spPr>
          <a:xfrm>
            <a:off x="17463" y="1447800"/>
            <a:ext cx="9126537" cy="4479925"/>
          </a:xfrm>
        </p:spPr>
      </p:pic>
      <p:sp>
        <p:nvSpPr>
          <p:cNvPr id="10244" name="TextBox 2">
            <a:extLst>
              <a:ext uri="{FF2B5EF4-FFF2-40B4-BE49-F238E27FC236}">
                <a16:creationId xmlns:a16="http://schemas.microsoft.com/office/drawing/2014/main" id="{60F43D14-F925-4DF7-B1F0-14F5BD52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6324600"/>
            <a:ext cx="836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 dirty="0" smtClean="0"/>
              <a:t>Geological </a:t>
            </a:r>
            <a:r>
              <a:rPr lang="en-GB" altLang="en-US" sz="1600" b="1" dirty="0"/>
              <a:t>Map of Nigeria (Source: Nigerian Geological Survey Agency 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AFE17294-2638-4775-B75D-65148EFC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54713"/>
            <a:ext cx="866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50:50 Distribution of Sediments and Hard rocks (Igneous and metamorphic)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21CD29C-534B-4C75-806F-7BC53FD1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Checklist for the description of rocks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5EA01FD-F120-48D9-8B42-ECC062D67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661704"/>
              </p:ext>
            </p:extLst>
          </p:nvPr>
        </p:nvGraphicFramePr>
        <p:xfrm>
          <a:off x="228600" y="1143000"/>
          <a:ext cx="8686800" cy="540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730048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12589842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30100156"/>
                    </a:ext>
                  </a:extLst>
                </a:gridCol>
              </a:tblGrid>
              <a:tr h="396287">
                <a:tc>
                  <a:txBody>
                    <a:bodyPr/>
                    <a:lstStyle/>
                    <a:p>
                      <a:r>
                        <a:rPr lang="en-GB" sz="2000" b="1" dirty="0"/>
                        <a:t>SEDIMENTARY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IGNEOUS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METAMORPHIC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980735485"/>
                  </a:ext>
                </a:extLst>
              </a:tr>
              <a:tr h="701122">
                <a:tc>
                  <a:txBody>
                    <a:bodyPr/>
                    <a:lstStyle/>
                    <a:p>
                      <a:r>
                        <a:rPr lang="en-GB" sz="2000" b="1" dirty="0"/>
                        <a:t>Composition (Grains, matrix, cement)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Composition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Structure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84622340"/>
                  </a:ext>
                </a:extLst>
              </a:tr>
              <a:tr h="1920466">
                <a:tc>
                  <a:txBody>
                    <a:bodyPr/>
                    <a:lstStyle/>
                    <a:p>
                      <a:r>
                        <a:rPr lang="en-GB" sz="2000" b="1" dirty="0"/>
                        <a:t>Texture (Grain size, grain sorting, grain</a:t>
                      </a:r>
                      <a:r>
                        <a:rPr lang="en-GB" sz="2000" b="1" baseline="0" dirty="0"/>
                        <a:t> morphology-shape, roundness, sphericity, grain surface texture, packing) </a:t>
                      </a:r>
                      <a:endParaRPr lang="en-GB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Texture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Composition</a:t>
                      </a:r>
                    </a:p>
                    <a:p>
                      <a:r>
                        <a:rPr lang="en-GB" sz="2000" b="1" dirty="0"/>
                        <a:t>Banding</a:t>
                      </a:r>
                    </a:p>
                    <a:p>
                      <a:r>
                        <a:rPr lang="en-GB" sz="2000" b="1" dirty="0"/>
                        <a:t>Grain texture</a:t>
                      </a:r>
                    </a:p>
                    <a:p>
                      <a:r>
                        <a:rPr lang="en-GB" sz="2000" b="1" dirty="0"/>
                        <a:t>Mineral assemblage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675773519"/>
                  </a:ext>
                </a:extLst>
              </a:tr>
              <a:tr h="701122">
                <a:tc>
                  <a:txBody>
                    <a:bodyPr/>
                    <a:lstStyle/>
                    <a:p>
                      <a:r>
                        <a:rPr lang="en-GB" sz="2000" b="1" dirty="0"/>
                        <a:t>Fossils (Body fossils,</a:t>
                      </a:r>
                      <a:r>
                        <a:rPr lang="en-GB" sz="2000" b="1" baseline="0" dirty="0"/>
                        <a:t> trace fossils</a:t>
                      </a:r>
                      <a:endParaRPr lang="en-GB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Colour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727483692"/>
                  </a:ext>
                </a:extLst>
              </a:tr>
              <a:tr h="1310794">
                <a:tc>
                  <a:txBody>
                    <a:bodyPr/>
                    <a:lstStyle/>
                    <a:p>
                      <a:r>
                        <a:rPr lang="en-GB" sz="2000" b="1" dirty="0"/>
                        <a:t>Sedimentary structures</a:t>
                      </a:r>
                      <a:r>
                        <a:rPr lang="en-GB" sz="2000" b="1" baseline="0" dirty="0"/>
                        <a:t> (lamination, bedding, ripple marks, grading</a:t>
                      </a:r>
                      <a:endParaRPr lang="en-GB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Shape and relationship with country rock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343384466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7796357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B-1013 print">
  <a:themeElements>
    <a:clrScheme name="FB-1013 print 1">
      <a:dk1>
        <a:srgbClr val="092B5D"/>
      </a:dk1>
      <a:lt1>
        <a:srgbClr val="FFFFFF"/>
      </a:lt1>
      <a:dk2>
        <a:srgbClr val="6088B4"/>
      </a:dk2>
      <a:lt2>
        <a:srgbClr val="9EE6FC"/>
      </a:lt2>
      <a:accent1>
        <a:srgbClr val="336600"/>
      </a:accent1>
      <a:accent2>
        <a:srgbClr val="666633"/>
      </a:accent2>
      <a:accent3>
        <a:srgbClr val="B6C3D6"/>
      </a:accent3>
      <a:accent4>
        <a:srgbClr val="DADADA"/>
      </a:accent4>
      <a:accent5>
        <a:srgbClr val="ADB8AA"/>
      </a:accent5>
      <a:accent6>
        <a:srgbClr val="5C5C2D"/>
      </a:accent6>
      <a:hlink>
        <a:srgbClr val="CCCC00"/>
      </a:hlink>
      <a:folHlink>
        <a:srgbClr val="0000FF"/>
      </a:folHlink>
    </a:clrScheme>
    <a:fontScheme name="FB-1013 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B-1013 print 1">
        <a:dk1>
          <a:srgbClr val="092B5D"/>
        </a:dk1>
        <a:lt1>
          <a:srgbClr val="FFFFFF"/>
        </a:lt1>
        <a:dk2>
          <a:srgbClr val="6088B4"/>
        </a:dk2>
        <a:lt2>
          <a:srgbClr val="9EE6FC"/>
        </a:lt2>
        <a:accent1>
          <a:srgbClr val="336600"/>
        </a:accent1>
        <a:accent2>
          <a:srgbClr val="666633"/>
        </a:accent2>
        <a:accent3>
          <a:srgbClr val="B6C3D6"/>
        </a:accent3>
        <a:accent4>
          <a:srgbClr val="DADADA"/>
        </a:accent4>
        <a:accent5>
          <a:srgbClr val="ADB8AA"/>
        </a:accent5>
        <a:accent6>
          <a:srgbClr val="5C5C2D"/>
        </a:accent6>
        <a:hlink>
          <a:srgbClr val="CCCC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2087</Words>
  <Application>Microsoft Office PowerPoint</Application>
  <PresentationFormat>On-screen Show (4:3)</PresentationFormat>
  <Paragraphs>265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ＭＳ Ｐゴシック</vt:lpstr>
      <vt:lpstr>Arial</vt:lpstr>
      <vt:lpstr>Arial Black</vt:lpstr>
      <vt:lpstr>Calibri</vt:lpstr>
      <vt:lpstr>Tahoma</vt:lpstr>
      <vt:lpstr>Wingdings</vt:lpstr>
      <vt:lpstr>FB-1013 print</vt:lpstr>
      <vt:lpstr>“INTRODUCTION TO GEOLOGY”</vt:lpstr>
      <vt:lpstr>PRESENTATION OUTLINE</vt:lpstr>
      <vt:lpstr> PRESENTATION GOAL</vt:lpstr>
      <vt:lpstr>WHAT IS GEOLOGY?</vt:lpstr>
      <vt:lpstr>PowerPoint Presentation</vt:lpstr>
      <vt:lpstr>GEOLOGY IN EVERYDAY LIFE</vt:lpstr>
      <vt:lpstr>PowerPoint Presentation</vt:lpstr>
      <vt:lpstr>MAPS-PRODUCT OF GEOLOGICAL STUDIES </vt:lpstr>
      <vt:lpstr>Checklist for the description of rocks</vt:lpstr>
      <vt:lpstr>PowerPoint Presentation</vt:lpstr>
      <vt:lpstr>IGNEOUS ROCKS-2</vt:lpstr>
      <vt:lpstr>PowerPoint Presentation</vt:lpstr>
      <vt:lpstr>SEDIMENTARY ROCKS</vt:lpstr>
      <vt:lpstr>STAGES OF FORMATION OF SEDIMENTARY ROCKS (Lithification, compaction and diagenesis)</vt:lpstr>
      <vt:lpstr>CLASSIFICATION OF SEDIMENTARY ROCKS</vt:lpstr>
      <vt:lpstr>BROAD CLASSIFICATION OF SEDIMENTARY ENVIRONMENTS</vt:lpstr>
      <vt:lpstr>STRUCTURES-EVIDENCE OF PAST HISTORY OF ROCKS</vt:lpstr>
      <vt:lpstr>PowerPoint Presentation</vt:lpstr>
      <vt:lpstr>GRADED BEDDING</vt:lpstr>
      <vt:lpstr>STRUCTURES-Evidence of past history of rocks-2</vt:lpstr>
      <vt:lpstr>FAULTS</vt:lpstr>
      <vt:lpstr>PowerPoint Presentation</vt:lpstr>
      <vt:lpstr>PowerPoint Presentation</vt:lpstr>
      <vt:lpstr>PowerPoint Presentation</vt:lpstr>
      <vt:lpstr>FOSSILS</vt:lpstr>
      <vt:lpstr>IMPORTANCE OF FOSSILS TO EXPLANATION OF YOUNG AGE</vt:lpstr>
      <vt:lpstr>STRATIGRAPHY</vt:lpstr>
      <vt:lpstr>Geologic Time</vt:lpstr>
      <vt:lpstr>Principle of Original Horizontality, Principle of Superposition</vt:lpstr>
      <vt:lpstr>PowerPoint Presentation</vt:lpstr>
      <vt:lpstr>LATERAL CONTINUITY/FOSSIL SUCCESSION</vt:lpstr>
      <vt:lpstr>ABSOLUTE TIME</vt:lpstr>
      <vt:lpstr>Fossil Record/Geologic Column</vt:lpstr>
      <vt:lpstr>PowerPoint Presentation</vt:lpstr>
      <vt:lpstr>CONTINENTAL DRIFT- ALFRED  WEGENER</vt:lpstr>
      <vt:lpstr>PowerPoint Presentation</vt:lpstr>
      <vt:lpstr>PowerPoint Presentation</vt:lpstr>
      <vt:lpstr>PLATE TECTONICS THEORY</vt:lpstr>
      <vt:lpstr>THE PLATES</vt:lpstr>
      <vt:lpstr>PowerPoint Presentation</vt:lpstr>
      <vt:lpstr>RING OF FIRE MAP</vt:lpstr>
      <vt:lpstr>RECENT TECTONIC ACTIVITIES</vt:lpstr>
      <vt:lpstr>ORIGIN OF THE EARTH: STANDARD SCIENTIFIC WORLDVIEW</vt:lpstr>
      <vt:lpstr>ORIGIN OF THE EARTH: BIBLICAL WORLDVIEW</vt:lpstr>
      <vt:lpstr>ORIGIN OF THE EARTH?</vt:lpstr>
      <vt:lpstr>DEPOSITIONAL RATES –Catastrophic or slow? </vt:lpstr>
      <vt:lpstr>CONCLUSION</vt:lpstr>
      <vt:lpstr>THANK YOU !!! MERCI BEACOUP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 AND LIFE</dc:title>
  <dc:creator>HP</dc:creator>
  <cp:lastModifiedBy>momo</cp:lastModifiedBy>
  <cp:revision>234</cp:revision>
  <dcterms:created xsi:type="dcterms:W3CDTF">2016-07-28T09:24:15Z</dcterms:created>
  <dcterms:modified xsi:type="dcterms:W3CDTF">2023-06-01T02:36:25Z</dcterms:modified>
</cp:coreProperties>
</file>