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40" r:id="rId1"/>
  </p:sldMasterIdLst>
  <p:notesMasterIdLst>
    <p:notesMasterId r:id="rId91"/>
  </p:notesMasterIdLst>
  <p:handoutMasterIdLst>
    <p:handoutMasterId r:id="rId92"/>
  </p:handoutMasterIdLst>
  <p:sldIdLst>
    <p:sldId id="256" r:id="rId2"/>
    <p:sldId id="257" r:id="rId3"/>
    <p:sldId id="351" r:id="rId4"/>
    <p:sldId id="267" r:id="rId5"/>
    <p:sldId id="268" r:id="rId6"/>
    <p:sldId id="269" r:id="rId7"/>
    <p:sldId id="271" r:id="rId8"/>
    <p:sldId id="277" r:id="rId9"/>
    <p:sldId id="273" r:id="rId10"/>
    <p:sldId id="279" r:id="rId11"/>
    <p:sldId id="278" r:id="rId12"/>
    <p:sldId id="274" r:id="rId13"/>
    <p:sldId id="276" r:id="rId14"/>
    <p:sldId id="280" r:id="rId15"/>
    <p:sldId id="281" r:id="rId16"/>
    <p:sldId id="263" r:id="rId17"/>
    <p:sldId id="266" r:id="rId18"/>
    <p:sldId id="262" r:id="rId19"/>
    <p:sldId id="352" r:id="rId20"/>
    <p:sldId id="265" r:id="rId21"/>
    <p:sldId id="282" r:id="rId22"/>
    <p:sldId id="283"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53" r:id="rId76"/>
    <p:sldId id="338" r:id="rId77"/>
    <p:sldId id="341" r:id="rId78"/>
    <p:sldId id="339" r:id="rId79"/>
    <p:sldId id="342" r:id="rId80"/>
    <p:sldId id="343" r:id="rId81"/>
    <p:sldId id="344" r:id="rId82"/>
    <p:sldId id="345" r:id="rId83"/>
    <p:sldId id="340" r:id="rId84"/>
    <p:sldId id="346" r:id="rId85"/>
    <p:sldId id="348" r:id="rId86"/>
    <p:sldId id="349" r:id="rId87"/>
    <p:sldId id="350" r:id="rId88"/>
    <p:sldId id="347" r:id="rId89"/>
    <p:sldId id="354"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86940" autoAdjust="0"/>
  </p:normalViewPr>
  <p:slideViewPr>
    <p:cSldViewPr snapToGrid="0">
      <p:cViewPr varScale="1">
        <p:scale>
          <a:sx n="83" d="100"/>
          <a:sy n="83" d="100"/>
        </p:scale>
        <p:origin x="1068" y="64"/>
      </p:cViewPr>
      <p:guideLst>
        <p:guide orient="horz" pos="2184"/>
        <p:guide pos="3840"/>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6/26/2023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6/26/2023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t>
            </a:r>
            <a:r>
              <a:rPr lang="en-US" sz="1200" cap="none" dirty="0">
                <a:solidFill>
                  <a:schemeClr val="tx1"/>
                </a:solidFill>
              </a:rPr>
              <a:t>end of 19</a:t>
            </a:r>
            <a:r>
              <a:rPr lang="en-US" sz="1200" cap="none" baseline="30000" dirty="0">
                <a:solidFill>
                  <a:schemeClr val="tx1"/>
                </a:solidFill>
              </a:rPr>
              <a:t>th</a:t>
            </a:r>
            <a:r>
              <a:rPr lang="en-US" sz="1200" cap="none" dirty="0">
                <a:solidFill>
                  <a:schemeClr val="tx1"/>
                </a:solidFill>
              </a:rPr>
              <a:t> century up to 1960</a:t>
            </a:r>
            <a:r>
              <a:rPr lang="en-US" sz="1200" dirty="0">
                <a:solidFill>
                  <a:schemeClr val="tx1"/>
                </a:solidFill>
              </a:rPr>
              <a:t>)</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6</a:t>
            </a:fld>
            <a:endParaRPr lang="en-US"/>
          </a:p>
        </p:txBody>
      </p:sp>
    </p:spTree>
    <p:extLst>
      <p:ext uri="{BB962C8B-B14F-4D97-AF65-F5344CB8AC3E}">
        <p14:creationId xmlns:p14="http://schemas.microsoft.com/office/powerpoint/2010/main" val="8673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After coming to this realization John, was</a:t>
            </a:r>
            <a:r>
              <a:rPr lang="en-US" baseline="0" dirty="0"/>
              <a:t> inspired </a:t>
            </a:r>
            <a:r>
              <a:rPr lang="en-US" dirty="0"/>
              <a:t>to address this issue and pursued it in his educational and professional career </a:t>
            </a:r>
          </a:p>
        </p:txBody>
      </p:sp>
      <p:sp>
        <p:nvSpPr>
          <p:cNvPr id="4" name="Slide Number Placeholder 3"/>
          <p:cNvSpPr>
            <a:spLocks noGrp="1"/>
          </p:cNvSpPr>
          <p:nvPr>
            <p:ph type="sldNum" sz="quarter" idx="10"/>
          </p:nvPr>
        </p:nvSpPr>
        <p:spPr/>
        <p:txBody>
          <a:bodyPr/>
          <a:lstStyle/>
          <a:p>
            <a:fld id="{C6539446-6953-447E-A4E3-E7CFBF870046}" type="slidenum">
              <a:rPr lang="en-US" smtClean="0"/>
              <a:t>75</a:t>
            </a:fld>
            <a:endParaRPr lang="en-US"/>
          </a:p>
        </p:txBody>
      </p:sp>
    </p:spTree>
    <p:extLst>
      <p:ext uri="{BB962C8B-B14F-4D97-AF65-F5344CB8AC3E}">
        <p14:creationId xmlns:p14="http://schemas.microsoft.com/office/powerpoint/2010/main" val="1221607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Published in Science and Nature, a feat most of us here have not accomplished. On topics related to mantle convection: his strength is</a:t>
            </a:r>
            <a:r>
              <a:rPr lang="en-US" baseline="0" dirty="0"/>
              <a:t> in this very area.</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76</a:t>
            </a:fld>
            <a:endParaRPr lang="en-US"/>
          </a:p>
        </p:txBody>
      </p:sp>
    </p:spTree>
    <p:extLst>
      <p:ext uri="{BB962C8B-B14F-4D97-AF65-F5344CB8AC3E}">
        <p14:creationId xmlns:p14="http://schemas.microsoft.com/office/powerpoint/2010/main" val="195847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Stepping up a bit of my comfort</a:t>
            </a:r>
            <a:r>
              <a:rPr lang="en-US" baseline="0" dirty="0"/>
              <a:t> zone: not a geophysicist or materials engineer. I’ll try to render justice based on my understanding of his published results.</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77</a:t>
            </a:fld>
            <a:endParaRPr lang="en-US"/>
          </a:p>
        </p:txBody>
      </p:sp>
    </p:spTree>
    <p:extLst>
      <p:ext uri="{BB962C8B-B14F-4D97-AF65-F5344CB8AC3E}">
        <p14:creationId xmlns:p14="http://schemas.microsoft.com/office/powerpoint/2010/main" val="238043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78</a:t>
            </a:fld>
            <a:endParaRPr lang="en-US"/>
          </a:p>
        </p:txBody>
      </p:sp>
    </p:spTree>
    <p:extLst>
      <p:ext uri="{BB962C8B-B14F-4D97-AF65-F5344CB8AC3E}">
        <p14:creationId xmlns:p14="http://schemas.microsoft.com/office/powerpoint/2010/main" val="2212202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10exp-4 strain rate equals 1m per second on a slab 10 km thick relative to stable asthenosphere below) </a:t>
            </a:r>
          </a:p>
          <a:p>
            <a:r>
              <a:rPr lang="en-US" dirty="0"/>
              <a:t>High strain rates (and low viscosity) in mantle material at sub-melting T and relatively high shear stresses</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79</a:t>
            </a:fld>
            <a:endParaRPr lang="en-US"/>
          </a:p>
        </p:txBody>
      </p:sp>
    </p:spTree>
    <p:extLst>
      <p:ext uri="{BB962C8B-B14F-4D97-AF65-F5344CB8AC3E}">
        <p14:creationId xmlns:p14="http://schemas.microsoft.com/office/powerpoint/2010/main" val="4055157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80</a:t>
            </a:fld>
            <a:endParaRPr lang="en-US"/>
          </a:p>
        </p:txBody>
      </p:sp>
    </p:spTree>
    <p:extLst>
      <p:ext uri="{BB962C8B-B14F-4D97-AF65-F5344CB8AC3E}">
        <p14:creationId xmlns:p14="http://schemas.microsoft.com/office/powerpoint/2010/main" val="141154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Typical value of mantle viscosity : 10exp24 Pa*s, in the simulation values obtained vary between 10exp13 and 10exp18</a:t>
            </a:r>
          </a:p>
        </p:txBody>
      </p:sp>
      <p:sp>
        <p:nvSpPr>
          <p:cNvPr id="4" name="Slide Number Placeholder 3"/>
          <p:cNvSpPr>
            <a:spLocks noGrp="1"/>
          </p:cNvSpPr>
          <p:nvPr>
            <p:ph type="sldNum" sz="quarter" idx="10"/>
          </p:nvPr>
        </p:nvSpPr>
        <p:spPr/>
        <p:txBody>
          <a:bodyPr/>
          <a:lstStyle/>
          <a:p>
            <a:fld id="{C6539446-6953-447E-A4E3-E7CFBF870046}" type="slidenum">
              <a:rPr lang="en-US" smtClean="0"/>
              <a:t>81</a:t>
            </a:fld>
            <a:endParaRPr lang="en-US"/>
          </a:p>
        </p:txBody>
      </p:sp>
    </p:spTree>
    <p:extLst>
      <p:ext uri="{BB962C8B-B14F-4D97-AF65-F5344CB8AC3E}">
        <p14:creationId xmlns:p14="http://schemas.microsoft.com/office/powerpoint/2010/main" val="752011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Bammann</a:t>
            </a:r>
            <a:r>
              <a:rPr lang="en-US" baseline="0" dirty="0"/>
              <a:t> inelastic internal state variable model. Model of deformation based on equations that include hardening and recovery (softening) of materials due to dislocation glide and climb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82</a:t>
            </a:fld>
            <a:endParaRPr lang="en-US"/>
          </a:p>
        </p:txBody>
      </p:sp>
    </p:spTree>
    <p:extLst>
      <p:ext uri="{BB962C8B-B14F-4D97-AF65-F5344CB8AC3E}">
        <p14:creationId xmlns:p14="http://schemas.microsoft.com/office/powerpoint/2010/main" val="3313953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Computer code TERRA</a:t>
            </a:r>
          </a:p>
        </p:txBody>
      </p:sp>
      <p:sp>
        <p:nvSpPr>
          <p:cNvPr id="4" name="Slide Number Placeholder 3"/>
          <p:cNvSpPr>
            <a:spLocks noGrp="1"/>
          </p:cNvSpPr>
          <p:nvPr>
            <p:ph type="sldNum" sz="quarter" idx="10"/>
          </p:nvPr>
        </p:nvSpPr>
        <p:spPr/>
        <p:txBody>
          <a:bodyPr/>
          <a:lstStyle/>
          <a:p>
            <a:fld id="{C6539446-6953-447E-A4E3-E7CFBF870046}" type="slidenum">
              <a:rPr lang="en-US" smtClean="0"/>
              <a:t>83</a:t>
            </a:fld>
            <a:endParaRPr lang="en-US"/>
          </a:p>
        </p:txBody>
      </p:sp>
    </p:spTree>
    <p:extLst>
      <p:ext uri="{BB962C8B-B14F-4D97-AF65-F5344CB8AC3E}">
        <p14:creationId xmlns:p14="http://schemas.microsoft.com/office/powerpoint/2010/main" val="3238772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Thermal conductivity:</a:t>
            </a:r>
            <a:r>
              <a:rPr lang="en-US" baseline="0" dirty="0"/>
              <a:t> 4W/</a:t>
            </a:r>
            <a:r>
              <a:rPr lang="en-US" baseline="0" dirty="0" err="1"/>
              <a:t>mK.</a:t>
            </a:r>
            <a:r>
              <a:rPr lang="en-US" baseline="0" dirty="0"/>
              <a:t> In a sense, of course you are going to have runaway if your viscosity is so low. Note how increased thermal diffusivity should run counter the thermal subduction model (heat is dissipated more rapidly and cannot feed the runaway). Other point indirectly acknowledged by </a:t>
            </a:r>
            <a:r>
              <a:rPr lang="en-US" baseline="0" dirty="0" err="1"/>
              <a:t>Baumgardner</a:t>
            </a:r>
            <a:r>
              <a:rPr lang="en-US" baseline="0" dirty="0"/>
              <a:t> 2003: lowering viscosity by increased strain rate results in less viscous heating (so not much of a T change: shouldn’t be able to feed thermal runaway). Another parameter modified in the 3D simulation is internal heat production (radiogenic heat), usually 5*10exp-12, but in 3D simulation *10exp-2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84</a:t>
            </a:fld>
            <a:endParaRPr lang="en-US"/>
          </a:p>
        </p:txBody>
      </p:sp>
    </p:spTree>
    <p:extLst>
      <p:ext uri="{BB962C8B-B14F-4D97-AF65-F5344CB8AC3E}">
        <p14:creationId xmlns:p14="http://schemas.microsoft.com/office/powerpoint/2010/main" val="3277549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drift and stretching/folding of continents due to oscillating changes in the earth’s </a:t>
            </a:r>
            <a:r>
              <a:rPr lang="en-US" dirty="0" err="1"/>
              <a:t>sphericity</a:t>
            </a:r>
            <a:r>
              <a:rPr lang="en-US" dirty="0"/>
              <a:t>. Based on distribution of mountain belts.</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9</a:t>
            </a:fld>
            <a:endParaRPr lang="en-US"/>
          </a:p>
        </p:txBody>
      </p:sp>
    </p:spTree>
    <p:extLst>
      <p:ext uri="{BB962C8B-B14F-4D97-AF65-F5344CB8AC3E}">
        <p14:creationId xmlns:p14="http://schemas.microsoft.com/office/powerpoint/2010/main" val="685752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85</a:t>
            </a:fld>
            <a:endParaRPr lang="en-US"/>
          </a:p>
        </p:txBody>
      </p:sp>
    </p:spTree>
    <p:extLst>
      <p:ext uri="{BB962C8B-B14F-4D97-AF65-F5344CB8AC3E}">
        <p14:creationId xmlns:p14="http://schemas.microsoft.com/office/powerpoint/2010/main" val="2277258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86</a:t>
            </a:fld>
            <a:endParaRPr lang="en-US"/>
          </a:p>
        </p:txBody>
      </p:sp>
    </p:spTree>
    <p:extLst>
      <p:ext uri="{BB962C8B-B14F-4D97-AF65-F5344CB8AC3E}">
        <p14:creationId xmlns:p14="http://schemas.microsoft.com/office/powerpoint/2010/main" val="1394119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87</a:t>
            </a:fld>
            <a:endParaRPr lang="en-US"/>
          </a:p>
        </p:txBody>
      </p:sp>
    </p:spTree>
    <p:extLst>
      <p:ext uri="{BB962C8B-B14F-4D97-AF65-F5344CB8AC3E}">
        <p14:creationId xmlns:p14="http://schemas.microsoft.com/office/powerpoint/2010/main" val="210166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1" dirty="0"/>
              <a:t>Topography (ridges &amp; trenches), Heat flow (higher over ridges), Seismicity. </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12</a:t>
            </a:fld>
            <a:endParaRPr lang="en-US"/>
          </a:p>
        </p:txBody>
      </p:sp>
    </p:spTree>
    <p:extLst>
      <p:ext uri="{BB962C8B-B14F-4D97-AF65-F5344CB8AC3E}">
        <p14:creationId xmlns:p14="http://schemas.microsoft.com/office/powerpoint/2010/main" val="172573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Publicly available</a:t>
            </a:r>
            <a:r>
              <a:rPr lang="en-US" baseline="0" dirty="0"/>
              <a:t> database</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14</a:t>
            </a:fld>
            <a:endParaRPr lang="en-US"/>
          </a:p>
        </p:txBody>
      </p:sp>
    </p:spTree>
    <p:extLst>
      <p:ext uri="{BB962C8B-B14F-4D97-AF65-F5344CB8AC3E}">
        <p14:creationId xmlns:p14="http://schemas.microsoft.com/office/powerpoint/2010/main" val="37110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Seismic tomography image showing Cocos plate </a:t>
            </a:r>
            <a:r>
              <a:rPr lang="en-US" dirty="0" err="1"/>
              <a:t>subducted</a:t>
            </a:r>
            <a:r>
              <a:rPr lang="en-US" dirty="0"/>
              <a:t> under southern Mexico </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17</a:t>
            </a:fld>
            <a:endParaRPr lang="en-US"/>
          </a:p>
        </p:txBody>
      </p:sp>
    </p:spTree>
    <p:extLst>
      <p:ext uri="{BB962C8B-B14F-4D97-AF65-F5344CB8AC3E}">
        <p14:creationId xmlns:p14="http://schemas.microsoft.com/office/powerpoint/2010/main" val="70350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reference to Africa (being stable): Space geodesy.</a:t>
            </a:r>
          </a:p>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18</a:t>
            </a:fld>
            <a:endParaRPr lang="en-US"/>
          </a:p>
        </p:txBody>
      </p:sp>
    </p:spTree>
    <p:extLst>
      <p:ext uri="{BB962C8B-B14F-4D97-AF65-F5344CB8AC3E}">
        <p14:creationId xmlns:p14="http://schemas.microsoft.com/office/powerpoint/2010/main" val="175943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Deccan Reunion mantle plume</a:t>
            </a:r>
          </a:p>
        </p:txBody>
      </p:sp>
      <p:sp>
        <p:nvSpPr>
          <p:cNvPr id="4" name="Slide Number Placeholder 3"/>
          <p:cNvSpPr>
            <a:spLocks noGrp="1"/>
          </p:cNvSpPr>
          <p:nvPr>
            <p:ph type="sldNum" sz="quarter" idx="10"/>
          </p:nvPr>
        </p:nvSpPr>
        <p:spPr/>
        <p:txBody>
          <a:bodyPr/>
          <a:lstStyle/>
          <a:p>
            <a:fld id="{C6539446-6953-447E-A4E3-E7CFBF870046}" type="slidenum">
              <a:rPr lang="en-US" smtClean="0"/>
              <a:t>29</a:t>
            </a:fld>
            <a:endParaRPr lang="en-US"/>
          </a:p>
        </p:txBody>
      </p:sp>
    </p:spTree>
    <p:extLst>
      <p:ext uri="{BB962C8B-B14F-4D97-AF65-F5344CB8AC3E}">
        <p14:creationId xmlns:p14="http://schemas.microsoft.com/office/powerpoint/2010/main" val="2682411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Kerguelen</a:t>
            </a:r>
            <a:r>
              <a:rPr lang="en-US" baseline="0" dirty="0"/>
              <a:t> plateau, India-</a:t>
            </a:r>
            <a:r>
              <a:rPr lang="en-US" baseline="0" dirty="0" err="1"/>
              <a:t>Anctartica</a:t>
            </a:r>
            <a:r>
              <a:rPr lang="en-US" baseline="0" dirty="0"/>
              <a:t> breakup</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33</a:t>
            </a:fld>
            <a:endParaRPr lang="en-US"/>
          </a:p>
        </p:txBody>
      </p:sp>
    </p:spTree>
    <p:extLst>
      <p:ext uri="{BB962C8B-B14F-4D97-AF65-F5344CB8AC3E}">
        <p14:creationId xmlns:p14="http://schemas.microsoft.com/office/powerpoint/2010/main" val="321594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After coming to this realization John, was</a:t>
            </a:r>
            <a:r>
              <a:rPr lang="en-US" baseline="0" dirty="0"/>
              <a:t> inspired </a:t>
            </a:r>
            <a:r>
              <a:rPr lang="en-US" dirty="0"/>
              <a:t>to address this issue and pursued it in his educational and professional career </a:t>
            </a:r>
          </a:p>
        </p:txBody>
      </p:sp>
      <p:sp>
        <p:nvSpPr>
          <p:cNvPr id="4" name="Slide Number Placeholder 3"/>
          <p:cNvSpPr>
            <a:spLocks noGrp="1"/>
          </p:cNvSpPr>
          <p:nvPr>
            <p:ph type="sldNum" sz="quarter" idx="10"/>
          </p:nvPr>
        </p:nvSpPr>
        <p:spPr/>
        <p:txBody>
          <a:bodyPr/>
          <a:lstStyle/>
          <a:p>
            <a:fld id="{C6539446-6953-447E-A4E3-E7CFBF870046}" type="slidenum">
              <a:rPr lang="en-US" smtClean="0"/>
              <a:t>74</a:t>
            </a:fld>
            <a:endParaRPr lang="en-US"/>
          </a:p>
        </p:txBody>
      </p:sp>
    </p:spTree>
    <p:extLst>
      <p:ext uri="{BB962C8B-B14F-4D97-AF65-F5344CB8AC3E}">
        <p14:creationId xmlns:p14="http://schemas.microsoft.com/office/powerpoint/2010/main" val="1586397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31"/>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6" name="water2"/>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ltGray">
          <a:xfrm>
            <a:off x="-1425" y="5497899"/>
            <a:ext cx="12188952" cy="463209"/>
          </a:xfrm>
          <a:prstGeom prst="rect">
            <a:avLst/>
          </a:prstGeom>
          <a:noFill/>
          <a:ln>
            <a:noFill/>
          </a:ln>
        </p:spPr>
      </p:pic>
      <p:pic>
        <p:nvPicPr>
          <p:cNvPr id="7" name="water1"/>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ctrTitle"/>
          </p:nvPr>
        </p:nvSpPr>
        <p:spPr>
          <a:xfrm>
            <a:off x="1305872" y="1309047"/>
            <a:ext cx="9602789" cy="2667000"/>
          </a:xfrm>
        </p:spPr>
        <p:txBody>
          <a:bodyPr anchor="b">
            <a:noAutofit/>
          </a:bodyPr>
          <a:lstStyle>
            <a:lvl1pPr algn="ctr">
              <a:defRPr sz="45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350" cap="all" baseline="0">
                <a:solidFill>
                  <a:schemeClr val="accent2">
                    <a:lumMod val="7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6/26/2023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1" y="274638"/>
            <a:ext cx="7734300" cy="5440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6/26/2023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6/26/2023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rtlCol="0" anchor="ctr"/>
          <a:lstStyle/>
          <a:p>
            <a:pPr algn="ctr"/>
            <a:endParaRPr sz="1350"/>
          </a:p>
        </p:txBody>
      </p:sp>
      <p:sp>
        <p:nvSpPr>
          <p:cNvPr id="2" name="Title 1"/>
          <p:cNvSpPr>
            <a:spLocks noGrp="1"/>
          </p:cNvSpPr>
          <p:nvPr>
            <p:ph type="title"/>
          </p:nvPr>
        </p:nvSpPr>
        <p:spPr>
          <a:xfrm>
            <a:off x="1293814" y="1309047"/>
            <a:ext cx="9601252" cy="2667000"/>
          </a:xfrm>
        </p:spPr>
        <p:txBody>
          <a:bodyPr anchor="b">
            <a:normAutofit/>
          </a:bodyPr>
          <a:lstStyle>
            <a:lvl1pPr algn="ctr">
              <a:defRPr sz="45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1500" cap="all" baseline="0">
                <a:solidFill>
                  <a:schemeClr val="accent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6/26/2023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6/26/2023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6/26/2023</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6/26/2023</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rtlCol="0" anchor="ctr"/>
          <a:lstStyle/>
          <a:p>
            <a:pPr algn="ctr"/>
            <a:endParaRPr sz="1350"/>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6/26/2023</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80" y="762000"/>
            <a:ext cx="3377133" cy="2743200"/>
          </a:xfrm>
        </p:spPr>
        <p:txBody>
          <a:bodyPr anchor="b">
            <a:normAutofit/>
          </a:bodyPr>
          <a:lstStyle>
            <a:lvl1pPr>
              <a:defRPr sz="24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80" y="3554104"/>
            <a:ext cx="3377133" cy="1703696"/>
          </a:xfrm>
        </p:spPr>
        <p:txBody>
          <a:bodyPr>
            <a:normAutofit/>
          </a:bodyPr>
          <a:lstStyle>
            <a:lvl1pPr marL="0" indent="0">
              <a:lnSpc>
                <a:spcPct val="90000"/>
              </a:lnSpc>
              <a:spcBef>
                <a:spcPts val="60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6/26/2023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80" y="762000"/>
            <a:ext cx="3377133" cy="2743200"/>
          </a:xfrm>
        </p:spPr>
        <p:txBody>
          <a:bodyPr anchor="b">
            <a:normAutofit/>
          </a:bodyPr>
          <a:lstStyle>
            <a:lvl1pPr>
              <a:defRPr sz="255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8127480" y="3554104"/>
            <a:ext cx="3377133" cy="1703696"/>
          </a:xfrm>
        </p:spPr>
        <p:txBody>
          <a:bodyPr>
            <a:normAutofit/>
          </a:bodyPr>
          <a:lstStyle>
            <a:lvl1pPr marL="0" indent="0">
              <a:lnSpc>
                <a:spcPct val="100000"/>
              </a:lnSpc>
              <a:spcBef>
                <a:spcPts val="60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6/26/2023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rtlCol="0" anchor="ctr"/>
          <a:lstStyle/>
          <a:p>
            <a:pPr algn="ctr"/>
            <a:endParaRPr sz="1350"/>
          </a:p>
        </p:txBody>
      </p:sp>
      <p:sp>
        <p:nvSpPr>
          <p:cNvPr id="8" name="water3"/>
          <p:cNvSpPr/>
          <p:nvPr/>
        </p:nvSpPr>
        <p:spPr bwMode="gray">
          <a:xfrm>
            <a:off x="2552" y="6064103"/>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pic>
        <p:nvPicPr>
          <p:cNvPr id="9" name="water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white">
          <a:xfrm>
            <a:off x="-1425" y="6256183"/>
            <a:ext cx="12188952" cy="463209"/>
          </a:xfrm>
          <a:prstGeom prst="rect">
            <a:avLst/>
          </a:prstGeom>
          <a:noFill/>
          <a:ln>
            <a:noFill/>
          </a:ln>
        </p:spPr>
      </p:pic>
      <p:pic>
        <p:nvPicPr>
          <p:cNvPr id="10" name="water1"/>
          <p:cNvPicPr>
            <a:picLocks noChangeAspect="1"/>
          </p:cNvPicPr>
          <p:nvPr/>
        </p:nvPicPr>
        <p:blipFill rotWithShape="1">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2"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25"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825" cap="all" baseline="0">
                <a:solidFill>
                  <a:schemeClr val="tx1"/>
                </a:solidFill>
              </a:defRPr>
            </a:lvl1pPr>
          </a:lstStyle>
          <a:p>
            <a:fld id="{5586B75A-687E-405C-8A0B-8D00578BA2C3}" type="datetime1">
              <a:rPr lang="en-US" smtClean="0"/>
              <a:pPr/>
              <a:t>6/26/2023</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25"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accent2">
              <a:lumMod val="50000"/>
            </a:schemeClr>
          </a:solidFill>
          <a:latin typeface="+mn-lt"/>
          <a:ea typeface="+mn-ea"/>
          <a:cs typeface="+mn-cs"/>
        </a:defRPr>
      </a:lvl1pPr>
      <a:lvl2pPr marL="411480" indent="-171450" algn="l" defTabSz="685800" rtl="0" eaLnBrk="1" latinLnBrk="0" hangingPunct="1">
        <a:lnSpc>
          <a:spcPct val="90000"/>
        </a:lnSpc>
        <a:spcBef>
          <a:spcPts val="750"/>
        </a:spcBef>
        <a:buSzPct val="100000"/>
        <a:buFont typeface="Arial" pitchFamily="34" charset="0"/>
        <a:buChar char="•"/>
        <a:defRPr sz="1350" kern="1200">
          <a:solidFill>
            <a:schemeClr val="accent2">
              <a:lumMod val="50000"/>
            </a:schemeClr>
          </a:solidFill>
          <a:latin typeface="+mn-lt"/>
          <a:ea typeface="+mn-ea"/>
          <a:cs typeface="+mn-cs"/>
        </a:defRPr>
      </a:lvl2pPr>
      <a:lvl3pPr marL="617220" indent="-171450" algn="l" defTabSz="685800" rtl="0" eaLnBrk="1" latinLnBrk="0" hangingPunct="1">
        <a:lnSpc>
          <a:spcPct val="90000"/>
        </a:lnSpc>
        <a:spcBef>
          <a:spcPts val="600"/>
        </a:spcBef>
        <a:buSzPct val="100000"/>
        <a:buFont typeface="Arial" pitchFamily="34" charset="0"/>
        <a:buChar char="•"/>
        <a:defRPr sz="1200" kern="1200">
          <a:solidFill>
            <a:schemeClr val="accent2">
              <a:lumMod val="50000"/>
            </a:schemeClr>
          </a:solidFill>
          <a:latin typeface="+mn-lt"/>
          <a:ea typeface="+mn-ea"/>
          <a:cs typeface="+mn-cs"/>
        </a:defRPr>
      </a:lvl3pPr>
      <a:lvl4pPr marL="82296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4pPr>
      <a:lvl5pPr marL="102870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5pPr>
      <a:lvl6pPr marL="123444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6pPr>
      <a:lvl7pPr marL="144018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7pPr>
      <a:lvl8pPr marL="164592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8pPr>
      <a:lvl9pPr marL="1680210" indent="0" algn="l" defTabSz="685800" rtl="0" eaLnBrk="1" latinLnBrk="0" hangingPunct="1">
        <a:lnSpc>
          <a:spcPct val="90000"/>
        </a:lnSpc>
        <a:spcBef>
          <a:spcPts val="600"/>
        </a:spcBef>
        <a:buSzPct val="100000"/>
        <a:buFont typeface="Arial" pitchFamily="34" charset="0"/>
        <a:buNone/>
        <a:defRPr sz="1050" kern="1200">
          <a:solidFill>
            <a:schemeClr val="accent2">
              <a:lumMod val="50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g"/><Relationship Id="rId4" Type="http://schemas.openxmlformats.org/officeDocument/2006/relationships/image" Target="../media/image79.jpg"/></Relationships>
</file>

<file path=ppt/slides/_rels/slide7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87.jpg"/><Relationship Id="rId4" Type="http://schemas.openxmlformats.org/officeDocument/2006/relationships/image" Target="../media/image86.jpg"/></Relationships>
</file>

<file path=ppt/slides/_rels/slide8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8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93.jpg"/></Relationships>
</file>

<file path=ppt/slides/_rels/slide8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95.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3404" y="702218"/>
            <a:ext cx="7202092" cy="2667000"/>
          </a:xfrm>
        </p:spPr>
        <p:txBody>
          <a:bodyPr/>
          <a:lstStyle/>
          <a:p>
            <a:r>
              <a:rPr lang="en-US" sz="6000" dirty="0"/>
              <a:t>Catastrophic Plate Tectonics</a:t>
            </a:r>
          </a:p>
        </p:txBody>
      </p:sp>
      <p:sp>
        <p:nvSpPr>
          <p:cNvPr id="4" name="Rectangle 3"/>
          <p:cNvSpPr/>
          <p:nvPr/>
        </p:nvSpPr>
        <p:spPr>
          <a:xfrm>
            <a:off x="5829992" y="5499901"/>
            <a:ext cx="5077079" cy="1015663"/>
          </a:xfrm>
          <a:prstGeom prst="rect">
            <a:avLst/>
          </a:prstGeom>
        </p:spPr>
        <p:txBody>
          <a:bodyPr wrap="square">
            <a:spAutoFit/>
          </a:bodyPr>
          <a:lstStyle/>
          <a:p>
            <a:pPr algn="r"/>
            <a:r>
              <a:rPr lang="en-US" sz="2000" dirty="0"/>
              <a:t>“On that day all the fountains of the great deep were broken up”</a:t>
            </a:r>
          </a:p>
          <a:p>
            <a:pPr algn="r"/>
            <a:r>
              <a:rPr lang="en-US" sz="2000" i="1" dirty="0"/>
              <a:t>Gen 7:11</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466" y="927619"/>
            <a:ext cx="5699537" cy="3260136"/>
          </a:xfrm>
        </p:spPr>
      </p:pic>
      <p:sp>
        <p:nvSpPr>
          <p:cNvPr id="4" name="Rectangle 3"/>
          <p:cNvSpPr/>
          <p:nvPr/>
        </p:nvSpPr>
        <p:spPr>
          <a:xfrm>
            <a:off x="1257365" y="4212650"/>
            <a:ext cx="4234704" cy="415498"/>
          </a:xfrm>
          <a:prstGeom prst="rect">
            <a:avLst/>
          </a:prstGeom>
        </p:spPr>
        <p:txBody>
          <a:bodyPr wrap="square">
            <a:spAutoFit/>
          </a:bodyPr>
          <a:lstStyle/>
          <a:p>
            <a:r>
              <a:rPr lang="en-US" sz="1050" dirty="0"/>
              <a:t>Image from https://www.quora.com/Are-there-geologic-proofs-for-continents-being-connected-200-million-years-ago</a:t>
            </a:r>
          </a:p>
        </p:txBody>
      </p:sp>
      <p:sp>
        <p:nvSpPr>
          <p:cNvPr id="8" name="Subtitle 2"/>
          <p:cNvSpPr txBox="1">
            <a:spLocks/>
          </p:cNvSpPr>
          <p:nvPr/>
        </p:nvSpPr>
        <p:spPr>
          <a:xfrm>
            <a:off x="2886808" y="152403"/>
            <a:ext cx="6400800" cy="609600"/>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accent2">
                    <a:lumMod val="50000"/>
                  </a:schemeClr>
                </a:solidFill>
                <a:latin typeface="+mn-lt"/>
                <a:ea typeface="+mn-ea"/>
                <a:cs typeface="+mn-cs"/>
              </a:defRPr>
            </a:lvl1pPr>
            <a:lvl2pPr marL="411480" indent="-171450" algn="l" defTabSz="685800" rtl="0" eaLnBrk="1" latinLnBrk="0" hangingPunct="1">
              <a:lnSpc>
                <a:spcPct val="90000"/>
              </a:lnSpc>
              <a:spcBef>
                <a:spcPts val="750"/>
              </a:spcBef>
              <a:buSzPct val="100000"/>
              <a:buFont typeface="Arial" pitchFamily="34" charset="0"/>
              <a:buChar char="•"/>
              <a:defRPr sz="1350" kern="1200">
                <a:solidFill>
                  <a:schemeClr val="accent2">
                    <a:lumMod val="50000"/>
                  </a:schemeClr>
                </a:solidFill>
                <a:latin typeface="+mn-lt"/>
                <a:ea typeface="+mn-ea"/>
                <a:cs typeface="+mn-cs"/>
              </a:defRPr>
            </a:lvl2pPr>
            <a:lvl3pPr marL="617220" indent="-171450" algn="l" defTabSz="685800" rtl="0" eaLnBrk="1" latinLnBrk="0" hangingPunct="1">
              <a:lnSpc>
                <a:spcPct val="90000"/>
              </a:lnSpc>
              <a:spcBef>
                <a:spcPts val="600"/>
              </a:spcBef>
              <a:buSzPct val="100000"/>
              <a:buFont typeface="Arial" pitchFamily="34" charset="0"/>
              <a:buChar char="•"/>
              <a:defRPr sz="1200" kern="1200">
                <a:solidFill>
                  <a:schemeClr val="accent2">
                    <a:lumMod val="50000"/>
                  </a:schemeClr>
                </a:solidFill>
                <a:latin typeface="+mn-lt"/>
                <a:ea typeface="+mn-ea"/>
                <a:cs typeface="+mn-cs"/>
              </a:defRPr>
            </a:lvl3pPr>
            <a:lvl4pPr marL="82296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4pPr>
            <a:lvl5pPr marL="102870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5pPr>
            <a:lvl6pPr marL="123444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6pPr>
            <a:lvl7pPr marL="144018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7pPr>
            <a:lvl8pPr marL="164592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8pPr>
            <a:lvl9pPr marL="1680210" indent="0" algn="l" defTabSz="685800" rtl="0" eaLnBrk="1" latinLnBrk="0" hangingPunct="1">
              <a:lnSpc>
                <a:spcPct val="90000"/>
              </a:lnSpc>
              <a:spcBef>
                <a:spcPts val="600"/>
              </a:spcBef>
              <a:buSzPct val="100000"/>
              <a:buFont typeface="Arial" pitchFamily="34" charset="0"/>
              <a:buNone/>
              <a:defRPr sz="1050" kern="1200">
                <a:solidFill>
                  <a:schemeClr val="accent2">
                    <a:lumMod val="50000"/>
                  </a:schemeClr>
                </a:solidFill>
                <a:latin typeface="+mn-lt"/>
                <a:ea typeface="+mn-ea"/>
                <a:cs typeface="+mn-cs"/>
              </a:defRPr>
            </a:lvl9pPr>
          </a:lstStyle>
          <a:p>
            <a:pPr marL="34290" indent="0" algn="ctr">
              <a:buNone/>
            </a:pPr>
            <a:r>
              <a:rPr lang="en-US" sz="3600" cap="all" dirty="0">
                <a:solidFill>
                  <a:schemeClr val="tx1"/>
                </a:solidFill>
              </a:rPr>
              <a:t>The drift model</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699" y="927619"/>
            <a:ext cx="5270299" cy="3949518"/>
          </a:xfrm>
          <a:prstGeom prst="rect">
            <a:avLst/>
          </a:prstGeom>
        </p:spPr>
      </p:pic>
      <p:sp>
        <p:nvSpPr>
          <p:cNvPr id="10" name="Rectangle 9"/>
          <p:cNvSpPr/>
          <p:nvPr/>
        </p:nvSpPr>
        <p:spPr>
          <a:xfrm>
            <a:off x="9117793" y="4591965"/>
            <a:ext cx="2252540" cy="253916"/>
          </a:xfrm>
          <a:prstGeom prst="rect">
            <a:avLst/>
          </a:prstGeom>
        </p:spPr>
        <p:txBody>
          <a:bodyPr wrap="square">
            <a:spAutoFit/>
          </a:bodyPr>
          <a:lstStyle/>
          <a:p>
            <a:r>
              <a:rPr lang="en-US" sz="1050" dirty="0"/>
              <a:t>Image after </a:t>
            </a:r>
            <a:r>
              <a:rPr lang="en-US" sz="1050" dirty="0" err="1"/>
              <a:t>Tarling</a:t>
            </a:r>
            <a:r>
              <a:rPr lang="en-US" sz="1050" dirty="0"/>
              <a:t> &amp; </a:t>
            </a:r>
            <a:r>
              <a:rPr lang="en-US" sz="1050" dirty="0" err="1"/>
              <a:t>Tarling</a:t>
            </a:r>
            <a:r>
              <a:rPr lang="en-US" sz="1050" dirty="0"/>
              <a:t>, 1971</a:t>
            </a:r>
          </a:p>
        </p:txBody>
      </p:sp>
      <p:sp>
        <p:nvSpPr>
          <p:cNvPr id="2" name="Rectangle 1"/>
          <p:cNvSpPr/>
          <p:nvPr/>
        </p:nvSpPr>
        <p:spPr>
          <a:xfrm>
            <a:off x="353466" y="5068541"/>
            <a:ext cx="10094783" cy="1077218"/>
          </a:xfrm>
          <a:prstGeom prst="rect">
            <a:avLst/>
          </a:prstGeom>
        </p:spPr>
        <p:txBody>
          <a:bodyPr wrap="square">
            <a:spAutoFit/>
          </a:bodyPr>
          <a:lstStyle/>
          <a:p>
            <a:r>
              <a:rPr lang="en-US" sz="3200" dirty="0"/>
              <a:t>Interpretation:</a:t>
            </a:r>
            <a:br>
              <a:rPr lang="en-US" sz="3200" dirty="0"/>
            </a:br>
            <a:r>
              <a:rPr lang="en-US" sz="3200" dirty="0"/>
              <a:t>- Areas now separated were formerly joined </a:t>
            </a:r>
          </a:p>
        </p:txBody>
      </p:sp>
    </p:spTree>
    <p:extLst>
      <p:ext uri="{BB962C8B-B14F-4D97-AF65-F5344CB8AC3E}">
        <p14:creationId xmlns:p14="http://schemas.microsoft.com/office/powerpoint/2010/main" val="3208627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533" y="992410"/>
            <a:ext cx="4718108" cy="3947806"/>
          </a:xfrm>
          <a:prstGeom prst="rect">
            <a:avLst/>
          </a:prstGeom>
        </p:spPr>
      </p:pic>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0218" y="992274"/>
            <a:ext cx="5212485" cy="3950088"/>
          </a:xfrm>
        </p:spPr>
      </p:pic>
      <p:sp>
        <p:nvSpPr>
          <p:cNvPr id="4" name="Rectangle 3"/>
          <p:cNvSpPr/>
          <p:nvPr/>
        </p:nvSpPr>
        <p:spPr>
          <a:xfrm>
            <a:off x="750218" y="4940215"/>
            <a:ext cx="4234704" cy="253916"/>
          </a:xfrm>
          <a:prstGeom prst="rect">
            <a:avLst/>
          </a:prstGeom>
        </p:spPr>
        <p:txBody>
          <a:bodyPr wrap="square">
            <a:spAutoFit/>
          </a:bodyPr>
          <a:lstStyle/>
          <a:p>
            <a:r>
              <a:rPr lang="en-US" sz="1050" dirty="0"/>
              <a:t>Image from </a:t>
            </a:r>
            <a:r>
              <a:rPr lang="en-US" sz="1050" dirty="0" err="1"/>
              <a:t>Milani</a:t>
            </a:r>
            <a:r>
              <a:rPr lang="en-US" sz="1050" dirty="0"/>
              <a:t> &amp; De Wit, 2008</a:t>
            </a:r>
          </a:p>
        </p:txBody>
      </p:sp>
      <p:sp>
        <p:nvSpPr>
          <p:cNvPr id="8" name="Subtitle 2"/>
          <p:cNvSpPr txBox="1">
            <a:spLocks/>
          </p:cNvSpPr>
          <p:nvPr/>
        </p:nvSpPr>
        <p:spPr>
          <a:xfrm>
            <a:off x="2886808" y="152403"/>
            <a:ext cx="6400800" cy="609600"/>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accent2">
                    <a:lumMod val="50000"/>
                  </a:schemeClr>
                </a:solidFill>
                <a:latin typeface="+mn-lt"/>
                <a:ea typeface="+mn-ea"/>
                <a:cs typeface="+mn-cs"/>
              </a:defRPr>
            </a:lvl1pPr>
            <a:lvl2pPr marL="411480" indent="-171450" algn="l" defTabSz="685800" rtl="0" eaLnBrk="1" latinLnBrk="0" hangingPunct="1">
              <a:lnSpc>
                <a:spcPct val="90000"/>
              </a:lnSpc>
              <a:spcBef>
                <a:spcPts val="750"/>
              </a:spcBef>
              <a:buSzPct val="100000"/>
              <a:buFont typeface="Arial" pitchFamily="34" charset="0"/>
              <a:buChar char="•"/>
              <a:defRPr sz="1350" kern="1200">
                <a:solidFill>
                  <a:schemeClr val="accent2">
                    <a:lumMod val="50000"/>
                  </a:schemeClr>
                </a:solidFill>
                <a:latin typeface="+mn-lt"/>
                <a:ea typeface="+mn-ea"/>
                <a:cs typeface="+mn-cs"/>
              </a:defRPr>
            </a:lvl2pPr>
            <a:lvl3pPr marL="617220" indent="-171450" algn="l" defTabSz="685800" rtl="0" eaLnBrk="1" latinLnBrk="0" hangingPunct="1">
              <a:lnSpc>
                <a:spcPct val="90000"/>
              </a:lnSpc>
              <a:spcBef>
                <a:spcPts val="600"/>
              </a:spcBef>
              <a:buSzPct val="100000"/>
              <a:buFont typeface="Arial" pitchFamily="34" charset="0"/>
              <a:buChar char="•"/>
              <a:defRPr sz="1200" kern="1200">
                <a:solidFill>
                  <a:schemeClr val="accent2">
                    <a:lumMod val="50000"/>
                  </a:schemeClr>
                </a:solidFill>
                <a:latin typeface="+mn-lt"/>
                <a:ea typeface="+mn-ea"/>
                <a:cs typeface="+mn-cs"/>
              </a:defRPr>
            </a:lvl3pPr>
            <a:lvl4pPr marL="82296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4pPr>
            <a:lvl5pPr marL="102870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5pPr>
            <a:lvl6pPr marL="123444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6pPr>
            <a:lvl7pPr marL="144018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7pPr>
            <a:lvl8pPr marL="164592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8pPr>
            <a:lvl9pPr marL="1680210" indent="0" algn="l" defTabSz="685800" rtl="0" eaLnBrk="1" latinLnBrk="0" hangingPunct="1">
              <a:lnSpc>
                <a:spcPct val="90000"/>
              </a:lnSpc>
              <a:spcBef>
                <a:spcPts val="600"/>
              </a:spcBef>
              <a:buSzPct val="100000"/>
              <a:buFont typeface="Arial" pitchFamily="34" charset="0"/>
              <a:buNone/>
              <a:defRPr sz="1050" kern="1200">
                <a:solidFill>
                  <a:schemeClr val="accent2">
                    <a:lumMod val="50000"/>
                  </a:schemeClr>
                </a:solidFill>
                <a:latin typeface="+mn-lt"/>
                <a:ea typeface="+mn-ea"/>
                <a:cs typeface="+mn-cs"/>
              </a:defRPr>
            </a:lvl9pPr>
          </a:lstStyle>
          <a:p>
            <a:pPr marL="34290" indent="0" algn="ctr">
              <a:buNone/>
            </a:pPr>
            <a:r>
              <a:rPr lang="en-US" sz="3600" cap="all" dirty="0">
                <a:solidFill>
                  <a:schemeClr val="tx1"/>
                </a:solidFill>
              </a:rPr>
              <a:t>The drift model</a:t>
            </a:r>
          </a:p>
        </p:txBody>
      </p:sp>
      <p:sp>
        <p:nvSpPr>
          <p:cNvPr id="10" name="Rectangle 9"/>
          <p:cNvSpPr/>
          <p:nvPr/>
        </p:nvSpPr>
        <p:spPr>
          <a:xfrm>
            <a:off x="8936587" y="4939560"/>
            <a:ext cx="2252540" cy="253916"/>
          </a:xfrm>
          <a:prstGeom prst="rect">
            <a:avLst/>
          </a:prstGeom>
        </p:spPr>
        <p:txBody>
          <a:bodyPr wrap="square">
            <a:spAutoFit/>
          </a:bodyPr>
          <a:lstStyle/>
          <a:p>
            <a:pPr algn="r"/>
            <a:r>
              <a:rPr lang="en-US" sz="1050" dirty="0"/>
              <a:t>Image from Nance et al., 2010</a:t>
            </a:r>
          </a:p>
        </p:txBody>
      </p:sp>
      <p:sp>
        <p:nvSpPr>
          <p:cNvPr id="14" name="Rectangle 13"/>
          <p:cNvSpPr/>
          <p:nvPr/>
        </p:nvSpPr>
        <p:spPr>
          <a:xfrm>
            <a:off x="411985" y="5251277"/>
            <a:ext cx="11306030" cy="954107"/>
          </a:xfrm>
          <a:prstGeom prst="rect">
            <a:avLst/>
          </a:prstGeom>
        </p:spPr>
        <p:txBody>
          <a:bodyPr wrap="square">
            <a:spAutoFit/>
          </a:bodyPr>
          <a:lstStyle/>
          <a:p>
            <a:pPr algn="ctr"/>
            <a:r>
              <a:rPr lang="en-US" sz="2800" dirty="0"/>
              <a:t>Correlation across continents of some geologic features (implying former connection)</a:t>
            </a:r>
          </a:p>
        </p:txBody>
      </p:sp>
    </p:spTree>
    <p:extLst>
      <p:ext uri="{BB962C8B-B14F-4D97-AF65-F5344CB8AC3E}">
        <p14:creationId xmlns:p14="http://schemas.microsoft.com/office/powerpoint/2010/main" val="3450297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15430" y="240677"/>
            <a:ext cx="6400800" cy="609600"/>
          </a:xfrm>
        </p:spPr>
        <p:txBody>
          <a:bodyPr>
            <a:normAutofit/>
          </a:bodyPr>
          <a:lstStyle/>
          <a:p>
            <a:r>
              <a:rPr lang="en-US" sz="3600" dirty="0">
                <a:solidFill>
                  <a:schemeClr val="tx1"/>
                </a:solidFill>
              </a:rPr>
              <a:t>Plate tectonics</a:t>
            </a:r>
          </a:p>
        </p:txBody>
      </p:sp>
      <p:sp>
        <p:nvSpPr>
          <p:cNvPr id="4" name="TextBox 3"/>
          <p:cNvSpPr txBox="1"/>
          <p:nvPr/>
        </p:nvSpPr>
        <p:spPr>
          <a:xfrm>
            <a:off x="5494084" y="1152516"/>
            <a:ext cx="6400799" cy="1569660"/>
          </a:xfrm>
          <a:prstGeom prst="rect">
            <a:avLst/>
          </a:prstGeom>
          <a:noFill/>
        </p:spPr>
        <p:txBody>
          <a:bodyPr wrap="square" rtlCol="0">
            <a:spAutoFit/>
          </a:bodyPr>
          <a:lstStyle/>
          <a:p>
            <a:r>
              <a:rPr lang="en-US" sz="2400" dirty="0"/>
              <a:t>Initial resistance to the drift model</a:t>
            </a:r>
            <a:br>
              <a:rPr lang="en-US" sz="2400" dirty="0"/>
            </a:br>
            <a:r>
              <a:rPr lang="en-US" sz="2400" dirty="0"/>
              <a:t>Support and acceptance grows in the 1950s: Paleomagnetism and study of oceanic seafloors</a:t>
            </a:r>
          </a:p>
        </p:txBody>
      </p:sp>
      <p:sp>
        <p:nvSpPr>
          <p:cNvPr id="9" name="Rectangle 8"/>
          <p:cNvSpPr/>
          <p:nvPr/>
        </p:nvSpPr>
        <p:spPr>
          <a:xfrm>
            <a:off x="5227582" y="6420066"/>
            <a:ext cx="6299725" cy="261610"/>
          </a:xfrm>
          <a:prstGeom prst="rect">
            <a:avLst/>
          </a:prstGeom>
        </p:spPr>
        <p:txBody>
          <a:bodyPr wrap="square">
            <a:spAutoFit/>
          </a:bodyPr>
          <a:lstStyle/>
          <a:p>
            <a:r>
              <a:rPr lang="en-US" sz="1050" dirty="0"/>
              <a:t>Image credit: National Geographic, 1968</a:t>
            </a:r>
          </a:p>
        </p:txBody>
      </p:sp>
      <p:pic>
        <p:nvPicPr>
          <p:cNvPr id="1026" name="Picture 2" descr="https://3.bp.blogspot.com/-ATH_esji7aQ/WGJsMlftceI/AAAAAAAAK0E/LnQNdmQyug8STBigqqqY_9q-03ceKsABACLcB/s1600/Atlantic%2BOcean%2BFloor%2BMap%2Bfull.jpg">
            <a:extLst>
              <a:ext uri="{FF2B5EF4-FFF2-40B4-BE49-F238E27FC236}">
                <a16:creationId xmlns:a16="http://schemas.microsoft.com/office/drawing/2014/main" id="{E93F3E08-FF66-4E83-92DC-E51AB67BF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78" y="233402"/>
            <a:ext cx="4900688" cy="6448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448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41264" y="983689"/>
            <a:ext cx="7307516" cy="1200329"/>
          </a:xfrm>
          <a:prstGeom prst="rect">
            <a:avLst/>
          </a:prstGeom>
          <a:noFill/>
        </p:spPr>
        <p:txBody>
          <a:bodyPr wrap="square" rtlCol="0">
            <a:spAutoFit/>
          </a:bodyPr>
          <a:lstStyle/>
          <a:p>
            <a:r>
              <a:rPr lang="en-US" sz="2400" dirty="0"/>
              <a:t>Linear magnetic anomalies on the seafloor. </a:t>
            </a:r>
            <a:br>
              <a:rPr lang="en-US" sz="2400" dirty="0"/>
            </a:br>
            <a:r>
              <a:rPr lang="en-US" sz="2400" dirty="0"/>
              <a:t>Parallel to mid-oceanic ridges and symmetrical. </a:t>
            </a:r>
            <a:br>
              <a:rPr lang="en-US" sz="2400" dirty="0"/>
            </a:br>
            <a:r>
              <a:rPr lang="en-US" sz="2400" dirty="0"/>
              <a:t>“Conveyor belt:” oceanic spreading</a:t>
            </a:r>
          </a:p>
        </p:txBody>
      </p:sp>
      <p:sp>
        <p:nvSpPr>
          <p:cNvPr id="11" name="Subtitle 2"/>
          <p:cNvSpPr txBox="1">
            <a:spLocks/>
          </p:cNvSpPr>
          <p:nvPr/>
        </p:nvSpPr>
        <p:spPr>
          <a:xfrm>
            <a:off x="2971800" y="152400"/>
            <a:ext cx="6400800" cy="6096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0"/>
              </a:spcBef>
              <a:buSzPct val="100000"/>
              <a:buFont typeface="Arial" pitchFamily="34" charset="0"/>
              <a:buNone/>
              <a:defRPr sz="1350" kern="1200" cap="all" baseline="0">
                <a:solidFill>
                  <a:schemeClr val="accent2">
                    <a:lumMod val="75000"/>
                  </a:schemeClr>
                </a:solidFill>
                <a:latin typeface="+mn-lt"/>
                <a:ea typeface="+mn-ea"/>
                <a:cs typeface="+mn-cs"/>
              </a:defRPr>
            </a:lvl1pPr>
            <a:lvl2pPr marL="342900" indent="0" algn="ctr" defTabSz="685800" rtl="0" eaLnBrk="1" latinLnBrk="0" hangingPunct="1">
              <a:lnSpc>
                <a:spcPct val="90000"/>
              </a:lnSpc>
              <a:spcBef>
                <a:spcPts val="750"/>
              </a:spcBef>
              <a:buSzPct val="100000"/>
              <a:buFont typeface="Arial" pitchFamily="34" charset="0"/>
              <a:buNone/>
              <a:defRPr sz="2100" kern="1200">
                <a:solidFill>
                  <a:schemeClr val="accent2">
                    <a:lumMod val="50000"/>
                  </a:schemeClr>
                </a:solidFill>
                <a:latin typeface="+mn-lt"/>
                <a:ea typeface="+mn-ea"/>
                <a:cs typeface="+mn-cs"/>
              </a:defRPr>
            </a:lvl2pPr>
            <a:lvl3pPr marL="685800" indent="0" algn="ctr" defTabSz="685800" rtl="0" eaLnBrk="1" latinLnBrk="0" hangingPunct="1">
              <a:lnSpc>
                <a:spcPct val="90000"/>
              </a:lnSpc>
              <a:spcBef>
                <a:spcPts val="600"/>
              </a:spcBef>
              <a:buSzPct val="100000"/>
              <a:buFont typeface="Arial" pitchFamily="34" charset="0"/>
              <a:buNone/>
              <a:defRPr sz="1800" kern="1200">
                <a:solidFill>
                  <a:schemeClr val="accent2">
                    <a:lumMod val="50000"/>
                  </a:schemeClr>
                </a:solidFill>
                <a:latin typeface="+mn-lt"/>
                <a:ea typeface="+mn-ea"/>
                <a:cs typeface="+mn-cs"/>
              </a:defRPr>
            </a:lvl3pPr>
            <a:lvl4pPr marL="10287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4pPr>
            <a:lvl5pPr marL="13716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5pPr>
            <a:lvl6pPr marL="17145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6pPr>
            <a:lvl7pPr marL="20574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7pPr>
            <a:lvl8pPr marL="24003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8pPr>
            <a:lvl9pPr marL="27432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9pPr>
          </a:lstStyle>
          <a:p>
            <a:r>
              <a:rPr lang="en-US" sz="2800">
                <a:solidFill>
                  <a:schemeClr val="tx1"/>
                </a:solidFill>
              </a:rPr>
              <a:t>Plate tectonics</a:t>
            </a:r>
            <a:endParaRPr lang="en-US" sz="2800"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95" y="815684"/>
            <a:ext cx="3809337" cy="2695106"/>
          </a:xfrm>
          <a:prstGeom prst="rect">
            <a:avLst/>
          </a:prstGeom>
        </p:spPr>
      </p:pic>
      <p:sp>
        <p:nvSpPr>
          <p:cNvPr id="12" name="Rectangle 11"/>
          <p:cNvSpPr/>
          <p:nvPr/>
        </p:nvSpPr>
        <p:spPr>
          <a:xfrm>
            <a:off x="3928696" y="2851919"/>
            <a:ext cx="4334608" cy="577081"/>
          </a:xfrm>
          <a:prstGeom prst="rect">
            <a:avLst/>
          </a:prstGeom>
        </p:spPr>
        <p:txBody>
          <a:bodyPr wrap="square">
            <a:spAutoFit/>
          </a:bodyPr>
          <a:lstStyle/>
          <a:p>
            <a:r>
              <a:rPr lang="en-US" sz="1050" dirty="0"/>
              <a:t>Image from http://historyoftheearthcalendar.blogspot.com/2014/11/november-21-cretaceous-magnetic-quiet.html</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827" y="3574045"/>
            <a:ext cx="5692477" cy="3157049"/>
          </a:xfrm>
          <a:prstGeom prst="rect">
            <a:avLst/>
          </a:prstGeom>
        </p:spPr>
      </p:pic>
      <p:sp>
        <p:nvSpPr>
          <p:cNvPr id="14" name="Rectangle 13"/>
          <p:cNvSpPr/>
          <p:nvPr/>
        </p:nvSpPr>
        <p:spPr>
          <a:xfrm>
            <a:off x="8263304" y="6135086"/>
            <a:ext cx="3500952" cy="577081"/>
          </a:xfrm>
          <a:prstGeom prst="rect">
            <a:avLst/>
          </a:prstGeom>
        </p:spPr>
        <p:txBody>
          <a:bodyPr wrap="square">
            <a:spAutoFit/>
          </a:bodyPr>
          <a:lstStyle/>
          <a:p>
            <a:r>
              <a:rPr lang="en-US" sz="1050" dirty="0"/>
              <a:t>Image from https://i1.wp.com/www.geological-digressions.com/wp-content/uploads/2017/03/striped-oceans-reykjanes-ridge-anoms.jpg</a:t>
            </a:r>
          </a:p>
        </p:txBody>
      </p:sp>
    </p:spTree>
    <p:extLst>
      <p:ext uri="{BB962C8B-B14F-4D97-AF65-F5344CB8AC3E}">
        <p14:creationId xmlns:p14="http://schemas.microsoft.com/office/powerpoint/2010/main" val="728112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0" y="712578"/>
            <a:ext cx="8977851" cy="5895691"/>
          </a:xfrm>
          <a:prstGeom prst="rect">
            <a:avLst/>
          </a:prstGeom>
        </p:spPr>
      </p:pic>
      <p:sp>
        <p:nvSpPr>
          <p:cNvPr id="11" name="Subtitle 2"/>
          <p:cNvSpPr txBox="1">
            <a:spLocks/>
          </p:cNvSpPr>
          <p:nvPr/>
        </p:nvSpPr>
        <p:spPr>
          <a:xfrm>
            <a:off x="2971800" y="152400"/>
            <a:ext cx="6400800" cy="6096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0"/>
              </a:spcBef>
              <a:buSzPct val="100000"/>
              <a:buFont typeface="Arial" pitchFamily="34" charset="0"/>
              <a:buNone/>
              <a:defRPr sz="1350" kern="1200" cap="all" baseline="0">
                <a:solidFill>
                  <a:schemeClr val="accent2">
                    <a:lumMod val="75000"/>
                  </a:schemeClr>
                </a:solidFill>
                <a:latin typeface="+mn-lt"/>
                <a:ea typeface="+mn-ea"/>
                <a:cs typeface="+mn-cs"/>
              </a:defRPr>
            </a:lvl1pPr>
            <a:lvl2pPr marL="342900" indent="0" algn="ctr" defTabSz="685800" rtl="0" eaLnBrk="1" latinLnBrk="0" hangingPunct="1">
              <a:lnSpc>
                <a:spcPct val="90000"/>
              </a:lnSpc>
              <a:spcBef>
                <a:spcPts val="750"/>
              </a:spcBef>
              <a:buSzPct val="100000"/>
              <a:buFont typeface="Arial" pitchFamily="34" charset="0"/>
              <a:buNone/>
              <a:defRPr sz="2100" kern="1200">
                <a:solidFill>
                  <a:schemeClr val="accent2">
                    <a:lumMod val="50000"/>
                  </a:schemeClr>
                </a:solidFill>
                <a:latin typeface="+mn-lt"/>
                <a:ea typeface="+mn-ea"/>
                <a:cs typeface="+mn-cs"/>
              </a:defRPr>
            </a:lvl2pPr>
            <a:lvl3pPr marL="685800" indent="0" algn="ctr" defTabSz="685800" rtl="0" eaLnBrk="1" latinLnBrk="0" hangingPunct="1">
              <a:lnSpc>
                <a:spcPct val="90000"/>
              </a:lnSpc>
              <a:spcBef>
                <a:spcPts val="600"/>
              </a:spcBef>
              <a:buSzPct val="100000"/>
              <a:buFont typeface="Arial" pitchFamily="34" charset="0"/>
              <a:buNone/>
              <a:defRPr sz="1800" kern="1200">
                <a:solidFill>
                  <a:schemeClr val="accent2">
                    <a:lumMod val="50000"/>
                  </a:schemeClr>
                </a:solidFill>
                <a:latin typeface="+mn-lt"/>
                <a:ea typeface="+mn-ea"/>
                <a:cs typeface="+mn-cs"/>
              </a:defRPr>
            </a:lvl3pPr>
            <a:lvl4pPr marL="10287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4pPr>
            <a:lvl5pPr marL="13716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5pPr>
            <a:lvl6pPr marL="17145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6pPr>
            <a:lvl7pPr marL="20574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7pPr>
            <a:lvl8pPr marL="24003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8pPr>
            <a:lvl9pPr marL="27432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9pPr>
          </a:lstStyle>
          <a:p>
            <a:r>
              <a:rPr lang="en-US" sz="2800">
                <a:solidFill>
                  <a:schemeClr val="tx1"/>
                </a:solidFill>
              </a:rPr>
              <a:t>Plate tectonics</a:t>
            </a:r>
            <a:endParaRPr lang="en-US" sz="2800" dirty="0">
              <a:solidFill>
                <a:schemeClr val="tx1"/>
              </a:solidFill>
            </a:endParaRPr>
          </a:p>
        </p:txBody>
      </p:sp>
      <p:sp>
        <p:nvSpPr>
          <p:cNvPr id="14" name="Rectangle 13"/>
          <p:cNvSpPr/>
          <p:nvPr/>
        </p:nvSpPr>
        <p:spPr>
          <a:xfrm>
            <a:off x="7080145" y="6354353"/>
            <a:ext cx="4071167" cy="253916"/>
          </a:xfrm>
          <a:prstGeom prst="rect">
            <a:avLst/>
          </a:prstGeom>
        </p:spPr>
        <p:txBody>
          <a:bodyPr wrap="square">
            <a:spAutoFit/>
          </a:bodyPr>
          <a:lstStyle/>
          <a:p>
            <a:pPr algn="r"/>
            <a:r>
              <a:rPr lang="en-US" sz="1050" dirty="0"/>
              <a:t>Image from Seton et al., 2014</a:t>
            </a:r>
          </a:p>
        </p:txBody>
      </p:sp>
      <p:sp>
        <p:nvSpPr>
          <p:cNvPr id="3" name="TextBox 2"/>
          <p:cNvSpPr txBox="1"/>
          <p:nvPr/>
        </p:nvSpPr>
        <p:spPr>
          <a:xfrm>
            <a:off x="9435994" y="1126420"/>
            <a:ext cx="2474258" cy="1200329"/>
          </a:xfrm>
          <a:prstGeom prst="rect">
            <a:avLst/>
          </a:prstGeom>
          <a:noFill/>
        </p:spPr>
        <p:txBody>
          <a:bodyPr wrap="square" rtlCol="0">
            <a:spAutoFit/>
          </a:bodyPr>
          <a:lstStyle/>
          <a:p>
            <a:r>
              <a:rPr lang="en-US" sz="2400" dirty="0"/>
              <a:t>Pattern verified over most of the oceanic crust</a:t>
            </a:r>
          </a:p>
        </p:txBody>
      </p:sp>
    </p:spTree>
    <p:extLst>
      <p:ext uri="{BB962C8B-B14F-4D97-AF65-F5344CB8AC3E}">
        <p14:creationId xmlns:p14="http://schemas.microsoft.com/office/powerpoint/2010/main" val="2442166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2971800" y="152400"/>
            <a:ext cx="6400800" cy="60960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0"/>
              </a:spcBef>
              <a:buSzPct val="100000"/>
              <a:buFont typeface="Arial" pitchFamily="34" charset="0"/>
              <a:buNone/>
              <a:defRPr sz="1350" kern="1200" cap="all" baseline="0">
                <a:solidFill>
                  <a:schemeClr val="accent2">
                    <a:lumMod val="75000"/>
                  </a:schemeClr>
                </a:solidFill>
                <a:latin typeface="+mn-lt"/>
                <a:ea typeface="+mn-ea"/>
                <a:cs typeface="+mn-cs"/>
              </a:defRPr>
            </a:lvl1pPr>
            <a:lvl2pPr marL="342900" indent="0" algn="ctr" defTabSz="685800" rtl="0" eaLnBrk="1" latinLnBrk="0" hangingPunct="1">
              <a:lnSpc>
                <a:spcPct val="90000"/>
              </a:lnSpc>
              <a:spcBef>
                <a:spcPts val="750"/>
              </a:spcBef>
              <a:buSzPct val="100000"/>
              <a:buFont typeface="Arial" pitchFamily="34" charset="0"/>
              <a:buNone/>
              <a:defRPr sz="2100" kern="1200">
                <a:solidFill>
                  <a:schemeClr val="accent2">
                    <a:lumMod val="50000"/>
                  </a:schemeClr>
                </a:solidFill>
                <a:latin typeface="+mn-lt"/>
                <a:ea typeface="+mn-ea"/>
                <a:cs typeface="+mn-cs"/>
              </a:defRPr>
            </a:lvl2pPr>
            <a:lvl3pPr marL="685800" indent="0" algn="ctr" defTabSz="685800" rtl="0" eaLnBrk="1" latinLnBrk="0" hangingPunct="1">
              <a:lnSpc>
                <a:spcPct val="90000"/>
              </a:lnSpc>
              <a:spcBef>
                <a:spcPts val="600"/>
              </a:spcBef>
              <a:buSzPct val="100000"/>
              <a:buFont typeface="Arial" pitchFamily="34" charset="0"/>
              <a:buNone/>
              <a:defRPr sz="1800" kern="1200">
                <a:solidFill>
                  <a:schemeClr val="accent2">
                    <a:lumMod val="50000"/>
                  </a:schemeClr>
                </a:solidFill>
                <a:latin typeface="+mn-lt"/>
                <a:ea typeface="+mn-ea"/>
                <a:cs typeface="+mn-cs"/>
              </a:defRPr>
            </a:lvl3pPr>
            <a:lvl4pPr marL="10287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4pPr>
            <a:lvl5pPr marL="13716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5pPr>
            <a:lvl6pPr marL="17145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6pPr>
            <a:lvl7pPr marL="20574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7pPr>
            <a:lvl8pPr marL="24003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8pPr>
            <a:lvl9pPr marL="2743200" indent="0" algn="ctr" defTabSz="685800" rtl="0"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9pPr>
          </a:lstStyle>
          <a:p>
            <a:r>
              <a:rPr lang="en-US" sz="2800">
                <a:solidFill>
                  <a:schemeClr val="tx1"/>
                </a:solidFill>
              </a:rPr>
              <a:t>Plate tectonics</a:t>
            </a:r>
            <a:endParaRPr lang="en-US" sz="2800" dirty="0">
              <a:solidFill>
                <a:schemeClr val="tx1"/>
              </a:solidFill>
            </a:endParaRPr>
          </a:p>
        </p:txBody>
      </p:sp>
      <p:sp>
        <p:nvSpPr>
          <p:cNvPr id="14" name="Rectangle 13"/>
          <p:cNvSpPr/>
          <p:nvPr/>
        </p:nvSpPr>
        <p:spPr>
          <a:xfrm>
            <a:off x="6174802" y="5532376"/>
            <a:ext cx="4071167" cy="253916"/>
          </a:xfrm>
          <a:prstGeom prst="rect">
            <a:avLst/>
          </a:prstGeom>
        </p:spPr>
        <p:txBody>
          <a:bodyPr wrap="square">
            <a:spAutoFit/>
          </a:bodyPr>
          <a:lstStyle/>
          <a:p>
            <a:pPr algn="r"/>
            <a:r>
              <a:rPr lang="en-US" sz="1050" dirty="0"/>
              <a:t>Image from Muller et al., 2008</a:t>
            </a:r>
          </a:p>
        </p:txBody>
      </p:sp>
      <p:sp>
        <p:nvSpPr>
          <p:cNvPr id="3" name="TextBox 2"/>
          <p:cNvSpPr txBox="1"/>
          <p:nvPr/>
        </p:nvSpPr>
        <p:spPr>
          <a:xfrm>
            <a:off x="2242934" y="5779098"/>
            <a:ext cx="8003035" cy="954107"/>
          </a:xfrm>
          <a:prstGeom prst="rect">
            <a:avLst/>
          </a:prstGeom>
          <a:noFill/>
        </p:spPr>
        <p:txBody>
          <a:bodyPr wrap="square" rtlCol="0">
            <a:spAutoFit/>
          </a:bodyPr>
          <a:lstStyle/>
          <a:p>
            <a:r>
              <a:rPr lang="en-US" sz="2800" dirty="0"/>
              <a:t>Used to estimate age of the oceanic crust and reconstruct plate motions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680" y="717600"/>
            <a:ext cx="8246289" cy="4832036"/>
          </a:xfrm>
          <a:prstGeom prst="rect">
            <a:avLst/>
          </a:prstGeom>
        </p:spPr>
      </p:pic>
    </p:spTree>
    <p:extLst>
      <p:ext uri="{BB962C8B-B14F-4D97-AF65-F5344CB8AC3E}">
        <p14:creationId xmlns:p14="http://schemas.microsoft.com/office/powerpoint/2010/main" val="12830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150" y="116500"/>
            <a:ext cx="11595207" cy="598115"/>
          </a:xfrm>
        </p:spPr>
        <p:txBody>
          <a:bodyPr>
            <a:noAutofit/>
          </a:bodyPr>
          <a:lstStyle/>
          <a:p>
            <a:pPr algn="ctr"/>
            <a:r>
              <a:rPr lang="en-US" sz="2800" dirty="0"/>
              <a:t>Plate tectonics: volcanism and earthquakes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85" y="837560"/>
            <a:ext cx="10958925" cy="5882306"/>
          </a:xfrm>
          <a:prstGeom prst="rect">
            <a:avLst/>
          </a:prstGeom>
        </p:spPr>
      </p:pic>
      <p:sp>
        <p:nvSpPr>
          <p:cNvPr id="4" name="Rectangle 3"/>
          <p:cNvSpPr/>
          <p:nvPr/>
        </p:nvSpPr>
        <p:spPr>
          <a:xfrm>
            <a:off x="4605424" y="6377014"/>
            <a:ext cx="5447133" cy="252977"/>
          </a:xfrm>
          <a:prstGeom prst="rect">
            <a:avLst/>
          </a:prstGeom>
        </p:spPr>
        <p:txBody>
          <a:bodyPr wrap="square">
            <a:spAutoFit/>
          </a:bodyPr>
          <a:lstStyle/>
          <a:p>
            <a:r>
              <a:rPr lang="en-US" sz="1050" dirty="0"/>
              <a:t>Image available at https://pubs.usgs.gov/imap/2800/</a:t>
            </a:r>
          </a:p>
        </p:txBody>
      </p:sp>
    </p:spTree>
    <p:extLst>
      <p:ext uri="{BB962C8B-B14F-4D97-AF65-F5344CB8AC3E}">
        <p14:creationId xmlns:p14="http://schemas.microsoft.com/office/powerpoint/2010/main" val="1689357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303" y="453232"/>
            <a:ext cx="11164900" cy="1992923"/>
          </a:xfrm>
        </p:spPr>
        <p:txBody>
          <a:bodyPr>
            <a:noAutofit/>
          </a:bodyPr>
          <a:lstStyle/>
          <a:p>
            <a:br>
              <a:rPr lang="en-US" sz="3200" dirty="0"/>
            </a:br>
            <a:r>
              <a:rPr lang="en-US" sz="3200" dirty="0"/>
              <a:t>Plate tectonics integrates models of mantle composition and flow behavior based on experimental, numerical, and geophysical data </a:t>
            </a:r>
            <a:br>
              <a:rPr lang="en-US" sz="3200" dirty="0"/>
            </a:br>
            <a:endParaRPr lang="en-US" sz="3200" dirty="0"/>
          </a:p>
        </p:txBody>
      </p:sp>
      <p:sp>
        <p:nvSpPr>
          <p:cNvPr id="10" name="Rectangle 9"/>
          <p:cNvSpPr/>
          <p:nvPr/>
        </p:nvSpPr>
        <p:spPr>
          <a:xfrm>
            <a:off x="576303" y="6282814"/>
            <a:ext cx="5140987" cy="430887"/>
          </a:xfrm>
          <a:prstGeom prst="rect">
            <a:avLst/>
          </a:prstGeom>
        </p:spPr>
        <p:txBody>
          <a:bodyPr wrap="square">
            <a:spAutoFit/>
          </a:bodyPr>
          <a:lstStyle/>
          <a:p>
            <a:r>
              <a:rPr lang="en-US" sz="1050" dirty="0"/>
              <a:t>Image from http://www.sciencemag.org/news/2017/07/molten-puddle-deep-under-iceland-may-reveal-where-volcanoes-get-their-lava</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22488"/>
          <a:stretch/>
        </p:blipFill>
        <p:spPr>
          <a:xfrm>
            <a:off x="576303" y="2268094"/>
            <a:ext cx="6395116" cy="3694716"/>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0224" r="8992"/>
          <a:stretch/>
        </p:blipFill>
        <p:spPr>
          <a:xfrm>
            <a:off x="7446542" y="2268094"/>
            <a:ext cx="3733725" cy="3695513"/>
          </a:xfrm>
          <a:prstGeom prst="rect">
            <a:avLst/>
          </a:prstGeom>
        </p:spPr>
      </p:pic>
      <p:sp>
        <p:nvSpPr>
          <p:cNvPr id="14" name="Rectangle 13"/>
          <p:cNvSpPr/>
          <p:nvPr/>
        </p:nvSpPr>
        <p:spPr>
          <a:xfrm>
            <a:off x="7446542" y="5994273"/>
            <a:ext cx="3733724" cy="577081"/>
          </a:xfrm>
          <a:prstGeom prst="rect">
            <a:avLst/>
          </a:prstGeom>
        </p:spPr>
        <p:txBody>
          <a:bodyPr wrap="square">
            <a:spAutoFit/>
          </a:bodyPr>
          <a:lstStyle/>
          <a:p>
            <a:r>
              <a:rPr lang="en-US" sz="1050" dirty="0"/>
              <a:t>Image from http://web.gps.caltech.edu/~clay/MexWeb/MexSubduction.html</a:t>
            </a:r>
          </a:p>
        </p:txBody>
      </p:sp>
    </p:spTree>
    <p:extLst>
      <p:ext uri="{BB962C8B-B14F-4D97-AF65-F5344CB8AC3E}">
        <p14:creationId xmlns:p14="http://schemas.microsoft.com/office/powerpoint/2010/main" val="361883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9677" y="101393"/>
            <a:ext cx="11579839" cy="1088136"/>
          </a:xfrm>
        </p:spPr>
        <p:txBody>
          <a:bodyPr>
            <a:noAutofit/>
          </a:bodyPr>
          <a:lstStyle/>
          <a:p>
            <a:pPr algn="ctr"/>
            <a:r>
              <a:rPr lang="en-US" sz="3200" dirty="0"/>
              <a:t>Relative motion of plates empirically demonstrated with satellite GPS technology</a:t>
            </a:r>
          </a:p>
        </p:txBody>
      </p:sp>
      <p:sp>
        <p:nvSpPr>
          <p:cNvPr id="7" name="Text Placeholder 6"/>
          <p:cNvSpPr>
            <a:spLocks noGrp="1"/>
          </p:cNvSpPr>
          <p:nvPr>
            <p:ph type="body" idx="1"/>
          </p:nvPr>
        </p:nvSpPr>
        <p:spPr/>
        <p:txBody>
          <a:bodyPr/>
          <a:lstStyle/>
          <a:p>
            <a:endParaRPr lang="en-US"/>
          </a:p>
        </p:txBody>
      </p:sp>
      <p:sp>
        <p:nvSpPr>
          <p:cNvPr id="8" name="Content Placeholder 7"/>
          <p:cNvSpPr>
            <a:spLocks noGrp="1"/>
          </p:cNvSpPr>
          <p:nvPr>
            <p:ph sz="half" idx="2"/>
          </p:nvPr>
        </p:nvSpPr>
        <p:spPr/>
        <p:txBody>
          <a:bodyPr/>
          <a:lstStyle/>
          <a:p>
            <a:endParaRPr lang="en-US"/>
          </a:p>
        </p:txBody>
      </p:sp>
      <p:sp>
        <p:nvSpPr>
          <p:cNvPr id="9" name="Text Placeholder 8"/>
          <p:cNvSpPr>
            <a:spLocks noGrp="1"/>
          </p:cNvSpPr>
          <p:nvPr>
            <p:ph type="body" sz="quarter" idx="3"/>
          </p:nvPr>
        </p:nvSpPr>
        <p:spPr/>
        <p:txBody>
          <a:bodyPr/>
          <a:lstStyle/>
          <a:p>
            <a:endParaRPr lang="en-US"/>
          </a:p>
        </p:txBody>
      </p:sp>
      <p:sp>
        <p:nvSpPr>
          <p:cNvPr id="10" name="Content Placeholder 9"/>
          <p:cNvSpPr>
            <a:spLocks noGrp="1"/>
          </p:cNvSpPr>
          <p:nvPr>
            <p:ph sz="quarter" idx="4"/>
          </p:nvPr>
        </p:nvSpPr>
        <p:spPr/>
        <p:txBody>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437" y="1285996"/>
            <a:ext cx="10409125" cy="5230065"/>
          </a:xfrm>
          <a:prstGeom prst="rect">
            <a:avLst/>
          </a:prstGeom>
        </p:spPr>
      </p:pic>
      <p:sp>
        <p:nvSpPr>
          <p:cNvPr id="2" name="Rectangle 1"/>
          <p:cNvSpPr/>
          <p:nvPr/>
        </p:nvSpPr>
        <p:spPr>
          <a:xfrm>
            <a:off x="1486193" y="6516061"/>
            <a:ext cx="8853853" cy="261610"/>
          </a:xfrm>
          <a:prstGeom prst="rect">
            <a:avLst/>
          </a:prstGeom>
        </p:spPr>
        <p:txBody>
          <a:bodyPr wrap="square">
            <a:spAutoFit/>
          </a:bodyPr>
          <a:lstStyle/>
          <a:p>
            <a:pPr algn="ctr"/>
            <a:r>
              <a:rPr lang="en-US" sz="1050" dirty="0"/>
              <a:t>Image from https://courses.lumenlearning.com/geo/chapter/reading-developing-a-theory/</a:t>
            </a:r>
          </a:p>
        </p:txBody>
      </p:sp>
    </p:spTree>
    <p:extLst>
      <p:ext uri="{BB962C8B-B14F-4D97-AF65-F5344CB8AC3E}">
        <p14:creationId xmlns:p14="http://schemas.microsoft.com/office/powerpoint/2010/main" val="212726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159" y="381002"/>
            <a:ext cx="7687683" cy="468923"/>
          </a:xfrm>
        </p:spPr>
        <p:txBody>
          <a:bodyPr>
            <a:noAutofit/>
          </a:bodyPr>
          <a:lstStyle/>
          <a:p>
            <a:pPr algn="ctr"/>
            <a:r>
              <a:rPr lang="en-US" sz="3600" dirty="0"/>
              <a:t>Plate tectonics and the Bible</a:t>
            </a:r>
          </a:p>
        </p:txBody>
      </p:sp>
      <p:sp>
        <p:nvSpPr>
          <p:cNvPr id="5" name="Content Placeholder 4"/>
          <p:cNvSpPr>
            <a:spLocks noGrp="1"/>
          </p:cNvSpPr>
          <p:nvPr>
            <p:ph idx="1"/>
          </p:nvPr>
        </p:nvSpPr>
        <p:spPr>
          <a:xfrm>
            <a:off x="459762" y="1455549"/>
            <a:ext cx="11272476" cy="5185450"/>
          </a:xfrm>
        </p:spPr>
        <p:txBody>
          <a:bodyPr>
            <a:noAutofit/>
          </a:bodyPr>
          <a:lstStyle/>
          <a:p>
            <a:pPr>
              <a:lnSpc>
                <a:spcPct val="100000"/>
              </a:lnSpc>
            </a:pPr>
            <a:r>
              <a:rPr lang="en-US" sz="2800" dirty="0"/>
              <a:t>“The earth was without form, and void; and darkness was on the face of the deep” Gen 1:2</a:t>
            </a:r>
          </a:p>
          <a:p>
            <a:pPr>
              <a:lnSpc>
                <a:spcPct val="100000"/>
              </a:lnSpc>
            </a:pPr>
            <a:r>
              <a:rPr lang="en-US" sz="2800" dirty="0"/>
              <a:t>“You who laid the foundations of the earth, so that it should not be moved forever,</a:t>
            </a:r>
            <a:br>
              <a:rPr lang="en-US" sz="2800" dirty="0"/>
            </a:br>
            <a:r>
              <a:rPr lang="en-US" sz="2800" dirty="0"/>
              <a:t>You covered it with the deep as with a garment; The waters stood above the mountains.” (Psalm 104:5-6)</a:t>
            </a:r>
            <a:br>
              <a:rPr lang="en-US" sz="2800" dirty="0"/>
            </a:br>
            <a:endParaRPr lang="en-US" sz="2800" dirty="0"/>
          </a:p>
          <a:p>
            <a:pPr marL="34290" indent="0">
              <a:lnSpc>
                <a:spcPct val="100000"/>
              </a:lnSpc>
              <a:buNone/>
            </a:pPr>
            <a:r>
              <a:rPr lang="en-US" sz="2800" i="1" dirty="0"/>
              <a:t>Crust formation before creation week? Some form of plate tectonics?</a:t>
            </a:r>
          </a:p>
        </p:txBody>
      </p:sp>
    </p:spTree>
    <p:extLst>
      <p:ext uri="{BB962C8B-B14F-4D97-AF65-F5344CB8AC3E}">
        <p14:creationId xmlns:p14="http://schemas.microsoft.com/office/powerpoint/2010/main" val="1133492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842" y="-15651"/>
            <a:ext cx="7132319" cy="1088136"/>
          </a:xfrm>
        </p:spPr>
        <p:txBody>
          <a:bodyPr>
            <a:normAutofit/>
          </a:bodyPr>
          <a:lstStyle/>
          <a:p>
            <a:pPr algn="ctr"/>
            <a:r>
              <a:rPr lang="en-US" sz="4000" dirty="0"/>
              <a:t>Goals of the presentation</a:t>
            </a:r>
          </a:p>
        </p:txBody>
      </p:sp>
      <p:sp>
        <p:nvSpPr>
          <p:cNvPr id="3" name="Content Placeholder 2"/>
          <p:cNvSpPr>
            <a:spLocks noGrp="1"/>
          </p:cNvSpPr>
          <p:nvPr>
            <p:ph idx="1"/>
          </p:nvPr>
        </p:nvSpPr>
        <p:spPr>
          <a:xfrm>
            <a:off x="706933" y="1726523"/>
            <a:ext cx="10757646" cy="4142232"/>
          </a:xfrm>
        </p:spPr>
        <p:txBody>
          <a:bodyPr>
            <a:normAutofit/>
          </a:bodyPr>
          <a:lstStyle/>
          <a:p>
            <a:pPr>
              <a:lnSpc>
                <a:spcPct val="100000"/>
              </a:lnSpc>
            </a:pPr>
            <a:r>
              <a:rPr lang="en-US" sz="3200" dirty="0"/>
              <a:t>Introduce the concept of plate tectonics </a:t>
            </a:r>
          </a:p>
          <a:p>
            <a:pPr>
              <a:lnSpc>
                <a:spcPct val="100000"/>
              </a:lnSpc>
            </a:pPr>
            <a:r>
              <a:rPr lang="en-US" sz="3200" dirty="0"/>
              <a:t>Explore its relationship with a biblical understanding of earth history</a:t>
            </a:r>
          </a:p>
          <a:p>
            <a:pPr>
              <a:lnSpc>
                <a:spcPct val="100000"/>
              </a:lnSpc>
            </a:pPr>
            <a:r>
              <a:rPr lang="en-US" sz="3200" dirty="0"/>
              <a:t>Illustrate how a biblical worldview informs the exploration of geologic concepts</a:t>
            </a:r>
          </a:p>
        </p:txBody>
      </p:sp>
    </p:spTree>
    <p:extLst>
      <p:ext uri="{BB962C8B-B14F-4D97-AF65-F5344CB8AC3E}">
        <p14:creationId xmlns:p14="http://schemas.microsoft.com/office/powerpoint/2010/main" val="3327456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159" y="381002"/>
            <a:ext cx="7687683" cy="468923"/>
          </a:xfrm>
        </p:spPr>
        <p:txBody>
          <a:bodyPr>
            <a:noAutofit/>
          </a:bodyPr>
          <a:lstStyle/>
          <a:p>
            <a:pPr algn="ctr"/>
            <a:r>
              <a:rPr lang="en-US" sz="3600" dirty="0"/>
              <a:t>Plate tectonics and the Bible</a:t>
            </a:r>
          </a:p>
        </p:txBody>
      </p:sp>
      <p:sp>
        <p:nvSpPr>
          <p:cNvPr id="5" name="Content Placeholder 4"/>
          <p:cNvSpPr>
            <a:spLocks noGrp="1"/>
          </p:cNvSpPr>
          <p:nvPr>
            <p:ph idx="1"/>
          </p:nvPr>
        </p:nvSpPr>
        <p:spPr>
          <a:xfrm>
            <a:off x="429025" y="1468280"/>
            <a:ext cx="11333950" cy="5185450"/>
          </a:xfrm>
        </p:spPr>
        <p:txBody>
          <a:bodyPr>
            <a:noAutofit/>
          </a:bodyPr>
          <a:lstStyle/>
          <a:p>
            <a:pPr>
              <a:lnSpc>
                <a:spcPct val="100000"/>
              </a:lnSpc>
            </a:pPr>
            <a:r>
              <a:rPr lang="en-US" sz="2400" dirty="0"/>
              <a:t>“«Let the waters under the heavens be gathered together into one place, and let the dry land appear»; and it was so.” Gen 1:9</a:t>
            </a:r>
          </a:p>
          <a:p>
            <a:pPr>
              <a:lnSpc>
                <a:spcPct val="100000"/>
              </a:lnSpc>
            </a:pPr>
            <a:r>
              <a:rPr lang="en-US" sz="2400" dirty="0"/>
              <a:t>“by the word of God the heavens were of old, and the earth standing out of water and in the water” 2 Peter 3:5</a:t>
            </a:r>
          </a:p>
          <a:p>
            <a:pPr>
              <a:lnSpc>
                <a:spcPct val="100000"/>
              </a:lnSpc>
            </a:pPr>
            <a:r>
              <a:rPr lang="en-US" sz="2400" dirty="0"/>
              <a:t>“The waters stood above the mountains. At your rebuke they fled; at the sound of your thunder they took to flight. The mountains rose, the valleys sank down to the place that you appointed for them.” (Psalm 104:6-8)</a:t>
            </a:r>
            <a:br>
              <a:rPr lang="en-US" sz="2400" dirty="0"/>
            </a:br>
            <a:endParaRPr lang="en-US" sz="2400" dirty="0"/>
          </a:p>
          <a:p>
            <a:pPr marL="34290" indent="0">
              <a:lnSpc>
                <a:spcPct val="100000"/>
              </a:lnSpc>
              <a:buNone/>
            </a:pPr>
            <a:r>
              <a:rPr lang="en-US" sz="2400" i="1" dirty="0"/>
              <a:t>Appearance of continents during day 3 of creation week. Some form of plate tectonics? </a:t>
            </a:r>
          </a:p>
        </p:txBody>
      </p:sp>
    </p:spTree>
    <p:extLst>
      <p:ext uri="{BB962C8B-B14F-4D97-AF65-F5344CB8AC3E}">
        <p14:creationId xmlns:p14="http://schemas.microsoft.com/office/powerpoint/2010/main" val="161801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p:cNvSpPr>
            <a:spLocks noChangeArrowheads="1"/>
          </p:cNvSpPr>
          <p:nvPr/>
        </p:nvSpPr>
        <p:spPr bwMode="auto">
          <a:xfrm>
            <a:off x="622407" y="1466496"/>
            <a:ext cx="11065007" cy="291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eaLnBrk="1" hangingPunct="1"/>
            <a:endParaRPr lang="en-US" dirty="0">
              <a:solidFill>
                <a:srgbClr val="000000"/>
              </a:solidFill>
            </a:endParaRPr>
          </a:p>
          <a:p>
            <a:pPr lvl="0" eaLnBrk="1" hangingPunct="1"/>
            <a:r>
              <a:rPr lang="en-US" sz="2400" dirty="0">
                <a:solidFill>
                  <a:srgbClr val="000000"/>
                </a:solidFill>
              </a:rPr>
              <a:t>“There burst forth all the fountains of the great deep, and the windows of the heavens were opened” (Gen 7:11) </a:t>
            </a:r>
          </a:p>
          <a:p>
            <a:pPr lvl="0" eaLnBrk="1" hangingPunct="1"/>
            <a:endParaRPr lang="en-US" sz="2000" dirty="0">
              <a:solidFill>
                <a:srgbClr val="000000"/>
              </a:solidFill>
            </a:endParaRPr>
          </a:p>
          <a:p>
            <a:pPr eaLnBrk="1" hangingPunct="1"/>
            <a:r>
              <a:rPr lang="en-US" sz="2000" dirty="0" err="1">
                <a:solidFill>
                  <a:srgbClr val="000000"/>
                </a:solidFill>
              </a:rPr>
              <a:t>T</a:t>
            </a:r>
            <a:r>
              <a:rPr lang="en-US" sz="3200" baseline="18000" dirty="0" err="1">
                <a:solidFill>
                  <a:srgbClr val="000000"/>
                </a:solidFill>
              </a:rPr>
              <a:t>e</a:t>
            </a:r>
            <a:r>
              <a:rPr lang="en-US" sz="2000" dirty="0" err="1">
                <a:solidFill>
                  <a:srgbClr val="000000"/>
                </a:solidFill>
              </a:rPr>
              <a:t>hôm</a:t>
            </a:r>
            <a:r>
              <a:rPr lang="en-US" sz="2000" dirty="0">
                <a:solidFill>
                  <a:srgbClr val="000000"/>
                </a:solidFill>
              </a:rPr>
              <a:t> </a:t>
            </a:r>
            <a:r>
              <a:rPr lang="en-US" sz="2000" dirty="0" err="1">
                <a:solidFill>
                  <a:srgbClr val="000000"/>
                </a:solidFill>
              </a:rPr>
              <a:t>rabbāh</a:t>
            </a:r>
            <a:r>
              <a:rPr lang="en-US" sz="2000" dirty="0">
                <a:solidFill>
                  <a:srgbClr val="000000"/>
                </a:solidFill>
              </a:rPr>
              <a:t> (great deep) = subterranean waters</a:t>
            </a:r>
          </a:p>
          <a:p>
            <a:pPr eaLnBrk="1" hangingPunct="1"/>
            <a:r>
              <a:rPr lang="en-US" sz="2000" dirty="0" err="1">
                <a:solidFill>
                  <a:srgbClr val="000000"/>
                </a:solidFill>
              </a:rPr>
              <a:t>Bāqa</a:t>
            </a:r>
            <a:r>
              <a:rPr lang="en-US" sz="3200" baseline="18000" dirty="0" err="1">
                <a:solidFill>
                  <a:srgbClr val="000000"/>
                </a:solidFill>
              </a:rPr>
              <a:t>c</a:t>
            </a:r>
            <a:r>
              <a:rPr lang="en-US" sz="3200" baseline="18000" dirty="0">
                <a:solidFill>
                  <a:srgbClr val="000000"/>
                </a:solidFill>
              </a:rPr>
              <a:t>  </a:t>
            </a:r>
            <a:r>
              <a:rPr lang="en-US" sz="2400" dirty="0">
                <a:solidFill>
                  <a:srgbClr val="000000"/>
                </a:solidFill>
              </a:rPr>
              <a:t>(</a:t>
            </a:r>
            <a:r>
              <a:rPr lang="en-US" sz="2000" dirty="0">
                <a:solidFill>
                  <a:srgbClr val="000000"/>
                </a:solidFill>
              </a:rPr>
              <a:t>burst forth) = split open, cleave, divide</a:t>
            </a:r>
          </a:p>
          <a:p>
            <a:pPr eaLnBrk="1" hangingPunct="1"/>
            <a:r>
              <a:rPr lang="en-US" sz="2000" dirty="0">
                <a:solidFill>
                  <a:srgbClr val="000000"/>
                </a:solidFill>
              </a:rPr>
              <a:t>Chiastic structure: endogenic </a:t>
            </a:r>
            <a:r>
              <a:rPr lang="en-US" sz="2000" i="1" dirty="0">
                <a:solidFill>
                  <a:srgbClr val="000000"/>
                </a:solidFill>
              </a:rPr>
              <a:t>vs.</a:t>
            </a:r>
            <a:r>
              <a:rPr lang="en-US" sz="2000" dirty="0">
                <a:solidFill>
                  <a:srgbClr val="000000"/>
                </a:solidFill>
              </a:rPr>
              <a:t> endogenic</a:t>
            </a:r>
            <a:br>
              <a:rPr lang="en-US" dirty="0">
                <a:solidFill>
                  <a:srgbClr val="000000"/>
                </a:solidFill>
              </a:rPr>
            </a:br>
            <a:endParaRPr lang="en-US" dirty="0">
              <a:solidFill>
                <a:srgbClr val="000000"/>
              </a:solidFill>
            </a:endParaRPr>
          </a:p>
          <a:p>
            <a:pPr algn="r" eaLnBrk="1" hangingPunct="1"/>
            <a:r>
              <a:rPr lang="en-US" sz="1400" dirty="0">
                <a:solidFill>
                  <a:srgbClr val="000000"/>
                </a:solidFill>
              </a:rPr>
              <a:t>Source: G.F. </a:t>
            </a:r>
            <a:r>
              <a:rPr lang="en-US" sz="1400" dirty="0" err="1">
                <a:solidFill>
                  <a:srgbClr val="000000"/>
                </a:solidFill>
              </a:rPr>
              <a:t>Hasel</a:t>
            </a:r>
            <a:r>
              <a:rPr lang="en-US" sz="1400" dirty="0">
                <a:solidFill>
                  <a:srgbClr val="000000"/>
                </a:solidFill>
              </a:rPr>
              <a:t>, 1974. </a:t>
            </a:r>
            <a:r>
              <a:rPr lang="en-US" sz="1400" i="1" dirty="0">
                <a:solidFill>
                  <a:srgbClr val="000000"/>
                </a:solidFill>
              </a:rPr>
              <a:t>The fountains of the great deep</a:t>
            </a:r>
            <a:r>
              <a:rPr lang="en-US" sz="1400" dirty="0">
                <a:solidFill>
                  <a:srgbClr val="000000"/>
                </a:solidFill>
              </a:rPr>
              <a:t>. Origins, 1/2, 67-72.</a:t>
            </a:r>
            <a:r>
              <a:rPr lang="en-US" sz="1400" i="1" dirty="0">
                <a:solidFill>
                  <a:srgbClr val="000000"/>
                </a:solidFill>
              </a:rPr>
              <a:t> </a:t>
            </a:r>
            <a:endParaRPr lang="en-US" sz="1400" dirty="0">
              <a:solidFill>
                <a:srgbClr val="000000"/>
              </a:solidFill>
            </a:endParaRPr>
          </a:p>
        </p:txBody>
      </p:sp>
      <p:sp>
        <p:nvSpPr>
          <p:cNvPr id="7" name="Rectangle 6"/>
          <p:cNvSpPr/>
          <p:nvPr/>
        </p:nvSpPr>
        <p:spPr bwMode="auto">
          <a:xfrm>
            <a:off x="1685361" y="1871207"/>
            <a:ext cx="1523955" cy="268620"/>
          </a:xfrm>
          <a:prstGeom prst="rect">
            <a:avLst/>
          </a:prstGeom>
          <a:solidFill>
            <a:srgbClr val="FFFF00">
              <a:alpha val="4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155" y="2222167"/>
            <a:ext cx="1776046" cy="32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6322460" y="1884008"/>
            <a:ext cx="1450065" cy="297610"/>
          </a:xfrm>
          <a:prstGeom prst="rect">
            <a:avLst/>
          </a:prstGeom>
          <a:solidFill>
            <a:srgbClr val="00B0F0">
              <a:alpha val="4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71" y="2209367"/>
            <a:ext cx="1171420" cy="35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2252159" y="381002"/>
            <a:ext cx="7687683" cy="468923"/>
          </a:xfrm>
        </p:spPr>
        <p:txBody>
          <a:bodyPr>
            <a:noAutofit/>
          </a:bodyPr>
          <a:lstStyle/>
          <a:p>
            <a:pPr algn="ctr"/>
            <a:r>
              <a:rPr lang="en-US" sz="3600" dirty="0"/>
              <a:t>Plate tectonics and the Bible</a:t>
            </a:r>
          </a:p>
        </p:txBody>
      </p:sp>
      <p:sp>
        <p:nvSpPr>
          <p:cNvPr id="12" name="Rectangle 11"/>
          <p:cNvSpPr/>
          <p:nvPr/>
        </p:nvSpPr>
        <p:spPr>
          <a:xfrm>
            <a:off x="1982674" y="4802751"/>
            <a:ext cx="8421557" cy="954107"/>
          </a:xfrm>
          <a:prstGeom prst="rect">
            <a:avLst/>
          </a:prstGeom>
        </p:spPr>
        <p:txBody>
          <a:bodyPr wrap="square">
            <a:spAutoFit/>
          </a:bodyPr>
          <a:lstStyle/>
          <a:p>
            <a:pPr lvl="0"/>
            <a:r>
              <a:rPr lang="en-US" sz="2800" i="1" dirty="0"/>
              <a:t>Disruption of the Earth’s crust caused by forces from the Earth’s interior: Hints at plate tectonics? </a:t>
            </a:r>
          </a:p>
        </p:txBody>
      </p:sp>
    </p:spTree>
    <p:extLst>
      <p:ext uri="{BB962C8B-B14F-4D97-AF65-F5344CB8AC3E}">
        <p14:creationId xmlns:p14="http://schemas.microsoft.com/office/powerpoint/2010/main" val="3706676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159" y="1357255"/>
            <a:ext cx="7687683" cy="468923"/>
          </a:xfrm>
        </p:spPr>
        <p:txBody>
          <a:bodyPr>
            <a:noAutofit/>
          </a:bodyPr>
          <a:lstStyle/>
          <a:p>
            <a:pPr algn="ctr"/>
            <a:r>
              <a:rPr lang="en-US" sz="3600" dirty="0"/>
              <a:t>Reconstruction of movement of plates associated with deposition of fossil-bearing strata</a:t>
            </a:r>
          </a:p>
        </p:txBody>
      </p:sp>
      <p:sp>
        <p:nvSpPr>
          <p:cNvPr id="7" name="Rectangle 2"/>
          <p:cNvSpPr txBox="1">
            <a:spLocks noChangeArrowheads="1"/>
          </p:cNvSpPr>
          <p:nvPr/>
        </p:nvSpPr>
        <p:spPr>
          <a:xfrm>
            <a:off x="2667000" y="1276350"/>
            <a:ext cx="7077808" cy="26098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400" b="0" kern="1200">
                <a:solidFill>
                  <a:schemeClr val="accent2">
                    <a:lumMod val="50000"/>
                  </a:schemeClr>
                </a:solidFill>
                <a:latin typeface="+mj-lt"/>
                <a:ea typeface="+mj-ea"/>
                <a:cs typeface="+mj-cs"/>
              </a:defRPr>
            </a:lvl1pPr>
          </a:lstStyle>
          <a:p>
            <a:r>
              <a:rPr lang="en-US" altLang="en-US" dirty="0">
                <a:solidFill>
                  <a:srgbClr val="008080"/>
                </a:solidFill>
              </a:rPr>
              <a:t>The </a:t>
            </a:r>
            <a:r>
              <a:rPr lang="en-US" altLang="en-US" b="1" dirty="0">
                <a:solidFill>
                  <a:srgbClr val="008080"/>
                </a:solidFill>
              </a:rPr>
              <a:t>PLATES</a:t>
            </a:r>
            <a:r>
              <a:rPr lang="en-US" altLang="en-US" dirty="0">
                <a:solidFill>
                  <a:srgbClr val="008080"/>
                </a:solidFill>
              </a:rPr>
              <a:t> 2011 Atlas of Plate Reconstructions </a:t>
            </a:r>
            <a:br>
              <a:rPr lang="en-US" altLang="en-US" dirty="0">
                <a:solidFill>
                  <a:srgbClr val="008080"/>
                </a:solidFill>
              </a:rPr>
            </a:br>
            <a:endParaRPr lang="en-US" altLang="en-US" sz="2800" dirty="0"/>
          </a:p>
        </p:txBody>
      </p:sp>
      <p:sp>
        <p:nvSpPr>
          <p:cNvPr id="8" name="Rectangle 3"/>
          <p:cNvSpPr>
            <a:spLocks noChangeArrowheads="1"/>
          </p:cNvSpPr>
          <p:nvPr/>
        </p:nvSpPr>
        <p:spPr bwMode="auto">
          <a:xfrm>
            <a:off x="2667000" y="2724150"/>
            <a:ext cx="6934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rgbClr val="006666"/>
                </a:solidFill>
              </a:rPr>
              <a:t>By </a:t>
            </a:r>
            <a:br>
              <a:rPr lang="en-US" altLang="en-US" b="1" dirty="0">
                <a:solidFill>
                  <a:srgbClr val="006666"/>
                </a:solidFill>
              </a:rPr>
            </a:br>
            <a:r>
              <a:rPr lang="en-US" altLang="en-US" b="1" dirty="0">
                <a:solidFill>
                  <a:srgbClr val="006666"/>
                </a:solidFill>
              </a:rPr>
              <a:t>L.A. </a:t>
            </a:r>
            <a:r>
              <a:rPr lang="en-US" altLang="en-US" b="1" dirty="0" err="1">
                <a:solidFill>
                  <a:srgbClr val="006666"/>
                </a:solidFill>
              </a:rPr>
              <a:t>Lawver</a:t>
            </a:r>
            <a:r>
              <a:rPr lang="en-US" altLang="en-US" b="1" dirty="0">
                <a:solidFill>
                  <a:srgbClr val="006666"/>
                </a:solidFill>
              </a:rPr>
              <a:t>, I.W.D. Dalziel, </a:t>
            </a:r>
            <a:br>
              <a:rPr lang="en-US" altLang="en-US" b="1" dirty="0">
                <a:solidFill>
                  <a:srgbClr val="006666"/>
                </a:solidFill>
              </a:rPr>
            </a:br>
            <a:r>
              <a:rPr lang="en-US" altLang="en-US" b="1" dirty="0">
                <a:solidFill>
                  <a:srgbClr val="006666"/>
                </a:solidFill>
              </a:rPr>
              <a:t>I.O. Norton and L.M. </a:t>
            </a:r>
            <a:r>
              <a:rPr lang="en-US" altLang="en-US" b="1" dirty="0" err="1">
                <a:solidFill>
                  <a:srgbClr val="006666"/>
                </a:solidFill>
              </a:rPr>
              <a:t>Gahagan</a:t>
            </a:r>
            <a:endParaRPr lang="en-US" altLang="en-US" b="1" dirty="0">
              <a:solidFill>
                <a:srgbClr val="006666"/>
              </a:solidFill>
            </a:endParaRPr>
          </a:p>
        </p:txBody>
      </p:sp>
      <p:sp>
        <p:nvSpPr>
          <p:cNvPr id="9" name="Text Box 4"/>
          <p:cNvSpPr txBox="1">
            <a:spLocks noChangeArrowheads="1"/>
          </p:cNvSpPr>
          <p:nvPr/>
        </p:nvSpPr>
        <p:spPr bwMode="auto">
          <a:xfrm>
            <a:off x="2252159" y="5030664"/>
            <a:ext cx="8125695" cy="92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36000" rIns="54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3200" dirty="0">
                <a:solidFill>
                  <a:srgbClr val="339966"/>
                </a:solidFill>
                <a:latin typeface="Times New Roman" panose="02020603050405020304" pitchFamily="18" charset="0"/>
                <a:sym typeface="Symbol" panose="05050102010706020507" pitchFamily="18" charset="2"/>
              </a:rPr>
              <a:t></a:t>
            </a:r>
            <a:r>
              <a:rPr lang="en-US" altLang="en-US" sz="2000" dirty="0">
                <a:solidFill>
                  <a:srgbClr val="339966"/>
                </a:solidFill>
                <a:latin typeface="Times New Roman" panose="02020603050405020304" pitchFamily="18" charset="0"/>
              </a:rPr>
              <a:t>2011, </a:t>
            </a:r>
            <a:r>
              <a:rPr lang="en-US" altLang="en-US" sz="2200" dirty="0">
                <a:solidFill>
                  <a:srgbClr val="339966"/>
                </a:solidFill>
                <a:latin typeface="Times New Roman" panose="02020603050405020304" pitchFamily="18" charset="0"/>
              </a:rPr>
              <a:t>University</a:t>
            </a:r>
            <a:r>
              <a:rPr lang="en-US" altLang="en-US" sz="2000" dirty="0">
                <a:solidFill>
                  <a:srgbClr val="339966"/>
                </a:solidFill>
                <a:latin typeface="Times New Roman" panose="02020603050405020304" pitchFamily="18" charset="0"/>
              </a:rPr>
              <a:t> of Texas Institute for Geophysics</a:t>
            </a:r>
          </a:p>
          <a:p>
            <a:pPr>
              <a:spcBef>
                <a:spcPct val="20000"/>
              </a:spcBef>
            </a:pPr>
            <a:r>
              <a:rPr lang="en-US" altLang="en-US" sz="2000" dirty="0">
                <a:solidFill>
                  <a:srgbClr val="339966"/>
                </a:solidFill>
                <a:latin typeface="Times New Roman" panose="02020603050405020304" pitchFamily="18" charset="0"/>
              </a:rPr>
              <a:t>     </a:t>
            </a:r>
            <a:endParaRPr lang="en-US" altLang="en-US" sz="2400" dirty="0">
              <a:solidFill>
                <a:srgbClr val="339966"/>
              </a:solidFill>
              <a:latin typeface="Times New Roman" panose="02020603050405020304" pitchFamily="18" charset="0"/>
            </a:endParaRPr>
          </a:p>
        </p:txBody>
      </p:sp>
      <p:sp>
        <p:nvSpPr>
          <p:cNvPr id="10" name="Rectangle 3"/>
          <p:cNvSpPr>
            <a:spLocks noChangeArrowheads="1"/>
          </p:cNvSpPr>
          <p:nvPr/>
        </p:nvSpPr>
        <p:spPr bwMode="auto">
          <a:xfrm>
            <a:off x="2619375" y="4038600"/>
            <a:ext cx="6934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dirty="0"/>
              <a:t>Based on </a:t>
            </a:r>
            <a:r>
              <a:rPr lang="en-US" altLang="en-US" sz="1200" dirty="0" err="1"/>
              <a:t>Lawver</a:t>
            </a:r>
            <a:r>
              <a:rPr lang="en-US" altLang="en-US" sz="1200" dirty="0"/>
              <a:t>, L.A., Dalziel, I.W.D., Norton, I.O., and </a:t>
            </a:r>
            <a:r>
              <a:rPr lang="en-US" altLang="en-US" sz="1200" dirty="0" err="1"/>
              <a:t>Gahagan</a:t>
            </a:r>
            <a:r>
              <a:rPr lang="en-US" altLang="en-US" sz="1200" dirty="0"/>
              <a:t>, L.M., 2011, The </a:t>
            </a:r>
            <a:r>
              <a:rPr lang="en-US" altLang="en-US" sz="1200" b="1" dirty="0"/>
              <a:t>Plates </a:t>
            </a:r>
            <a:r>
              <a:rPr lang="en-US" altLang="en-US" sz="1200" dirty="0"/>
              <a:t>2011 Atlas of Plate Reconstructions (500 Ma to Present Day), </a:t>
            </a:r>
            <a:r>
              <a:rPr lang="en-US" altLang="en-US" sz="1200" b="1" dirty="0"/>
              <a:t>Plates </a:t>
            </a:r>
            <a:r>
              <a:rPr lang="en-US" altLang="en-US" sz="1200" dirty="0"/>
              <a:t>Progress Report No. 345-0811, University of Texas Technical Report No. 198, 189 pp.</a:t>
            </a:r>
            <a:endParaRPr lang="en-US" altLang="en-US" sz="1200" b="1" dirty="0"/>
          </a:p>
        </p:txBody>
      </p:sp>
    </p:spTree>
    <p:extLst>
      <p:ext uri="{BB962C8B-B14F-4D97-AF65-F5344CB8AC3E}">
        <p14:creationId xmlns:p14="http://schemas.microsoft.com/office/powerpoint/2010/main" val="57314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descr="0000"/>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82142495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descr="0001"/>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771217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descr="0002"/>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0688066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descr="0003"/>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712132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descr="0004"/>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244695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descr="0005"/>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8216570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descr="0006"/>
          <p:cNvSpPr>
            <a:spLocks noGrp="1" noChangeAspect="1" noChangeArrowheads="1"/>
          </p:cNvSpPr>
          <p:nvPr isPhoto="1"/>
        </p:nvSpPr>
        <p:spPr bwMode="auto">
          <a:xfrm>
            <a:off x="1524000" y="77789"/>
            <a:ext cx="9144000" cy="670083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461541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1778" y="348195"/>
            <a:ext cx="10934380" cy="1088136"/>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r>
              <a:rPr lang="en-US" sz="4000" dirty="0"/>
              <a:t>Why should we care about plate tectonics?</a:t>
            </a:r>
          </a:p>
        </p:txBody>
      </p:sp>
      <p:sp>
        <p:nvSpPr>
          <p:cNvPr id="5" name="Content Placeholder 2"/>
          <p:cNvSpPr txBox="1">
            <a:spLocks/>
          </p:cNvSpPr>
          <p:nvPr/>
        </p:nvSpPr>
        <p:spPr>
          <a:xfrm>
            <a:off x="491778" y="1922866"/>
            <a:ext cx="10934380" cy="4142232"/>
          </a:xfrm>
          <a:prstGeom prst="rect">
            <a:avLst/>
          </a:prstGeom>
        </p:spPr>
        <p:txBody>
          <a:bodyPr vert="horz" lIns="91440" tIns="45720" rIns="91440" bIns="45720" rtlCol="0">
            <a:normAutofit/>
          </a:bodyPr>
          <a:lst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accent2">
                    <a:lumMod val="50000"/>
                  </a:schemeClr>
                </a:solidFill>
                <a:latin typeface="+mn-lt"/>
                <a:ea typeface="+mn-ea"/>
                <a:cs typeface="+mn-cs"/>
              </a:defRPr>
            </a:lvl1pPr>
            <a:lvl2pPr marL="411480" indent="-171450" algn="l" defTabSz="685800" rtl="0" eaLnBrk="1" latinLnBrk="0" hangingPunct="1">
              <a:lnSpc>
                <a:spcPct val="90000"/>
              </a:lnSpc>
              <a:spcBef>
                <a:spcPts val="750"/>
              </a:spcBef>
              <a:buSzPct val="100000"/>
              <a:buFont typeface="Arial" pitchFamily="34" charset="0"/>
              <a:buChar char="•"/>
              <a:defRPr sz="1350" kern="1200">
                <a:solidFill>
                  <a:schemeClr val="accent2">
                    <a:lumMod val="50000"/>
                  </a:schemeClr>
                </a:solidFill>
                <a:latin typeface="+mn-lt"/>
                <a:ea typeface="+mn-ea"/>
                <a:cs typeface="+mn-cs"/>
              </a:defRPr>
            </a:lvl2pPr>
            <a:lvl3pPr marL="617220" indent="-171450" algn="l" defTabSz="685800" rtl="0" eaLnBrk="1" latinLnBrk="0" hangingPunct="1">
              <a:lnSpc>
                <a:spcPct val="90000"/>
              </a:lnSpc>
              <a:spcBef>
                <a:spcPts val="600"/>
              </a:spcBef>
              <a:buSzPct val="100000"/>
              <a:buFont typeface="Arial" pitchFamily="34" charset="0"/>
              <a:buChar char="•"/>
              <a:defRPr sz="1200" kern="1200">
                <a:solidFill>
                  <a:schemeClr val="accent2">
                    <a:lumMod val="50000"/>
                  </a:schemeClr>
                </a:solidFill>
                <a:latin typeface="+mn-lt"/>
                <a:ea typeface="+mn-ea"/>
                <a:cs typeface="+mn-cs"/>
              </a:defRPr>
            </a:lvl3pPr>
            <a:lvl4pPr marL="82296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4pPr>
            <a:lvl5pPr marL="102870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5pPr>
            <a:lvl6pPr marL="123444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6pPr>
            <a:lvl7pPr marL="144018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7pPr>
            <a:lvl8pPr marL="164592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50000"/>
                  </a:schemeClr>
                </a:solidFill>
                <a:latin typeface="+mn-lt"/>
                <a:ea typeface="+mn-ea"/>
                <a:cs typeface="+mn-cs"/>
              </a:defRPr>
            </a:lvl8pPr>
            <a:lvl9pPr marL="1680210" indent="0" algn="l" defTabSz="685800" rtl="0" eaLnBrk="1" latinLnBrk="0" hangingPunct="1">
              <a:lnSpc>
                <a:spcPct val="90000"/>
              </a:lnSpc>
              <a:spcBef>
                <a:spcPts val="600"/>
              </a:spcBef>
              <a:buSzPct val="100000"/>
              <a:buFont typeface="Arial" pitchFamily="34" charset="0"/>
              <a:buNone/>
              <a:defRPr sz="1050" kern="1200">
                <a:solidFill>
                  <a:schemeClr val="accent2">
                    <a:lumMod val="50000"/>
                  </a:schemeClr>
                </a:solidFill>
                <a:latin typeface="+mn-lt"/>
                <a:ea typeface="+mn-ea"/>
                <a:cs typeface="+mn-cs"/>
              </a:defRPr>
            </a:lvl9pPr>
          </a:lstStyle>
          <a:p>
            <a:pPr>
              <a:lnSpc>
                <a:spcPct val="100000"/>
              </a:lnSpc>
            </a:pPr>
            <a:r>
              <a:rPr lang="en-US" sz="3200" dirty="0"/>
              <a:t>Unifying theory in geology used to explain why rocks and geologic processes occur where and in the way they do</a:t>
            </a:r>
          </a:p>
          <a:p>
            <a:pPr>
              <a:lnSpc>
                <a:spcPct val="100000"/>
              </a:lnSpc>
            </a:pPr>
            <a:r>
              <a:rPr lang="en-US" sz="3200" dirty="0"/>
              <a:t>Usually presented as a </a:t>
            </a:r>
            <a:r>
              <a:rPr lang="en-US" sz="3200" dirty="0" err="1"/>
              <a:t>uniformitarianistic</a:t>
            </a:r>
            <a:r>
              <a:rPr lang="en-US" sz="3200" dirty="0"/>
              <a:t> process occurring slowly over hundreds of millions of years</a:t>
            </a:r>
          </a:p>
        </p:txBody>
      </p:sp>
    </p:spTree>
    <p:extLst>
      <p:ext uri="{BB962C8B-B14F-4D97-AF65-F5344CB8AC3E}">
        <p14:creationId xmlns:p14="http://schemas.microsoft.com/office/powerpoint/2010/main" val="992885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descr="0007"/>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7374512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descr="0008"/>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6562922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descr="0009"/>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7112386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descr="0010"/>
          <p:cNvSpPr>
            <a:spLocks noGrp="1" noChangeAspect="1" noChangeArrowheads="1"/>
          </p:cNvSpPr>
          <p:nvPr isPhoto="1"/>
        </p:nvSpPr>
        <p:spPr bwMode="auto">
          <a:xfrm>
            <a:off x="1524000" y="77789"/>
            <a:ext cx="9144000" cy="6700837"/>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685386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descr="0011"/>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0786125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descr="0012"/>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56190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descr="0013"/>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1168209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descr="0014"/>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7088761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descr="0015"/>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61553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descr="0016"/>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712746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841" y="271732"/>
            <a:ext cx="7669032" cy="1088136"/>
          </a:xfrm>
        </p:spPr>
        <p:txBody>
          <a:bodyPr>
            <a:noAutofit/>
          </a:bodyPr>
          <a:lstStyle/>
          <a:p>
            <a:r>
              <a:rPr lang="en-US" sz="4400" dirty="0"/>
              <a:t>Summary of the presentation</a:t>
            </a:r>
          </a:p>
        </p:txBody>
      </p:sp>
      <p:sp>
        <p:nvSpPr>
          <p:cNvPr id="3" name="Content Placeholder 2"/>
          <p:cNvSpPr>
            <a:spLocks noGrp="1"/>
          </p:cNvSpPr>
          <p:nvPr>
            <p:ph idx="1"/>
          </p:nvPr>
        </p:nvSpPr>
        <p:spPr>
          <a:xfrm>
            <a:off x="502023" y="2009630"/>
            <a:ext cx="11080377" cy="4142232"/>
          </a:xfrm>
        </p:spPr>
        <p:txBody>
          <a:bodyPr>
            <a:normAutofit/>
          </a:bodyPr>
          <a:lstStyle/>
          <a:p>
            <a:pPr>
              <a:lnSpc>
                <a:spcPct val="100000"/>
              </a:lnSpc>
            </a:pPr>
            <a:r>
              <a:rPr lang="en-US" sz="3600" dirty="0"/>
              <a:t>History of plate tectonics</a:t>
            </a:r>
          </a:p>
          <a:p>
            <a:pPr>
              <a:lnSpc>
                <a:spcPct val="100000"/>
              </a:lnSpc>
            </a:pPr>
            <a:r>
              <a:rPr lang="en-US" sz="3600" dirty="0"/>
              <a:t>The Bible and plate tectonics</a:t>
            </a:r>
          </a:p>
          <a:p>
            <a:pPr>
              <a:lnSpc>
                <a:spcPct val="100000"/>
              </a:lnSpc>
            </a:pPr>
            <a:r>
              <a:rPr lang="en-US" sz="3600" dirty="0"/>
              <a:t>John </a:t>
            </a:r>
            <a:r>
              <a:rPr lang="en-US" sz="3600" dirty="0" err="1"/>
              <a:t>Baumgardner</a:t>
            </a:r>
            <a:r>
              <a:rPr lang="en-US" sz="3600" dirty="0"/>
              <a:t> and Catastrophic Plate Tectonics</a:t>
            </a:r>
          </a:p>
          <a:p>
            <a:pPr>
              <a:lnSpc>
                <a:spcPct val="100000"/>
              </a:lnSpc>
            </a:pPr>
            <a:r>
              <a:rPr lang="en-US" sz="3600" dirty="0"/>
              <a:t>God’s action in history</a:t>
            </a:r>
          </a:p>
          <a:p>
            <a:pPr marL="34290" indent="0">
              <a:lnSpc>
                <a:spcPct val="100000"/>
              </a:lnSpc>
              <a:buNone/>
            </a:pPr>
            <a:endParaRPr lang="en-US" sz="3600" dirty="0"/>
          </a:p>
        </p:txBody>
      </p:sp>
    </p:spTree>
    <p:extLst>
      <p:ext uri="{BB962C8B-B14F-4D97-AF65-F5344CB8AC3E}">
        <p14:creationId xmlns:p14="http://schemas.microsoft.com/office/powerpoint/2010/main" val="2221509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descr="0017"/>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3234790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descr="0018"/>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969716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descr="0019"/>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2529406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descr="0020"/>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5932156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descr="0021"/>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994447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descr="0022"/>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0468937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descr="0023"/>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770757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descr="0024"/>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0376769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descr="0025"/>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6374130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descr="0026"/>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4870028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40835" y="302419"/>
            <a:ext cx="8237551" cy="609600"/>
          </a:xfrm>
        </p:spPr>
        <p:txBody>
          <a:bodyPr>
            <a:noAutofit/>
          </a:bodyPr>
          <a:lstStyle/>
          <a:p>
            <a:r>
              <a:rPr lang="en-US" sz="3200" dirty="0">
                <a:solidFill>
                  <a:schemeClr val="tx1"/>
                </a:solidFill>
              </a:rPr>
              <a:t>The theory of continental drift</a:t>
            </a:r>
          </a:p>
        </p:txBody>
      </p:sp>
      <p:sp>
        <p:nvSpPr>
          <p:cNvPr id="4" name="TextBox 3"/>
          <p:cNvSpPr txBox="1"/>
          <p:nvPr/>
        </p:nvSpPr>
        <p:spPr>
          <a:xfrm>
            <a:off x="376519" y="5707397"/>
            <a:ext cx="11326264" cy="1077218"/>
          </a:xfrm>
          <a:prstGeom prst="rect">
            <a:avLst/>
          </a:prstGeom>
          <a:noFill/>
        </p:spPr>
        <p:txBody>
          <a:bodyPr wrap="square" rtlCol="0">
            <a:spAutoFit/>
          </a:bodyPr>
          <a:lstStyle/>
          <a:p>
            <a:pPr algn="ctr"/>
            <a:r>
              <a:rPr lang="en-US" sz="3200" dirty="0"/>
              <a:t>Continents, oceans, mountain belts:</a:t>
            </a:r>
            <a:br>
              <a:rPr lang="en-US" sz="3200" dirty="0"/>
            </a:br>
            <a:r>
              <a:rPr lang="en-US" sz="3200" dirty="0"/>
              <a:t>Static, mostly vertical motions: </a:t>
            </a:r>
            <a:r>
              <a:rPr lang="en-US" sz="3200" dirty="0" err="1"/>
              <a:t>Fixism</a:t>
            </a:r>
            <a:endParaRPr lang="en-US" sz="3200" dirty="0"/>
          </a:p>
        </p:txBody>
      </p:sp>
      <p:sp>
        <p:nvSpPr>
          <p:cNvPr id="7" name="Rectangle 6"/>
          <p:cNvSpPr/>
          <p:nvPr/>
        </p:nvSpPr>
        <p:spPr>
          <a:xfrm>
            <a:off x="4116972" y="5494630"/>
            <a:ext cx="5467349" cy="253916"/>
          </a:xfrm>
          <a:prstGeom prst="rect">
            <a:avLst/>
          </a:prstGeom>
        </p:spPr>
        <p:txBody>
          <a:bodyPr wrap="square">
            <a:spAutoFit/>
          </a:bodyPr>
          <a:lstStyle/>
          <a:p>
            <a:r>
              <a:rPr lang="en-US" sz="1050" dirty="0"/>
              <a:t>Image available at https://www.ngdc.noaa.gov/mgg/global/global.html</a:t>
            </a:r>
          </a:p>
        </p:txBody>
      </p: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24001" y="912020"/>
            <a:ext cx="9165221" cy="4582611"/>
          </a:xfrm>
          <a:prstGeom prst="rect">
            <a:avLst/>
          </a:prstGeom>
        </p:spPr>
      </p:pic>
    </p:spTree>
    <p:extLst>
      <p:ext uri="{BB962C8B-B14F-4D97-AF65-F5344CB8AC3E}">
        <p14:creationId xmlns:p14="http://schemas.microsoft.com/office/powerpoint/2010/main" val="487642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descr="0027"/>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22798736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descr="0028"/>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257124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descr="0029"/>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9006353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descr="0030"/>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0857680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descr="0031"/>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781043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descr="0032"/>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638161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descr="0033"/>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8828635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descr="0034"/>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1029904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descr="0035"/>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4350134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descr="0036"/>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1490997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2899" y="291871"/>
            <a:ext cx="8606203" cy="609600"/>
          </a:xfrm>
        </p:spPr>
        <p:txBody>
          <a:bodyPr>
            <a:noAutofit/>
          </a:bodyPr>
          <a:lstStyle/>
          <a:p>
            <a:pPr>
              <a:lnSpc>
                <a:spcPct val="120000"/>
              </a:lnSpc>
            </a:pPr>
            <a:r>
              <a:rPr lang="en-US" sz="3200" dirty="0">
                <a:solidFill>
                  <a:schemeClr val="tx1"/>
                </a:solidFill>
              </a:rPr>
              <a:t>The geosyncline model</a:t>
            </a:r>
          </a:p>
        </p:txBody>
      </p:sp>
      <p:sp>
        <p:nvSpPr>
          <p:cNvPr id="4" name="TextBox 3"/>
          <p:cNvSpPr txBox="1"/>
          <p:nvPr/>
        </p:nvSpPr>
        <p:spPr>
          <a:xfrm>
            <a:off x="5440296" y="1228166"/>
            <a:ext cx="5824497" cy="4401205"/>
          </a:xfrm>
          <a:prstGeom prst="rect">
            <a:avLst/>
          </a:prstGeom>
          <a:noFill/>
        </p:spPr>
        <p:txBody>
          <a:bodyPr wrap="square" rtlCol="0">
            <a:spAutoFit/>
          </a:bodyPr>
          <a:lstStyle/>
          <a:p>
            <a:pPr marL="285750" indent="-285750">
              <a:buFontTx/>
              <a:buChar char="-"/>
            </a:pPr>
            <a:r>
              <a:rPr lang="en-US" sz="2800" dirty="0"/>
              <a:t>Depression caused by accumulation of sediments at continental margin</a:t>
            </a:r>
            <a:br>
              <a:rPr lang="en-US" sz="2800" dirty="0"/>
            </a:br>
            <a:endParaRPr lang="en-US" sz="2800" dirty="0"/>
          </a:p>
          <a:p>
            <a:pPr marL="285750" indent="-285750">
              <a:buFontTx/>
              <a:buChar char="-"/>
            </a:pPr>
            <a:r>
              <a:rPr lang="en-US" sz="2800" dirty="0"/>
              <a:t>Lateral displacement of crust causes uplift</a:t>
            </a:r>
            <a:br>
              <a:rPr lang="en-US" sz="2800" dirty="0"/>
            </a:br>
            <a:endParaRPr lang="en-US" sz="2800" dirty="0"/>
          </a:p>
          <a:p>
            <a:r>
              <a:rPr lang="en-US" sz="2800" dirty="0"/>
              <a:t>-    Explains mountain belts at continental margins</a:t>
            </a:r>
          </a:p>
          <a:p>
            <a:endParaRPr lang="en-US" sz="28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2934" y="1228166"/>
            <a:ext cx="4469423" cy="126584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933" y="2828010"/>
            <a:ext cx="4495800" cy="3593307"/>
          </a:xfrm>
          <a:prstGeom prst="rect">
            <a:avLst/>
          </a:prstGeom>
        </p:spPr>
      </p:pic>
      <p:sp>
        <p:nvSpPr>
          <p:cNvPr id="7" name="TextBox 6"/>
          <p:cNvSpPr txBox="1"/>
          <p:nvPr/>
        </p:nvSpPr>
        <p:spPr>
          <a:xfrm>
            <a:off x="2843733" y="6421316"/>
            <a:ext cx="1905000" cy="261610"/>
          </a:xfrm>
          <a:prstGeom prst="rect">
            <a:avLst/>
          </a:prstGeom>
          <a:noFill/>
        </p:spPr>
        <p:txBody>
          <a:bodyPr wrap="square" rtlCol="0">
            <a:spAutoFit/>
          </a:bodyPr>
          <a:lstStyle/>
          <a:p>
            <a:pPr algn="r"/>
            <a:r>
              <a:rPr lang="en-US" sz="1100" i="1" dirty="0"/>
              <a:t>From Clark &amp; </a:t>
            </a:r>
            <a:r>
              <a:rPr lang="en-US" sz="1100" i="1" dirty="0" err="1"/>
              <a:t>Stearn</a:t>
            </a:r>
            <a:r>
              <a:rPr lang="en-US" sz="1100" i="1" dirty="0"/>
              <a:t>, 1968</a:t>
            </a:r>
          </a:p>
        </p:txBody>
      </p:sp>
      <p:sp>
        <p:nvSpPr>
          <p:cNvPr id="9" name="TextBox 8"/>
          <p:cNvSpPr txBox="1"/>
          <p:nvPr/>
        </p:nvSpPr>
        <p:spPr>
          <a:xfrm>
            <a:off x="2430496" y="2491155"/>
            <a:ext cx="2291861" cy="261610"/>
          </a:xfrm>
          <a:prstGeom prst="rect">
            <a:avLst/>
          </a:prstGeom>
          <a:noFill/>
        </p:spPr>
        <p:txBody>
          <a:bodyPr wrap="square" rtlCol="0">
            <a:spAutoFit/>
          </a:bodyPr>
          <a:lstStyle/>
          <a:p>
            <a:pPr algn="r"/>
            <a:r>
              <a:rPr lang="en-US" sz="1100" i="1" dirty="0"/>
              <a:t>From </a:t>
            </a:r>
            <a:r>
              <a:rPr lang="en-US" sz="1100" i="1" dirty="0" err="1"/>
              <a:t>Prothero</a:t>
            </a:r>
            <a:r>
              <a:rPr lang="en-US" sz="1100" i="1" dirty="0"/>
              <a:t> &amp; </a:t>
            </a:r>
            <a:r>
              <a:rPr lang="en-US" sz="1100" i="1" dirty="0" err="1"/>
              <a:t>Dott</a:t>
            </a:r>
            <a:r>
              <a:rPr lang="en-US" sz="1100" i="1" dirty="0"/>
              <a:t>, 2010</a:t>
            </a:r>
          </a:p>
        </p:txBody>
      </p:sp>
    </p:spTree>
    <p:extLst>
      <p:ext uri="{BB962C8B-B14F-4D97-AF65-F5344CB8AC3E}">
        <p14:creationId xmlns:p14="http://schemas.microsoft.com/office/powerpoint/2010/main" val="219483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descr="0037"/>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3011656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descr="0038"/>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363443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descr="0039"/>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2612871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descr="0040"/>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164766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descr="0041"/>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854346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descr="0042"/>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984816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descr="0043"/>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1065030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descr="0044"/>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2054242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descr="0045"/>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0290127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descr="0046"/>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200952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9077" y="3141230"/>
            <a:ext cx="4064730" cy="1077218"/>
          </a:xfrm>
          <a:prstGeom prst="rect">
            <a:avLst/>
          </a:prstGeom>
          <a:noFill/>
        </p:spPr>
        <p:txBody>
          <a:bodyPr wrap="square" rtlCol="0">
            <a:spAutoFit/>
          </a:bodyPr>
          <a:lstStyle/>
          <a:p>
            <a:r>
              <a:rPr lang="en-US" sz="3200" dirty="0"/>
              <a:t>Example of major paradigm shift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616" y="1166448"/>
            <a:ext cx="8312946" cy="803066"/>
          </a:xfrm>
          <a:prstGeom prst="rect">
            <a:avLst/>
          </a:prstGeom>
        </p:spPr>
      </p:pic>
      <p:sp>
        <p:nvSpPr>
          <p:cNvPr id="7" name="TextBox 6"/>
          <p:cNvSpPr txBox="1"/>
          <p:nvPr/>
        </p:nvSpPr>
        <p:spPr>
          <a:xfrm>
            <a:off x="7772401" y="1989995"/>
            <a:ext cx="2504161" cy="307777"/>
          </a:xfrm>
          <a:prstGeom prst="rect">
            <a:avLst/>
          </a:prstGeom>
          <a:noFill/>
        </p:spPr>
        <p:txBody>
          <a:bodyPr wrap="square" rtlCol="0">
            <a:spAutoFit/>
          </a:bodyPr>
          <a:lstStyle/>
          <a:p>
            <a:pPr algn="r"/>
            <a:r>
              <a:rPr lang="en-US" sz="1400" i="1" dirty="0"/>
              <a:t>Knopf, 1948, GSA Bulletin</a:t>
            </a:r>
          </a:p>
        </p:txBody>
      </p:sp>
      <p:sp>
        <p:nvSpPr>
          <p:cNvPr id="8" name="Rectangle 7"/>
          <p:cNvSpPr/>
          <p:nvPr/>
        </p:nvSpPr>
        <p:spPr>
          <a:xfrm>
            <a:off x="7239000" y="1192826"/>
            <a:ext cx="2057400" cy="304800"/>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Rectangle 8"/>
          <p:cNvSpPr/>
          <p:nvPr/>
        </p:nvSpPr>
        <p:spPr>
          <a:xfrm>
            <a:off x="2104292" y="1448463"/>
            <a:ext cx="7192108" cy="277763"/>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Rectangle 9"/>
          <p:cNvSpPr/>
          <p:nvPr/>
        </p:nvSpPr>
        <p:spPr>
          <a:xfrm>
            <a:off x="2104292" y="1726226"/>
            <a:ext cx="4982308" cy="228601"/>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63616" y="2151234"/>
            <a:ext cx="3900865" cy="4397594"/>
          </a:xfrm>
          <a:prstGeom prst="rect">
            <a:avLst/>
          </a:prstGeom>
        </p:spPr>
      </p:pic>
      <p:sp>
        <p:nvSpPr>
          <p:cNvPr id="12" name="TextBox 11"/>
          <p:cNvSpPr txBox="1"/>
          <p:nvPr/>
        </p:nvSpPr>
        <p:spPr>
          <a:xfrm>
            <a:off x="5864481" y="6241052"/>
            <a:ext cx="2504161" cy="307777"/>
          </a:xfrm>
          <a:prstGeom prst="rect">
            <a:avLst/>
          </a:prstGeom>
          <a:noFill/>
        </p:spPr>
        <p:txBody>
          <a:bodyPr wrap="square" rtlCol="0">
            <a:spAutoFit/>
          </a:bodyPr>
          <a:lstStyle/>
          <a:p>
            <a:r>
              <a:rPr lang="en-US" sz="1400" i="1" dirty="0"/>
              <a:t>Clark &amp; </a:t>
            </a:r>
            <a:r>
              <a:rPr lang="en-US" sz="1400" i="1" dirty="0" err="1"/>
              <a:t>Stearn</a:t>
            </a:r>
            <a:r>
              <a:rPr lang="en-US" sz="1400" i="1" dirty="0"/>
              <a:t>, 1968</a:t>
            </a:r>
          </a:p>
        </p:txBody>
      </p:sp>
      <p:sp>
        <p:nvSpPr>
          <p:cNvPr id="13" name="Rectangle 12"/>
          <p:cNvSpPr/>
          <p:nvPr/>
        </p:nvSpPr>
        <p:spPr>
          <a:xfrm>
            <a:off x="2069939" y="2297771"/>
            <a:ext cx="3718330" cy="2256644"/>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 name="Rectangle 13"/>
          <p:cNvSpPr/>
          <p:nvPr/>
        </p:nvSpPr>
        <p:spPr>
          <a:xfrm>
            <a:off x="2104293" y="5397592"/>
            <a:ext cx="3760188" cy="1151236"/>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Subtitle 2"/>
          <p:cNvSpPr>
            <a:spLocks noGrp="1"/>
          </p:cNvSpPr>
          <p:nvPr>
            <p:ph type="subTitle" idx="1"/>
          </p:nvPr>
        </p:nvSpPr>
        <p:spPr>
          <a:xfrm>
            <a:off x="1792899" y="291871"/>
            <a:ext cx="8606203" cy="609600"/>
          </a:xfrm>
        </p:spPr>
        <p:txBody>
          <a:bodyPr>
            <a:noAutofit/>
          </a:bodyPr>
          <a:lstStyle/>
          <a:p>
            <a:pPr>
              <a:lnSpc>
                <a:spcPct val="120000"/>
              </a:lnSpc>
            </a:pPr>
            <a:r>
              <a:rPr lang="en-US" sz="3200" dirty="0">
                <a:solidFill>
                  <a:schemeClr val="tx1"/>
                </a:solidFill>
              </a:rPr>
              <a:t>The geosyncline model</a:t>
            </a:r>
          </a:p>
        </p:txBody>
      </p:sp>
    </p:spTree>
    <p:extLst>
      <p:ext uri="{BB962C8B-B14F-4D97-AF65-F5344CB8AC3E}">
        <p14:creationId xmlns:p14="http://schemas.microsoft.com/office/powerpoint/2010/main" val="363692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2" grpId="0"/>
      <p:bldP spid="13"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descr="0047"/>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7354269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descr="0048"/>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0897416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descr="0049"/>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6532798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descr="0050"/>
          <p:cNvSpPr>
            <a:spLocks noGrp="1" noChangeAspect="1" noChangeArrowheads="1"/>
          </p:cNvSpPr>
          <p:nvPr isPhoto="1"/>
        </p:nvSpPr>
        <p:spPr bwMode="auto">
          <a:xfrm>
            <a:off x="1524000" y="77789"/>
            <a:ext cx="9144000" cy="67008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24360246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670" y="2151474"/>
            <a:ext cx="7992206" cy="1088136"/>
          </a:xfrm>
        </p:spPr>
        <p:txBody>
          <a:bodyPr>
            <a:noAutofit/>
          </a:bodyPr>
          <a:lstStyle/>
          <a:p>
            <a:r>
              <a:rPr lang="en-US" sz="3200" dirty="0"/>
              <a:t>Long chronology  model accommodates Phanerozoic plate motions over hundreds of millions of years</a:t>
            </a:r>
          </a:p>
        </p:txBody>
      </p:sp>
      <p:sp>
        <p:nvSpPr>
          <p:cNvPr id="3" name="Title 1"/>
          <p:cNvSpPr txBox="1">
            <a:spLocks/>
          </p:cNvSpPr>
          <p:nvPr/>
        </p:nvSpPr>
        <p:spPr>
          <a:xfrm>
            <a:off x="2130671" y="4233599"/>
            <a:ext cx="7886699" cy="1088136"/>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r>
              <a:rPr lang="en-US" sz="3200" dirty="0"/>
              <a:t>Creationist model requires same plate movements to occur over max thousands of years and most likely over one year of the flood</a:t>
            </a:r>
          </a:p>
        </p:txBody>
      </p:sp>
      <p:sp>
        <p:nvSpPr>
          <p:cNvPr id="6"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3200" cap="all" dirty="0"/>
              <a:t>John </a:t>
            </a:r>
            <a:r>
              <a:rPr lang="en-US" sz="3200" cap="all" dirty="0" err="1"/>
              <a:t>Baumgardner</a:t>
            </a:r>
            <a:r>
              <a:rPr lang="en-US" sz="3200" cap="all" dirty="0"/>
              <a:t> and Catastrophic plate tectonics</a:t>
            </a:r>
          </a:p>
        </p:txBody>
      </p:sp>
    </p:spTree>
    <p:extLst>
      <p:ext uri="{BB962C8B-B14F-4D97-AF65-F5344CB8AC3E}">
        <p14:creationId xmlns:p14="http://schemas.microsoft.com/office/powerpoint/2010/main" val="119044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06824" y="3572444"/>
            <a:ext cx="10473337" cy="1088136"/>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r>
              <a:rPr lang="en-US" sz="3200" dirty="0"/>
              <a:t>Research question: </a:t>
            </a:r>
            <a:br>
              <a:rPr lang="en-US" sz="3200" dirty="0"/>
            </a:br>
            <a:r>
              <a:rPr lang="en-US" sz="3200" dirty="0"/>
              <a:t>Physical processes to account for this horizontal motion + subduction of crust for hundreds of km in the mantle, 10</a:t>
            </a:r>
            <a:r>
              <a:rPr lang="en-US" sz="3200" baseline="30000" dirty="0"/>
              <a:t>5 </a:t>
            </a:r>
            <a:r>
              <a:rPr lang="en-US" sz="3200" dirty="0"/>
              <a:t>to 10</a:t>
            </a:r>
            <a:r>
              <a:rPr lang="en-US" sz="3200" baseline="30000" dirty="0"/>
              <a:t>8 </a:t>
            </a:r>
            <a:r>
              <a:rPr lang="en-US" sz="3200" dirty="0"/>
              <a:t>times faster than present rates and long chronology estimates</a:t>
            </a:r>
          </a:p>
        </p:txBody>
      </p:sp>
      <p:sp>
        <p:nvSpPr>
          <p:cNvPr id="6"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3200" cap="all" dirty="0"/>
              <a:t>John </a:t>
            </a:r>
            <a:r>
              <a:rPr lang="en-US" sz="3200" cap="all" dirty="0" err="1"/>
              <a:t>Baumgardner</a:t>
            </a:r>
            <a:r>
              <a:rPr lang="en-US" sz="3200" cap="all" dirty="0"/>
              <a:t> and Catastrophic plate tectonics</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778677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3200" cap="all" dirty="0"/>
              <a:t>John </a:t>
            </a:r>
            <a:r>
              <a:rPr lang="en-US" sz="3200" cap="all" dirty="0" err="1"/>
              <a:t>Baumgardner</a:t>
            </a:r>
            <a:r>
              <a:rPr lang="en-US" sz="3200" cap="all" dirty="0"/>
              <a:t> and Catastrophic plate tectonics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908" y="1387707"/>
            <a:ext cx="3898739" cy="5364739"/>
          </a:xfrm>
          <a:prstGeom prst="rect">
            <a:avLst/>
          </a:prstGeom>
        </p:spPr>
      </p:pic>
      <p:sp>
        <p:nvSpPr>
          <p:cNvPr id="5" name="TextBox 4"/>
          <p:cNvSpPr txBox="1"/>
          <p:nvPr/>
        </p:nvSpPr>
        <p:spPr>
          <a:xfrm>
            <a:off x="366396" y="1335299"/>
            <a:ext cx="7988710" cy="923330"/>
          </a:xfrm>
          <a:prstGeom prst="rect">
            <a:avLst/>
          </a:prstGeom>
          <a:noFill/>
        </p:spPr>
        <p:txBody>
          <a:bodyPr wrap="square" rtlCol="0">
            <a:spAutoFit/>
          </a:bodyPr>
          <a:lstStyle/>
          <a:p>
            <a:r>
              <a:rPr lang="en-US" dirty="0"/>
              <a:t>MSc from Princeton (Engineering)</a:t>
            </a:r>
          </a:p>
          <a:p>
            <a:r>
              <a:rPr lang="en-US" dirty="0"/>
              <a:t>PhD in Geophysics form UCLA</a:t>
            </a:r>
            <a:br>
              <a:rPr lang="en-US" dirty="0"/>
            </a:br>
            <a:r>
              <a:rPr lang="en-US" dirty="0"/>
              <a:t>Los Alamos National Laboratory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75" y="2258629"/>
            <a:ext cx="4255015" cy="9823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97" y="3336357"/>
            <a:ext cx="4247372" cy="250351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99959" y="2249676"/>
            <a:ext cx="3279323" cy="4235648"/>
          </a:xfrm>
          <a:prstGeom prst="rect">
            <a:avLst/>
          </a:prstGeom>
        </p:spPr>
      </p:pic>
      <p:sp>
        <p:nvSpPr>
          <p:cNvPr id="9" name="Rectangle 8"/>
          <p:cNvSpPr/>
          <p:nvPr/>
        </p:nvSpPr>
        <p:spPr bwMode="auto">
          <a:xfrm>
            <a:off x="357975" y="3073613"/>
            <a:ext cx="667613" cy="106689"/>
          </a:xfrm>
          <a:prstGeom prst="rect">
            <a:avLst/>
          </a:prstGeom>
          <a:solidFill>
            <a:srgbClr val="FFFF00">
              <a:alpha val="4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10" name="Rectangle 9"/>
          <p:cNvSpPr/>
          <p:nvPr/>
        </p:nvSpPr>
        <p:spPr bwMode="auto">
          <a:xfrm>
            <a:off x="691781" y="5655450"/>
            <a:ext cx="826100" cy="107576"/>
          </a:xfrm>
          <a:prstGeom prst="rect">
            <a:avLst/>
          </a:prstGeom>
          <a:solidFill>
            <a:srgbClr val="FFFF00">
              <a:alpha val="4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11" name="Rectangle 10"/>
          <p:cNvSpPr/>
          <p:nvPr/>
        </p:nvSpPr>
        <p:spPr bwMode="auto">
          <a:xfrm flipV="1">
            <a:off x="6541333" y="2804916"/>
            <a:ext cx="1012072" cy="99648"/>
          </a:xfrm>
          <a:prstGeom prst="rect">
            <a:avLst/>
          </a:prstGeom>
          <a:solidFill>
            <a:srgbClr val="FFFF00">
              <a:alpha val="4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334082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42" y="1443868"/>
            <a:ext cx="11441526" cy="1088136"/>
          </a:xfrm>
        </p:spPr>
        <p:txBody>
          <a:bodyPr>
            <a:noAutofit/>
          </a:bodyPr>
          <a:lstStyle/>
          <a:p>
            <a:r>
              <a:rPr lang="en-US" sz="2800" dirty="0"/>
              <a:t>1) Gravitational potential energy of cold lithosphere: it’s denser and wants to sink into the mantle</a:t>
            </a:r>
          </a:p>
        </p:txBody>
      </p:sp>
      <p:sp>
        <p:nvSpPr>
          <p:cNvPr id="3" name="Title 1"/>
          <p:cNvSpPr txBox="1">
            <a:spLocks/>
          </p:cNvSpPr>
          <p:nvPr/>
        </p:nvSpPr>
        <p:spPr>
          <a:xfrm>
            <a:off x="461043" y="1969952"/>
            <a:ext cx="9525554" cy="1088136"/>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r>
              <a:rPr lang="en-US" sz="2800" dirty="0"/>
              <a:t>2) As the slab sinks, localized shear heating</a:t>
            </a:r>
          </a:p>
        </p:txBody>
      </p:sp>
      <p:sp>
        <p:nvSpPr>
          <p:cNvPr id="6"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3200" cap="all" dirty="0"/>
              <a:t>John </a:t>
            </a:r>
            <a:r>
              <a:rPr lang="en-US" sz="3200" cap="all" dirty="0" err="1"/>
              <a:t>Baumgardner</a:t>
            </a:r>
            <a:r>
              <a:rPr lang="en-US" sz="3200" cap="all" dirty="0"/>
              <a:t> and Catastrophic plate tectonics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839" y="3230074"/>
            <a:ext cx="4610322" cy="3380277"/>
          </a:xfrm>
          <a:prstGeom prst="rect">
            <a:avLst/>
          </a:prstGeom>
        </p:spPr>
      </p:pic>
      <p:sp>
        <p:nvSpPr>
          <p:cNvPr id="4" name="TextBox 3"/>
          <p:cNvSpPr txBox="1"/>
          <p:nvPr/>
        </p:nvSpPr>
        <p:spPr>
          <a:xfrm>
            <a:off x="8401162" y="6356434"/>
            <a:ext cx="1933575" cy="253916"/>
          </a:xfrm>
          <a:prstGeom prst="rect">
            <a:avLst/>
          </a:prstGeom>
          <a:noFill/>
        </p:spPr>
        <p:txBody>
          <a:bodyPr wrap="square" rtlCol="0">
            <a:spAutoFit/>
          </a:bodyPr>
          <a:lstStyle/>
          <a:p>
            <a:r>
              <a:rPr lang="en-US" sz="1050" dirty="0"/>
              <a:t>From Baumgardner,1994</a:t>
            </a:r>
          </a:p>
        </p:txBody>
      </p:sp>
    </p:spTree>
    <p:extLst>
      <p:ext uri="{BB962C8B-B14F-4D97-AF65-F5344CB8AC3E}">
        <p14:creationId xmlns:p14="http://schemas.microsoft.com/office/powerpoint/2010/main" val="830305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3200" cap="all" dirty="0"/>
              <a:t>John </a:t>
            </a:r>
            <a:r>
              <a:rPr lang="en-US" sz="3200" cap="all" dirty="0" err="1"/>
              <a:t>Baumgardner</a:t>
            </a:r>
            <a:r>
              <a:rPr lang="en-US" sz="3200" cap="all" dirty="0"/>
              <a:t> and Catastrophic plate tectonics</a:t>
            </a:r>
          </a:p>
        </p:txBody>
      </p:sp>
      <p:sp>
        <p:nvSpPr>
          <p:cNvPr id="7" name="Rectangle 6"/>
          <p:cNvSpPr/>
          <p:nvPr/>
        </p:nvSpPr>
        <p:spPr>
          <a:xfrm>
            <a:off x="476410" y="1692468"/>
            <a:ext cx="5749002" cy="3108543"/>
          </a:xfrm>
          <a:prstGeom prst="rect">
            <a:avLst/>
          </a:prstGeom>
        </p:spPr>
        <p:txBody>
          <a:bodyPr wrap="square">
            <a:spAutoFit/>
          </a:bodyPr>
          <a:lstStyle/>
          <a:p>
            <a:r>
              <a:rPr lang="en-US" sz="2800" dirty="0"/>
              <a:t>3) T-dependence of deformation in silicates: heating decreases viscosity; drop in viscosity increases deformation rate; slab travels faster and keeps producing heat: Positive feedback: thermal runaway subduction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3610" y="1770404"/>
            <a:ext cx="5630378" cy="4048097"/>
          </a:xfrm>
          <a:prstGeom prst="rect">
            <a:avLst/>
          </a:prstGeom>
        </p:spPr>
      </p:pic>
      <p:sp>
        <p:nvSpPr>
          <p:cNvPr id="10" name="TextBox 9"/>
          <p:cNvSpPr txBox="1"/>
          <p:nvPr/>
        </p:nvSpPr>
        <p:spPr>
          <a:xfrm>
            <a:off x="9939842" y="5818501"/>
            <a:ext cx="1974786" cy="256467"/>
          </a:xfrm>
          <a:prstGeom prst="rect">
            <a:avLst/>
          </a:prstGeom>
          <a:noFill/>
        </p:spPr>
        <p:txBody>
          <a:bodyPr wrap="square" rtlCol="0">
            <a:spAutoFit/>
          </a:bodyPr>
          <a:lstStyle/>
          <a:p>
            <a:r>
              <a:rPr lang="en-US" sz="1050" dirty="0"/>
              <a:t>From Baumgardner,1994</a:t>
            </a:r>
          </a:p>
        </p:txBody>
      </p:sp>
    </p:spTree>
    <p:extLst>
      <p:ext uri="{BB962C8B-B14F-4D97-AF65-F5344CB8AC3E}">
        <p14:creationId xmlns:p14="http://schemas.microsoft.com/office/powerpoint/2010/main" val="129727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42" y="3467100"/>
            <a:ext cx="5472529" cy="1088136"/>
          </a:xfrm>
        </p:spPr>
        <p:txBody>
          <a:bodyPr>
            <a:noAutofit/>
          </a:bodyPr>
          <a:lstStyle/>
          <a:p>
            <a:r>
              <a:rPr lang="en-US" sz="2800" dirty="0"/>
              <a:t>Another factor to consider: deformation rates of silicates vary over 14 orders of magnitude, with different mechanisms of deformation</a:t>
            </a:r>
          </a:p>
        </p:txBody>
      </p:sp>
      <p:sp>
        <p:nvSpPr>
          <p:cNvPr id="6"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3200" cap="all" dirty="0"/>
              <a:t>John </a:t>
            </a:r>
            <a:r>
              <a:rPr lang="en-US" sz="3200" cap="all" dirty="0" err="1"/>
              <a:t>Baumgardner</a:t>
            </a:r>
            <a:r>
              <a:rPr lang="en-US" sz="3200" cap="all" dirty="0"/>
              <a:t> and Catastrophic plate tectonics</a:t>
            </a:r>
          </a:p>
        </p:txBody>
      </p:sp>
      <p:sp>
        <p:nvSpPr>
          <p:cNvPr id="10" name="TextBox 9"/>
          <p:cNvSpPr txBox="1"/>
          <p:nvPr/>
        </p:nvSpPr>
        <p:spPr>
          <a:xfrm>
            <a:off x="8943976" y="6585128"/>
            <a:ext cx="1933575" cy="253916"/>
          </a:xfrm>
          <a:prstGeom prst="rect">
            <a:avLst/>
          </a:prstGeom>
          <a:noFill/>
        </p:spPr>
        <p:txBody>
          <a:bodyPr wrap="square" rtlCol="0">
            <a:spAutoFit/>
          </a:bodyPr>
          <a:lstStyle/>
          <a:p>
            <a:r>
              <a:rPr lang="en-US" sz="1050" dirty="0"/>
              <a:t>From Baumgardner,1994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536" y="1510980"/>
            <a:ext cx="4544784" cy="5074148"/>
          </a:xfrm>
          <a:prstGeom prst="rect">
            <a:avLst/>
          </a:prstGeom>
        </p:spPr>
      </p:pic>
    </p:spTree>
    <p:extLst>
      <p:ext uri="{BB962C8B-B14F-4D97-AF65-F5344CB8AC3E}">
        <p14:creationId xmlns:p14="http://schemas.microsoft.com/office/powerpoint/2010/main" val="2501069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39" y="201896"/>
            <a:ext cx="11203321" cy="1088136"/>
          </a:xfrm>
        </p:spPr>
        <p:txBody>
          <a:bodyPr>
            <a:noAutofit/>
          </a:bodyPr>
          <a:lstStyle/>
          <a:p>
            <a:r>
              <a:rPr lang="en-US" sz="3200" dirty="0"/>
              <a:t>Antonio Snider-Pellegrini</a:t>
            </a:r>
            <a:br>
              <a:rPr lang="en-US" sz="3200" dirty="0"/>
            </a:br>
            <a:r>
              <a:rPr lang="en-US" sz="3200" dirty="0"/>
              <a:t>Creationist: 1858 “</a:t>
            </a:r>
            <a:r>
              <a:rPr lang="fr-FR" sz="3200" dirty="0"/>
              <a:t>La création et ses mystères dévoilés”</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1851" y="1748911"/>
            <a:ext cx="6618041" cy="4141787"/>
          </a:xfrm>
        </p:spPr>
      </p:pic>
      <p:sp>
        <p:nvSpPr>
          <p:cNvPr id="5" name="TextBox 4"/>
          <p:cNvSpPr txBox="1"/>
          <p:nvPr/>
        </p:nvSpPr>
        <p:spPr>
          <a:xfrm>
            <a:off x="4251851" y="6058525"/>
            <a:ext cx="7774923" cy="584775"/>
          </a:xfrm>
          <a:prstGeom prst="rect">
            <a:avLst/>
          </a:prstGeom>
          <a:noFill/>
        </p:spPr>
        <p:txBody>
          <a:bodyPr wrap="square" rtlCol="0">
            <a:spAutoFit/>
          </a:bodyPr>
          <a:lstStyle/>
          <a:p>
            <a:r>
              <a:rPr lang="en-US" sz="3200" dirty="0"/>
              <a:t>Fit of the continents, pre- and post-flood</a:t>
            </a:r>
          </a:p>
        </p:txBody>
      </p:sp>
      <p:pic>
        <p:nvPicPr>
          <p:cNvPr id="6" name="Picture 5">
            <a:extLst>
              <a:ext uri="{FF2B5EF4-FFF2-40B4-BE49-F238E27FC236}">
                <a16:creationId xmlns:a16="http://schemas.microsoft.com/office/drawing/2014/main" id="{189855A0-1E79-4F6C-B312-1F341507B36A}"/>
              </a:ext>
            </a:extLst>
          </p:cNvPr>
          <p:cNvPicPr>
            <a:picLocks noChangeAspect="1"/>
          </p:cNvPicPr>
          <p:nvPr/>
        </p:nvPicPr>
        <p:blipFill rotWithShape="1">
          <a:blip r:embed="rId3"/>
          <a:srcRect l="26030" t="12884" r="40504" b="4090"/>
          <a:stretch/>
        </p:blipFill>
        <p:spPr>
          <a:xfrm>
            <a:off x="165226" y="1385125"/>
            <a:ext cx="3842016" cy="5361457"/>
          </a:xfrm>
          <a:prstGeom prst="rect">
            <a:avLst/>
          </a:prstGeom>
        </p:spPr>
      </p:pic>
    </p:spTree>
    <p:extLst>
      <p:ext uri="{BB962C8B-B14F-4D97-AF65-F5344CB8AC3E}">
        <p14:creationId xmlns:p14="http://schemas.microsoft.com/office/powerpoint/2010/main" val="1136197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70" y="1432359"/>
            <a:ext cx="9567433" cy="501217"/>
          </a:xfrm>
        </p:spPr>
        <p:txBody>
          <a:bodyPr>
            <a:normAutofit/>
          </a:bodyPr>
          <a:lstStyle/>
          <a:p>
            <a:r>
              <a:rPr lang="en-US" sz="2800" dirty="0"/>
              <a:t>Numerical modeling (finite elements method)</a:t>
            </a:r>
          </a:p>
        </p:txBody>
      </p:sp>
      <p:sp>
        <p:nvSpPr>
          <p:cNvPr id="6"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3200" cap="all" dirty="0"/>
              <a:t>John </a:t>
            </a:r>
            <a:r>
              <a:rPr lang="en-US" sz="3200" cap="all" dirty="0" err="1"/>
              <a:t>Baumgardner</a:t>
            </a:r>
            <a:r>
              <a:rPr lang="en-US" sz="3200" cap="all" dirty="0"/>
              <a:t> and Catastrophic plate tectonics</a:t>
            </a:r>
          </a:p>
        </p:txBody>
      </p:sp>
      <p:sp>
        <p:nvSpPr>
          <p:cNvPr id="8" name="Title 1"/>
          <p:cNvSpPr txBox="1">
            <a:spLocks/>
          </p:cNvSpPr>
          <p:nvPr/>
        </p:nvSpPr>
        <p:spPr>
          <a:xfrm>
            <a:off x="437990" y="1164997"/>
            <a:ext cx="6239037" cy="1537156"/>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r>
              <a:rPr lang="en-US" sz="2800" dirty="0"/>
              <a:t>Results of 2D simulations</a:t>
            </a:r>
          </a:p>
        </p:txBody>
      </p:sp>
      <p:sp>
        <p:nvSpPr>
          <p:cNvPr id="10" name="TextBox 9"/>
          <p:cNvSpPr txBox="1"/>
          <p:nvPr/>
        </p:nvSpPr>
        <p:spPr>
          <a:xfrm>
            <a:off x="2099898" y="6394628"/>
            <a:ext cx="1933575" cy="253916"/>
          </a:xfrm>
          <a:prstGeom prst="rect">
            <a:avLst/>
          </a:prstGeom>
          <a:noFill/>
        </p:spPr>
        <p:txBody>
          <a:bodyPr wrap="square" rtlCol="0">
            <a:spAutoFit/>
          </a:bodyPr>
          <a:lstStyle/>
          <a:p>
            <a:r>
              <a:rPr lang="en-US" sz="1050" dirty="0"/>
              <a:t>From Baumgardner,1994</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70" y="2811690"/>
            <a:ext cx="4831048" cy="3473400"/>
          </a:xfrm>
          <a:prstGeom prst="rect">
            <a:avLst/>
          </a:prstGeom>
        </p:spPr>
      </p:pic>
      <p:sp>
        <p:nvSpPr>
          <p:cNvPr id="4" name="TextBox 3"/>
          <p:cNvSpPr txBox="1"/>
          <p:nvPr/>
        </p:nvSpPr>
        <p:spPr>
          <a:xfrm>
            <a:off x="5793761" y="2702153"/>
            <a:ext cx="5960249" cy="2677656"/>
          </a:xfrm>
          <a:prstGeom prst="rect">
            <a:avLst/>
          </a:prstGeom>
          <a:noFill/>
        </p:spPr>
        <p:txBody>
          <a:bodyPr wrap="square" rtlCol="0">
            <a:spAutoFit/>
          </a:bodyPr>
          <a:lstStyle/>
          <a:p>
            <a:r>
              <a:rPr lang="en-US" sz="2400" dirty="0"/>
              <a:t>1994: Almost to the point of runaway before simulation crashes.</a:t>
            </a:r>
          </a:p>
          <a:p>
            <a:r>
              <a:rPr lang="en-US" sz="2400" dirty="0"/>
              <a:t>Time span about 20 Ma.</a:t>
            </a:r>
          </a:p>
          <a:p>
            <a:r>
              <a:rPr lang="en-US" sz="2400" dirty="0"/>
              <a:t>Most of it is buildup phase, runaway could occur quickly if small amount of negative buoyancy is added to a large belt of already cold material partially </a:t>
            </a:r>
            <a:r>
              <a:rPr lang="en-US" sz="2400" dirty="0" err="1"/>
              <a:t>subducted</a:t>
            </a:r>
            <a:endParaRPr lang="en-US" sz="2400" dirty="0"/>
          </a:p>
        </p:txBody>
      </p:sp>
    </p:spTree>
    <p:extLst>
      <p:ext uri="{BB962C8B-B14F-4D97-AF65-F5344CB8AC3E}">
        <p14:creationId xmlns:p14="http://schemas.microsoft.com/office/powerpoint/2010/main" val="1127269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77473" y="307330"/>
            <a:ext cx="4577130" cy="51140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r>
              <a:rPr lang="en-US" sz="2800" dirty="0"/>
              <a:t>Results of 2D simulations</a:t>
            </a:r>
          </a:p>
        </p:txBody>
      </p:sp>
      <p:sp>
        <p:nvSpPr>
          <p:cNvPr id="10" name="TextBox 9"/>
          <p:cNvSpPr txBox="1"/>
          <p:nvPr/>
        </p:nvSpPr>
        <p:spPr>
          <a:xfrm>
            <a:off x="6743701" y="4272096"/>
            <a:ext cx="1933575" cy="253916"/>
          </a:xfrm>
          <a:prstGeom prst="rect">
            <a:avLst/>
          </a:prstGeom>
          <a:noFill/>
        </p:spPr>
        <p:txBody>
          <a:bodyPr wrap="square" rtlCol="0">
            <a:spAutoFit/>
          </a:bodyPr>
          <a:lstStyle/>
          <a:p>
            <a:r>
              <a:rPr lang="en-US" sz="1050" dirty="0"/>
              <a:t>From </a:t>
            </a:r>
            <a:r>
              <a:rPr lang="en-US" sz="1050" dirty="0" err="1"/>
              <a:t>Baumgardner</a:t>
            </a:r>
            <a:r>
              <a:rPr lang="en-US" sz="1050" dirty="0"/>
              <a:t>, 2003</a:t>
            </a:r>
          </a:p>
        </p:txBody>
      </p:sp>
      <p:sp>
        <p:nvSpPr>
          <p:cNvPr id="4" name="TextBox 3"/>
          <p:cNvSpPr txBox="1"/>
          <p:nvPr/>
        </p:nvSpPr>
        <p:spPr>
          <a:xfrm>
            <a:off x="6896100" y="806678"/>
            <a:ext cx="5075624" cy="3046988"/>
          </a:xfrm>
          <a:prstGeom prst="rect">
            <a:avLst/>
          </a:prstGeom>
          <a:noFill/>
        </p:spPr>
        <p:txBody>
          <a:bodyPr wrap="square" rtlCol="0">
            <a:spAutoFit/>
          </a:bodyPr>
          <a:lstStyle/>
          <a:p>
            <a:r>
              <a:rPr lang="en-US" sz="2400" dirty="0"/>
              <a:t>2003: Full mantle convection in 20 days.</a:t>
            </a:r>
            <a:br>
              <a:rPr lang="en-US" sz="2400" dirty="0"/>
            </a:br>
            <a:endParaRPr lang="en-US" sz="2400" dirty="0"/>
          </a:p>
          <a:p>
            <a:r>
              <a:rPr lang="en-US" sz="2400" dirty="0"/>
              <a:t>Mantle viscosity drops 10 orders of magnitude.</a:t>
            </a:r>
            <a:br>
              <a:rPr lang="en-US" sz="2400" dirty="0"/>
            </a:br>
            <a:br>
              <a:rPr lang="en-US" sz="2400" dirty="0"/>
            </a:br>
            <a:r>
              <a:rPr lang="en-US" sz="2400" dirty="0"/>
              <a:t>However, uses yield strength for the mantle that is too low.</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672" y="806678"/>
            <a:ext cx="4993028" cy="38616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7618" y="4734622"/>
            <a:ext cx="7675152" cy="99942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6564" y="5800317"/>
            <a:ext cx="7636207" cy="718481"/>
          </a:xfrm>
          <a:prstGeom prst="rect">
            <a:avLst/>
          </a:prstGeom>
        </p:spPr>
      </p:pic>
      <p:sp>
        <p:nvSpPr>
          <p:cNvPr id="12" name="Rectangle 11"/>
          <p:cNvSpPr/>
          <p:nvPr/>
        </p:nvSpPr>
        <p:spPr>
          <a:xfrm>
            <a:off x="2316563" y="4734622"/>
            <a:ext cx="5846362" cy="275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40389" y="5810947"/>
            <a:ext cx="5798737" cy="275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162926" y="6529427"/>
            <a:ext cx="1933575" cy="253916"/>
          </a:xfrm>
          <a:prstGeom prst="rect">
            <a:avLst/>
          </a:prstGeom>
          <a:noFill/>
        </p:spPr>
        <p:txBody>
          <a:bodyPr wrap="square" rtlCol="0">
            <a:spAutoFit/>
          </a:bodyPr>
          <a:lstStyle/>
          <a:p>
            <a:r>
              <a:rPr lang="en-US" sz="1050" dirty="0"/>
              <a:t>From </a:t>
            </a:r>
            <a:r>
              <a:rPr lang="en-US" sz="1050" dirty="0" err="1"/>
              <a:t>Sherburn</a:t>
            </a:r>
            <a:r>
              <a:rPr lang="en-US" sz="1050" dirty="0"/>
              <a:t> et al., 2013</a:t>
            </a:r>
          </a:p>
        </p:txBody>
      </p:sp>
      <p:sp>
        <p:nvSpPr>
          <p:cNvPr id="15" name="Rectangle 14"/>
          <p:cNvSpPr/>
          <p:nvPr/>
        </p:nvSpPr>
        <p:spPr>
          <a:xfrm>
            <a:off x="8677275" y="5468047"/>
            <a:ext cx="1276350" cy="266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39050" y="6325059"/>
            <a:ext cx="2200275" cy="19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414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40" y="773728"/>
            <a:ext cx="6723793" cy="4155281"/>
          </a:xfrm>
          <a:prstGeom prst="rect">
            <a:avLst/>
          </a:prstGeom>
        </p:spPr>
      </p:pic>
      <p:sp>
        <p:nvSpPr>
          <p:cNvPr id="8" name="Title 1"/>
          <p:cNvSpPr txBox="1">
            <a:spLocks/>
          </p:cNvSpPr>
          <p:nvPr/>
        </p:nvSpPr>
        <p:spPr>
          <a:xfrm>
            <a:off x="165730" y="146723"/>
            <a:ext cx="4577130" cy="51140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r>
              <a:rPr lang="en-US" sz="2800" dirty="0"/>
              <a:t>Results of 2D simulations</a:t>
            </a:r>
          </a:p>
        </p:txBody>
      </p:sp>
      <p:sp>
        <p:nvSpPr>
          <p:cNvPr id="4" name="TextBox 3"/>
          <p:cNvSpPr txBox="1"/>
          <p:nvPr/>
        </p:nvSpPr>
        <p:spPr>
          <a:xfrm>
            <a:off x="7261413" y="774025"/>
            <a:ext cx="4598248" cy="4154984"/>
          </a:xfrm>
          <a:prstGeom prst="rect">
            <a:avLst/>
          </a:prstGeom>
          <a:noFill/>
        </p:spPr>
        <p:txBody>
          <a:bodyPr wrap="square" rtlCol="0">
            <a:spAutoFit/>
          </a:bodyPr>
          <a:lstStyle/>
          <a:p>
            <a:r>
              <a:rPr lang="en-US" sz="2400" dirty="0"/>
              <a:t>2013: New model that includes history of deformation</a:t>
            </a:r>
            <a:br>
              <a:rPr lang="en-US" sz="2400" dirty="0"/>
            </a:br>
            <a:endParaRPr lang="en-US" sz="2400" dirty="0"/>
          </a:p>
          <a:p>
            <a:r>
              <a:rPr lang="en-US" sz="2400" dirty="0"/>
              <a:t>Full mantle convection and runaway subduction in tens of days.</a:t>
            </a:r>
          </a:p>
          <a:p>
            <a:endParaRPr lang="en-US" sz="2400" dirty="0"/>
          </a:p>
          <a:p>
            <a:r>
              <a:rPr lang="en-US" sz="2400" dirty="0"/>
              <a:t>Viscosity drops more than  9 orders of magnitude.</a:t>
            </a:r>
            <a:br>
              <a:rPr lang="en-US" sz="2400" dirty="0"/>
            </a:br>
            <a:br>
              <a:rPr lang="en-US" sz="2400" dirty="0"/>
            </a:br>
            <a:endParaRPr lang="en-US" sz="2400" dirty="0"/>
          </a:p>
        </p:txBody>
      </p:sp>
      <p:sp>
        <p:nvSpPr>
          <p:cNvPr id="14" name="TextBox 13"/>
          <p:cNvSpPr txBox="1"/>
          <p:nvPr/>
        </p:nvSpPr>
        <p:spPr>
          <a:xfrm>
            <a:off x="332340" y="4929009"/>
            <a:ext cx="1933575" cy="253916"/>
          </a:xfrm>
          <a:prstGeom prst="rect">
            <a:avLst/>
          </a:prstGeom>
          <a:noFill/>
        </p:spPr>
        <p:txBody>
          <a:bodyPr wrap="square" rtlCol="0">
            <a:spAutoFit/>
          </a:bodyPr>
          <a:lstStyle/>
          <a:p>
            <a:r>
              <a:rPr lang="en-US" sz="1050" dirty="0"/>
              <a:t>From </a:t>
            </a:r>
            <a:r>
              <a:rPr lang="en-US" sz="1050" dirty="0" err="1"/>
              <a:t>Sherburn</a:t>
            </a:r>
            <a:r>
              <a:rPr lang="en-US" sz="1050" dirty="0"/>
              <a:t> et al., 2013</a:t>
            </a:r>
          </a:p>
        </p:txBody>
      </p:sp>
      <p:sp>
        <p:nvSpPr>
          <p:cNvPr id="5" name="TextBox 4"/>
          <p:cNvSpPr txBox="1"/>
          <p:nvPr/>
        </p:nvSpPr>
        <p:spPr>
          <a:xfrm>
            <a:off x="332340" y="5279846"/>
            <a:ext cx="11339707" cy="1323439"/>
          </a:xfrm>
          <a:prstGeom prst="rect">
            <a:avLst/>
          </a:prstGeom>
          <a:noFill/>
        </p:spPr>
        <p:txBody>
          <a:bodyPr wrap="square" rtlCol="0">
            <a:spAutoFit/>
          </a:bodyPr>
          <a:lstStyle/>
          <a:p>
            <a:r>
              <a:rPr lang="en-US" sz="2000" dirty="0"/>
              <a:t>However, runaway subduction observed only with relatively large initial cold anomaly (300km wide, down to 650 km, T=3ooK)</a:t>
            </a:r>
            <a:br>
              <a:rPr lang="en-US" sz="2000" dirty="0"/>
            </a:br>
            <a:endParaRPr lang="en-US" sz="2000" dirty="0"/>
          </a:p>
          <a:p>
            <a:r>
              <a:rPr lang="en-US" sz="2000" dirty="0"/>
              <a:t>If cold slab is smaller, not enough shear stress to activate the most intense deformation behavior </a:t>
            </a:r>
          </a:p>
        </p:txBody>
      </p:sp>
    </p:spTree>
    <p:extLst>
      <p:ext uri="{BB962C8B-B14F-4D97-AF65-F5344CB8AC3E}">
        <p14:creationId xmlns:p14="http://schemas.microsoft.com/office/powerpoint/2010/main" val="280989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895" y="1539018"/>
            <a:ext cx="4399093" cy="496062"/>
          </a:xfrm>
        </p:spPr>
        <p:txBody>
          <a:bodyPr>
            <a:noAutofit/>
          </a:bodyPr>
          <a:lstStyle/>
          <a:p>
            <a:r>
              <a:rPr lang="en-US" sz="2800" dirty="0"/>
              <a:t>3D numerical simulations</a:t>
            </a:r>
          </a:p>
        </p:txBody>
      </p:sp>
      <p:sp>
        <p:nvSpPr>
          <p:cNvPr id="3"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3200" cap="all" dirty="0"/>
              <a:t>John </a:t>
            </a:r>
            <a:r>
              <a:rPr lang="en-US" sz="3200" cap="all" dirty="0" err="1"/>
              <a:t>Baumgardner</a:t>
            </a:r>
            <a:r>
              <a:rPr lang="en-US" sz="3200" cap="all" dirty="0"/>
              <a:t> and Catastrophic plate tectonics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9570" y="2117503"/>
            <a:ext cx="3339332" cy="3599418"/>
          </a:xfrm>
          <a:prstGeom prst="rect">
            <a:avLst/>
          </a:prstGeom>
        </p:spPr>
      </p:pic>
      <p:sp>
        <p:nvSpPr>
          <p:cNvPr id="5" name="TextBox 4"/>
          <p:cNvSpPr txBox="1"/>
          <p:nvPr/>
        </p:nvSpPr>
        <p:spPr>
          <a:xfrm>
            <a:off x="2120966" y="5716921"/>
            <a:ext cx="1933575" cy="253916"/>
          </a:xfrm>
          <a:prstGeom prst="rect">
            <a:avLst/>
          </a:prstGeom>
          <a:noFill/>
        </p:spPr>
        <p:txBody>
          <a:bodyPr wrap="square" rtlCol="0">
            <a:spAutoFit/>
          </a:bodyPr>
          <a:lstStyle/>
          <a:p>
            <a:r>
              <a:rPr lang="en-US" sz="1050" dirty="0"/>
              <a:t>From Baumgardner,1994</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062" y="1477546"/>
            <a:ext cx="3901992" cy="5259726"/>
          </a:xfrm>
          <a:prstGeom prst="rect">
            <a:avLst/>
          </a:prstGeom>
        </p:spPr>
      </p:pic>
      <p:sp>
        <p:nvSpPr>
          <p:cNvPr id="7" name="TextBox 6"/>
          <p:cNvSpPr txBox="1"/>
          <p:nvPr/>
        </p:nvSpPr>
        <p:spPr>
          <a:xfrm>
            <a:off x="8973054" y="1548842"/>
            <a:ext cx="1933575" cy="253916"/>
          </a:xfrm>
          <a:prstGeom prst="rect">
            <a:avLst/>
          </a:prstGeom>
          <a:noFill/>
        </p:spPr>
        <p:txBody>
          <a:bodyPr wrap="square" rtlCol="0">
            <a:spAutoFit/>
          </a:bodyPr>
          <a:lstStyle/>
          <a:p>
            <a:r>
              <a:rPr lang="en-US" sz="1050" dirty="0"/>
              <a:t>From Baumgardner,2003</a:t>
            </a:r>
          </a:p>
        </p:txBody>
      </p:sp>
    </p:spTree>
    <p:extLst>
      <p:ext uri="{BB962C8B-B14F-4D97-AF65-F5344CB8AC3E}">
        <p14:creationId xmlns:p14="http://schemas.microsoft.com/office/powerpoint/2010/main" val="88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2800" cap="all" dirty="0"/>
              <a:t>John </a:t>
            </a:r>
            <a:r>
              <a:rPr lang="en-US" sz="2800" cap="all" dirty="0" err="1"/>
              <a:t>Baumgardner</a:t>
            </a:r>
            <a:r>
              <a:rPr lang="en-US" sz="2800" cap="all" dirty="0"/>
              <a:t> and Catastrophic plate tectonics</a:t>
            </a:r>
          </a:p>
        </p:txBody>
      </p:sp>
      <p:sp>
        <p:nvSpPr>
          <p:cNvPr id="5" name="TextBox 4"/>
          <p:cNvSpPr txBox="1"/>
          <p:nvPr/>
        </p:nvSpPr>
        <p:spPr>
          <a:xfrm>
            <a:off x="2026746" y="6224885"/>
            <a:ext cx="1933575" cy="253916"/>
          </a:xfrm>
          <a:prstGeom prst="rect">
            <a:avLst/>
          </a:prstGeom>
          <a:noFill/>
        </p:spPr>
        <p:txBody>
          <a:bodyPr wrap="square" rtlCol="0">
            <a:spAutoFit/>
          </a:bodyPr>
          <a:lstStyle/>
          <a:p>
            <a:r>
              <a:rPr lang="en-US" sz="1050" dirty="0"/>
              <a:t>From Baumgardner,1994</a:t>
            </a:r>
          </a:p>
        </p:txBody>
      </p:sp>
      <p:sp>
        <p:nvSpPr>
          <p:cNvPr id="7" name="Rectangle 6"/>
          <p:cNvSpPr/>
          <p:nvPr/>
        </p:nvSpPr>
        <p:spPr>
          <a:xfrm>
            <a:off x="314262" y="2133056"/>
            <a:ext cx="11496097" cy="830997"/>
          </a:xfrm>
          <a:prstGeom prst="rect">
            <a:avLst/>
          </a:prstGeom>
        </p:spPr>
        <p:txBody>
          <a:bodyPr wrap="square">
            <a:spAutoFit/>
          </a:bodyPr>
          <a:lstStyle/>
          <a:p>
            <a:r>
              <a:rPr lang="en-US" sz="2400" dirty="0"/>
              <a:t>These simulations don’t model the runaway process, they assume it. </a:t>
            </a:r>
            <a:br>
              <a:rPr lang="en-US" sz="2400" dirty="0"/>
            </a:br>
            <a:r>
              <a:rPr lang="en-US" sz="2400" dirty="0"/>
              <a:t>Computational limits don’t allow direct 3D simulations yet.</a:t>
            </a:r>
          </a:p>
        </p:txBody>
      </p:sp>
      <p:sp>
        <p:nvSpPr>
          <p:cNvPr id="8" name="Title 1"/>
          <p:cNvSpPr txBox="1">
            <a:spLocks/>
          </p:cNvSpPr>
          <p:nvPr/>
        </p:nvSpPr>
        <p:spPr>
          <a:xfrm>
            <a:off x="314263" y="1464584"/>
            <a:ext cx="4399093" cy="496062"/>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r>
              <a:rPr lang="en-US" dirty="0"/>
              <a:t>3D numerical simulations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746" y="3967461"/>
            <a:ext cx="8138509" cy="2257425"/>
          </a:xfrm>
          <a:prstGeom prst="rect">
            <a:avLst/>
          </a:prstGeom>
        </p:spPr>
      </p:pic>
      <p:sp>
        <p:nvSpPr>
          <p:cNvPr id="10" name="TextBox 9"/>
          <p:cNvSpPr txBox="1"/>
          <p:nvPr/>
        </p:nvSpPr>
        <p:spPr>
          <a:xfrm>
            <a:off x="314262" y="3371851"/>
            <a:ext cx="11557570" cy="369332"/>
          </a:xfrm>
          <a:prstGeom prst="rect">
            <a:avLst/>
          </a:prstGeom>
          <a:noFill/>
        </p:spPr>
        <p:txBody>
          <a:bodyPr wrap="square" rtlCol="0">
            <a:spAutoFit/>
          </a:bodyPr>
          <a:lstStyle/>
          <a:p>
            <a:r>
              <a:rPr lang="en-US" dirty="0"/>
              <a:t>Initial values for viscosity and thermal conductivity differ by 8-10 orders of magnitude from mantle rock models</a:t>
            </a:r>
          </a:p>
        </p:txBody>
      </p:sp>
    </p:spTree>
    <p:extLst>
      <p:ext uri="{BB962C8B-B14F-4D97-AF65-F5344CB8AC3E}">
        <p14:creationId xmlns:p14="http://schemas.microsoft.com/office/powerpoint/2010/main" val="3632006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2800" cap="all" dirty="0"/>
              <a:t>Catastrophic plate tectonics</a:t>
            </a:r>
          </a:p>
          <a:p>
            <a:pPr algn="ctr"/>
            <a:r>
              <a:rPr lang="en-US" sz="2800" cap="all" dirty="0"/>
              <a:t>And natural processes</a:t>
            </a:r>
          </a:p>
        </p:txBody>
      </p:sp>
      <p:sp>
        <p:nvSpPr>
          <p:cNvPr id="7" name="Rectangle 6"/>
          <p:cNvSpPr/>
          <p:nvPr/>
        </p:nvSpPr>
        <p:spPr>
          <a:xfrm>
            <a:off x="321946" y="2134911"/>
            <a:ext cx="11480730" cy="1200329"/>
          </a:xfrm>
          <a:prstGeom prst="rect">
            <a:avLst/>
          </a:prstGeom>
        </p:spPr>
        <p:txBody>
          <a:bodyPr wrap="square">
            <a:spAutoFit/>
          </a:bodyPr>
          <a:lstStyle/>
          <a:p>
            <a:r>
              <a:rPr lang="en-US" sz="2400" dirty="0"/>
              <a:t>The Catastrophic Plate Tectonics model aims to provide:</a:t>
            </a:r>
            <a:br>
              <a:rPr lang="en-US" sz="2400" dirty="0"/>
            </a:br>
            <a:r>
              <a:rPr lang="en-US" sz="2400" dirty="0"/>
              <a:t>- An energy source (gravitational potential energy of cold pre-flood oceanic lithosphere) sufficient to perform a large amount of geologic activity</a:t>
            </a:r>
          </a:p>
        </p:txBody>
      </p:sp>
      <p:sp>
        <p:nvSpPr>
          <p:cNvPr id="8" name="Title 1"/>
          <p:cNvSpPr txBox="1">
            <a:spLocks/>
          </p:cNvSpPr>
          <p:nvPr/>
        </p:nvSpPr>
        <p:spPr>
          <a:xfrm>
            <a:off x="321946" y="1467254"/>
            <a:ext cx="4399093" cy="496062"/>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r>
              <a:rPr lang="en-US" dirty="0"/>
              <a:t>How far can we go?</a:t>
            </a:r>
          </a:p>
        </p:txBody>
      </p:sp>
      <p:sp>
        <p:nvSpPr>
          <p:cNvPr id="10" name="TextBox 9"/>
          <p:cNvSpPr txBox="1"/>
          <p:nvPr/>
        </p:nvSpPr>
        <p:spPr>
          <a:xfrm>
            <a:off x="321945" y="3704059"/>
            <a:ext cx="11419257" cy="830997"/>
          </a:xfrm>
          <a:prstGeom prst="rect">
            <a:avLst/>
          </a:prstGeom>
          <a:noFill/>
        </p:spPr>
        <p:txBody>
          <a:bodyPr wrap="square" rtlCol="0">
            <a:spAutoFit/>
          </a:bodyPr>
          <a:lstStyle/>
          <a:p>
            <a:r>
              <a:rPr lang="en-US" sz="2400" dirty="0"/>
              <a:t>-A physical process (runaway subduction), based on mechanical properties of rocks, capable of producing this activity in a short amount of time </a:t>
            </a:r>
          </a:p>
        </p:txBody>
      </p:sp>
      <p:sp>
        <p:nvSpPr>
          <p:cNvPr id="11" name="TextBox 10"/>
          <p:cNvSpPr txBox="1"/>
          <p:nvPr/>
        </p:nvSpPr>
        <p:spPr>
          <a:xfrm>
            <a:off x="321946" y="4894684"/>
            <a:ext cx="11480730" cy="830997"/>
          </a:xfrm>
          <a:prstGeom prst="rect">
            <a:avLst/>
          </a:prstGeom>
          <a:noFill/>
        </p:spPr>
        <p:txBody>
          <a:bodyPr wrap="square" rtlCol="0">
            <a:spAutoFit/>
          </a:bodyPr>
          <a:lstStyle/>
          <a:p>
            <a:r>
              <a:rPr lang="en-US" sz="2400" dirty="0"/>
              <a:t>How was God involved in the flood event? Should we try to account for it in naturalistic terms or invoke supernatural intervention?</a:t>
            </a:r>
          </a:p>
        </p:txBody>
      </p:sp>
    </p:spTree>
    <p:extLst>
      <p:ext uri="{BB962C8B-B14F-4D97-AF65-F5344CB8AC3E}">
        <p14:creationId xmlns:p14="http://schemas.microsoft.com/office/powerpoint/2010/main" val="65660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2800" cap="all" dirty="0"/>
              <a:t>Catastrophic plate tectonics</a:t>
            </a:r>
          </a:p>
          <a:p>
            <a:pPr algn="ctr"/>
            <a:r>
              <a:rPr lang="en-US" sz="2800" cap="all" dirty="0"/>
              <a:t>And natural processes</a:t>
            </a:r>
          </a:p>
        </p:txBody>
      </p:sp>
      <p:sp>
        <p:nvSpPr>
          <p:cNvPr id="11" name="TextBox 10"/>
          <p:cNvSpPr txBox="1"/>
          <p:nvPr/>
        </p:nvSpPr>
        <p:spPr>
          <a:xfrm>
            <a:off x="322729" y="1284298"/>
            <a:ext cx="11595207" cy="830997"/>
          </a:xfrm>
          <a:prstGeom prst="rect">
            <a:avLst/>
          </a:prstGeom>
          <a:noFill/>
        </p:spPr>
        <p:txBody>
          <a:bodyPr wrap="square" rtlCol="0">
            <a:spAutoFit/>
          </a:bodyPr>
          <a:lstStyle/>
          <a:p>
            <a:r>
              <a:rPr lang="en-US" sz="2400" dirty="0"/>
              <a:t>How was God involved in the flood event? Should we try to account for it in naturalistic terms or invoke supernatural intervention?</a:t>
            </a:r>
          </a:p>
        </p:txBody>
      </p:sp>
      <p:sp>
        <p:nvSpPr>
          <p:cNvPr id="2" name="TextBox 1"/>
          <p:cNvSpPr txBox="1"/>
          <p:nvPr/>
        </p:nvSpPr>
        <p:spPr>
          <a:xfrm>
            <a:off x="322729" y="2319955"/>
            <a:ext cx="4953000" cy="400110"/>
          </a:xfrm>
          <a:prstGeom prst="rect">
            <a:avLst/>
          </a:prstGeom>
          <a:noFill/>
        </p:spPr>
        <p:txBody>
          <a:bodyPr wrap="square" rtlCol="0">
            <a:spAutoFit/>
          </a:bodyPr>
          <a:lstStyle/>
          <a:p>
            <a:r>
              <a:rPr lang="en-US" sz="2000" dirty="0"/>
              <a:t>1) Triggering of runaway subduction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945" y="2819101"/>
            <a:ext cx="4088511" cy="3096624"/>
          </a:xfrm>
          <a:prstGeom prst="rect">
            <a:avLst/>
          </a:prstGeom>
        </p:spPr>
      </p:pic>
      <p:sp>
        <p:nvSpPr>
          <p:cNvPr id="5" name="TextBox 4"/>
          <p:cNvSpPr txBox="1"/>
          <p:nvPr/>
        </p:nvSpPr>
        <p:spPr>
          <a:xfrm>
            <a:off x="6299762" y="6025251"/>
            <a:ext cx="3952875" cy="584775"/>
          </a:xfrm>
          <a:prstGeom prst="rect">
            <a:avLst/>
          </a:prstGeom>
          <a:noFill/>
        </p:spPr>
        <p:txBody>
          <a:bodyPr wrap="square" rtlCol="0">
            <a:spAutoFit/>
          </a:bodyPr>
          <a:lstStyle/>
          <a:p>
            <a:r>
              <a:rPr lang="en-US" sz="1600" dirty="0"/>
              <a:t>No special intervention (</a:t>
            </a:r>
            <a:r>
              <a:rPr lang="en-US" sz="1600" dirty="0" err="1"/>
              <a:t>Baumgardner</a:t>
            </a:r>
            <a:r>
              <a:rPr lang="en-US" sz="1600" dirty="0"/>
              <a:t>, 2003)</a:t>
            </a:r>
          </a:p>
        </p:txBody>
      </p:sp>
      <p:sp>
        <p:nvSpPr>
          <p:cNvPr id="6" name="Rectangle 5"/>
          <p:cNvSpPr/>
          <p:nvPr/>
        </p:nvSpPr>
        <p:spPr>
          <a:xfrm>
            <a:off x="6996232" y="4886326"/>
            <a:ext cx="3256405" cy="200025"/>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34232" y="5067301"/>
            <a:ext cx="2933700" cy="200025"/>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393" y="2819102"/>
            <a:ext cx="4826672" cy="3214612"/>
          </a:xfrm>
          <a:prstGeom prst="rect">
            <a:avLst/>
          </a:prstGeom>
        </p:spPr>
      </p:pic>
      <p:sp>
        <p:nvSpPr>
          <p:cNvPr id="13" name="TextBox 12"/>
          <p:cNvSpPr txBox="1"/>
          <p:nvPr/>
        </p:nvSpPr>
        <p:spPr>
          <a:xfrm>
            <a:off x="2454944" y="6070647"/>
            <a:ext cx="4200529" cy="338554"/>
          </a:xfrm>
          <a:prstGeom prst="rect">
            <a:avLst/>
          </a:prstGeom>
          <a:noFill/>
        </p:spPr>
        <p:txBody>
          <a:bodyPr wrap="square" rtlCol="0">
            <a:spAutoFit/>
          </a:bodyPr>
          <a:lstStyle/>
          <a:p>
            <a:r>
              <a:rPr lang="en-US" sz="1600" dirty="0"/>
              <a:t>Possible trigger (</a:t>
            </a:r>
            <a:r>
              <a:rPr lang="en-US" sz="1600" dirty="0" err="1"/>
              <a:t>Baumgardner</a:t>
            </a:r>
            <a:r>
              <a:rPr lang="en-US" sz="1600" dirty="0"/>
              <a:t>, 1994)</a:t>
            </a:r>
          </a:p>
        </p:txBody>
      </p:sp>
    </p:spTree>
    <p:extLst>
      <p:ext uri="{BB962C8B-B14F-4D97-AF65-F5344CB8AC3E}">
        <p14:creationId xmlns:p14="http://schemas.microsoft.com/office/powerpoint/2010/main" val="269370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animBg="1"/>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232" y="2609851"/>
            <a:ext cx="4274978" cy="348647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536" y="2819101"/>
            <a:ext cx="4263464" cy="3288958"/>
          </a:xfrm>
          <a:prstGeom prst="rect">
            <a:avLst/>
          </a:prstGeom>
        </p:spPr>
      </p:pic>
      <p:sp>
        <p:nvSpPr>
          <p:cNvPr id="3" name="Title 1"/>
          <p:cNvSpPr txBox="1">
            <a:spLocks/>
          </p:cNvSpPr>
          <p:nvPr/>
        </p:nvSpPr>
        <p:spPr>
          <a:xfrm>
            <a:off x="2252159" y="744361"/>
            <a:ext cx="7687683" cy="468923"/>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a:lstStyle>
          <a:p>
            <a:pPr algn="ctr"/>
            <a:r>
              <a:rPr lang="en-US" sz="2800" cap="all" dirty="0"/>
              <a:t>Catastrophic plate tectonics</a:t>
            </a:r>
          </a:p>
          <a:p>
            <a:pPr algn="ctr"/>
            <a:r>
              <a:rPr lang="en-US" sz="2800" cap="all" dirty="0"/>
              <a:t>And natural processes</a:t>
            </a:r>
          </a:p>
        </p:txBody>
      </p:sp>
      <p:sp>
        <p:nvSpPr>
          <p:cNvPr id="2" name="TextBox 1"/>
          <p:cNvSpPr txBox="1"/>
          <p:nvPr/>
        </p:nvSpPr>
        <p:spPr>
          <a:xfrm>
            <a:off x="291993" y="2309454"/>
            <a:ext cx="4953000" cy="400110"/>
          </a:xfrm>
          <a:prstGeom prst="rect">
            <a:avLst/>
          </a:prstGeom>
          <a:noFill/>
        </p:spPr>
        <p:txBody>
          <a:bodyPr wrap="square" rtlCol="0">
            <a:spAutoFit/>
          </a:bodyPr>
          <a:lstStyle/>
          <a:p>
            <a:r>
              <a:rPr lang="en-US" sz="2000" dirty="0"/>
              <a:t>2) Heat loss problem</a:t>
            </a:r>
          </a:p>
        </p:txBody>
      </p:sp>
      <p:sp>
        <p:nvSpPr>
          <p:cNvPr id="5" name="TextBox 4"/>
          <p:cNvSpPr txBox="1"/>
          <p:nvPr/>
        </p:nvSpPr>
        <p:spPr>
          <a:xfrm>
            <a:off x="6299762" y="6149076"/>
            <a:ext cx="3952875" cy="584775"/>
          </a:xfrm>
          <a:prstGeom prst="rect">
            <a:avLst/>
          </a:prstGeom>
          <a:noFill/>
        </p:spPr>
        <p:txBody>
          <a:bodyPr wrap="square" rtlCol="0">
            <a:spAutoFit/>
          </a:bodyPr>
          <a:lstStyle/>
          <a:p>
            <a:r>
              <a:rPr lang="en-US" sz="1600" dirty="0"/>
              <a:t>No special intervention (</a:t>
            </a:r>
            <a:r>
              <a:rPr lang="en-US" sz="1600" dirty="0" err="1"/>
              <a:t>Baumgardner</a:t>
            </a:r>
            <a:r>
              <a:rPr lang="en-US" sz="1600" dirty="0"/>
              <a:t>, 2003)</a:t>
            </a:r>
          </a:p>
        </p:txBody>
      </p:sp>
      <p:sp>
        <p:nvSpPr>
          <p:cNvPr id="6" name="Rectangle 5"/>
          <p:cNvSpPr/>
          <p:nvPr/>
        </p:nvSpPr>
        <p:spPr>
          <a:xfrm>
            <a:off x="6996231" y="5234352"/>
            <a:ext cx="3460166" cy="244392"/>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86307" y="5485785"/>
            <a:ext cx="1724219" cy="172066"/>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832537" y="6148360"/>
            <a:ext cx="4200529" cy="338554"/>
          </a:xfrm>
          <a:prstGeom prst="rect">
            <a:avLst/>
          </a:prstGeom>
          <a:noFill/>
        </p:spPr>
        <p:txBody>
          <a:bodyPr wrap="square" rtlCol="0">
            <a:spAutoFit/>
          </a:bodyPr>
          <a:lstStyle/>
          <a:p>
            <a:r>
              <a:rPr lang="en-US" sz="1600" dirty="0"/>
              <a:t>Special intervention (</a:t>
            </a:r>
            <a:r>
              <a:rPr lang="en-US" sz="1600" dirty="0" err="1"/>
              <a:t>Baumgardner</a:t>
            </a:r>
            <a:r>
              <a:rPr lang="en-US" sz="1600" dirty="0"/>
              <a:t>, 1986)</a:t>
            </a:r>
          </a:p>
        </p:txBody>
      </p:sp>
      <p:sp>
        <p:nvSpPr>
          <p:cNvPr id="14" name="Rectangle 13"/>
          <p:cNvSpPr/>
          <p:nvPr/>
        </p:nvSpPr>
        <p:spPr>
          <a:xfrm>
            <a:off x="3995857" y="3228976"/>
            <a:ext cx="2037209" cy="219075"/>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909881" y="3476626"/>
            <a:ext cx="4123184" cy="257175"/>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90831" y="3686176"/>
            <a:ext cx="4123184" cy="257175"/>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00356" y="3905251"/>
            <a:ext cx="4123184" cy="257175"/>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0356" y="4086226"/>
            <a:ext cx="4123184" cy="257175"/>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81307" y="4276726"/>
            <a:ext cx="1461969" cy="257175"/>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34233" y="2644109"/>
            <a:ext cx="1776293" cy="24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243883" y="5905500"/>
            <a:ext cx="3212515" cy="17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91993" y="1284298"/>
            <a:ext cx="11648995" cy="830997"/>
          </a:xfrm>
          <a:prstGeom prst="rect">
            <a:avLst/>
          </a:prstGeom>
          <a:noFill/>
        </p:spPr>
        <p:txBody>
          <a:bodyPr wrap="square" rtlCol="0">
            <a:spAutoFit/>
          </a:bodyPr>
          <a:lstStyle/>
          <a:p>
            <a:r>
              <a:rPr lang="en-US" sz="2400" dirty="0"/>
              <a:t>How was God involved in the flood event? Should we try to account for it in naturalistic terms or invoke supernatural intervention?</a:t>
            </a:r>
          </a:p>
        </p:txBody>
      </p:sp>
    </p:spTree>
    <p:extLst>
      <p:ext uri="{BB962C8B-B14F-4D97-AF65-F5344CB8AC3E}">
        <p14:creationId xmlns:p14="http://schemas.microsoft.com/office/powerpoint/2010/main" val="2718738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animBg="1"/>
      <p:bldP spid="13" grpId="0"/>
      <p:bldP spid="14" grpId="0" animBg="1"/>
      <p:bldP spid="15" grpId="0" animBg="1"/>
      <p:bldP spid="16" grpId="0" animBg="1"/>
      <p:bldP spid="17" grpId="0" animBg="1"/>
      <p:bldP spid="18" grpId="0" animBg="1"/>
      <p:bldP spid="19" grpId="0" animBg="1"/>
      <p:bldP spid="10" grpId="0" animBg="1"/>
      <p:bldP spid="2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842" y="265176"/>
            <a:ext cx="7132319" cy="706374"/>
          </a:xfrm>
        </p:spPr>
        <p:txBody>
          <a:bodyPr>
            <a:normAutofit/>
          </a:bodyPr>
          <a:lstStyle/>
          <a:p>
            <a:pPr algn="ctr"/>
            <a:r>
              <a:rPr lang="en-US" sz="3600" dirty="0"/>
              <a:t>Conclusions</a:t>
            </a:r>
          </a:p>
        </p:txBody>
      </p:sp>
      <p:sp>
        <p:nvSpPr>
          <p:cNvPr id="3" name="TextBox 2"/>
          <p:cNvSpPr txBox="1"/>
          <p:nvPr/>
        </p:nvSpPr>
        <p:spPr>
          <a:xfrm>
            <a:off x="545567" y="1307213"/>
            <a:ext cx="11280162" cy="954107"/>
          </a:xfrm>
          <a:prstGeom prst="rect">
            <a:avLst/>
          </a:prstGeom>
          <a:noFill/>
        </p:spPr>
        <p:txBody>
          <a:bodyPr wrap="square" rtlCol="0">
            <a:spAutoFit/>
          </a:bodyPr>
          <a:lstStyle/>
          <a:p>
            <a:r>
              <a:rPr lang="en-US" sz="2800" dirty="0"/>
              <a:t>There is good evidence that plate tectonics has occurred on a large scale in the past</a:t>
            </a:r>
          </a:p>
        </p:txBody>
      </p:sp>
      <p:sp>
        <p:nvSpPr>
          <p:cNvPr id="4" name="TextBox 3"/>
          <p:cNvSpPr txBox="1"/>
          <p:nvPr/>
        </p:nvSpPr>
        <p:spPr>
          <a:xfrm>
            <a:off x="545567" y="2515031"/>
            <a:ext cx="11280162" cy="954107"/>
          </a:xfrm>
          <a:prstGeom prst="rect">
            <a:avLst/>
          </a:prstGeom>
          <a:noFill/>
        </p:spPr>
        <p:txBody>
          <a:bodyPr wrap="square" rtlCol="0">
            <a:spAutoFit/>
          </a:bodyPr>
          <a:lstStyle/>
          <a:p>
            <a:r>
              <a:rPr lang="en-US" sz="2800" dirty="0"/>
              <a:t>For creationists, it makes the most sense to fit much of this large scale tectonic activity during the flood</a:t>
            </a:r>
          </a:p>
        </p:txBody>
      </p:sp>
      <p:sp>
        <p:nvSpPr>
          <p:cNvPr id="5" name="TextBox 4"/>
          <p:cNvSpPr txBox="1"/>
          <p:nvPr/>
        </p:nvSpPr>
        <p:spPr>
          <a:xfrm>
            <a:off x="545567" y="3804801"/>
            <a:ext cx="11280161" cy="1815882"/>
          </a:xfrm>
          <a:prstGeom prst="rect">
            <a:avLst/>
          </a:prstGeom>
          <a:noFill/>
        </p:spPr>
        <p:txBody>
          <a:bodyPr wrap="square" rtlCol="0">
            <a:spAutoFit/>
          </a:bodyPr>
          <a:lstStyle/>
          <a:p>
            <a:r>
              <a:rPr lang="en-US" sz="2800" dirty="0"/>
              <a:t>This consideration, based on a biblical worldview, has led a scientist of the caliber of Dr. </a:t>
            </a:r>
            <a:r>
              <a:rPr lang="en-US" sz="2800" dirty="0" err="1"/>
              <a:t>Baumgardner</a:t>
            </a:r>
            <a:r>
              <a:rPr lang="en-US" sz="2800" dirty="0"/>
              <a:t> to develop much research. His efforts have resulted in contributions that have also been useful to the mainstream scientific community  </a:t>
            </a:r>
          </a:p>
        </p:txBody>
      </p:sp>
    </p:spTree>
    <p:extLst>
      <p:ext uri="{BB962C8B-B14F-4D97-AF65-F5344CB8AC3E}">
        <p14:creationId xmlns:p14="http://schemas.microsoft.com/office/powerpoint/2010/main" val="109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842" y="265176"/>
            <a:ext cx="7132319" cy="706374"/>
          </a:xfrm>
        </p:spPr>
        <p:txBody>
          <a:bodyPr>
            <a:normAutofit/>
          </a:bodyPr>
          <a:lstStyle/>
          <a:p>
            <a:pPr algn="ctr"/>
            <a:r>
              <a:rPr lang="en-US" sz="3600" dirty="0"/>
              <a:t>Conclusions</a:t>
            </a:r>
          </a:p>
        </p:txBody>
      </p:sp>
      <p:sp>
        <p:nvSpPr>
          <p:cNvPr id="6" name="TextBox 5"/>
          <p:cNvSpPr txBox="1"/>
          <p:nvPr/>
        </p:nvSpPr>
        <p:spPr>
          <a:xfrm>
            <a:off x="499462" y="1470961"/>
            <a:ext cx="11326265" cy="1384995"/>
          </a:xfrm>
          <a:prstGeom prst="rect">
            <a:avLst/>
          </a:prstGeom>
          <a:noFill/>
        </p:spPr>
        <p:txBody>
          <a:bodyPr wrap="square" rtlCol="0">
            <a:spAutoFit/>
          </a:bodyPr>
          <a:lstStyle/>
          <a:p>
            <a:r>
              <a:rPr lang="en-US" sz="2800" dirty="0"/>
              <a:t>There are still several aspects of the CPT model that need to be addressed. The role of God’s intervention in nature is also an important aspect to consider as these areas are investigated more. </a:t>
            </a:r>
          </a:p>
        </p:txBody>
      </p:sp>
      <p:sp>
        <p:nvSpPr>
          <p:cNvPr id="7" name="TextBox 6"/>
          <p:cNvSpPr txBox="1"/>
          <p:nvPr/>
        </p:nvSpPr>
        <p:spPr>
          <a:xfrm>
            <a:off x="499462" y="3355367"/>
            <a:ext cx="10872907" cy="1754326"/>
          </a:xfrm>
          <a:prstGeom prst="rect">
            <a:avLst/>
          </a:prstGeom>
          <a:noFill/>
        </p:spPr>
        <p:txBody>
          <a:bodyPr wrap="square" rtlCol="0">
            <a:spAutoFit/>
          </a:bodyPr>
          <a:lstStyle/>
          <a:p>
            <a:r>
              <a:rPr lang="en-US" sz="2800" dirty="0"/>
              <a:t>Perhaps, one day Dr Baumgardner will be considered a visionary pioneer and paradigm breaker, like Wegener:</a:t>
            </a:r>
            <a:br>
              <a:rPr lang="en-US" sz="2800" dirty="0"/>
            </a:br>
            <a:br>
              <a:rPr lang="en-US" sz="2800" dirty="0"/>
            </a:br>
            <a:r>
              <a:rPr lang="en-US" sz="2400" dirty="0" err="1"/>
              <a:t>Fixism</a:t>
            </a:r>
            <a:r>
              <a:rPr lang="en-US" sz="2400" dirty="0"/>
              <a:t>		 Plate tectonics		Catastrophic Plate Tectonics! </a:t>
            </a:r>
            <a:endParaRPr lang="en-US" sz="2800" dirty="0"/>
          </a:p>
        </p:txBody>
      </p:sp>
      <p:cxnSp>
        <p:nvCxnSpPr>
          <p:cNvPr id="9" name="Straight Arrow Connector 8"/>
          <p:cNvCxnSpPr/>
          <p:nvPr/>
        </p:nvCxnSpPr>
        <p:spPr>
          <a:xfrm flipV="1">
            <a:off x="1950888" y="4894406"/>
            <a:ext cx="1009650" cy="95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657769" y="4884881"/>
            <a:ext cx="1009650" cy="95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77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80348" y="176828"/>
            <a:ext cx="6400800" cy="609600"/>
          </a:xfrm>
        </p:spPr>
        <p:txBody>
          <a:bodyPr>
            <a:normAutofit/>
          </a:bodyPr>
          <a:lstStyle/>
          <a:p>
            <a:r>
              <a:rPr lang="en-US" sz="3600" dirty="0">
                <a:solidFill>
                  <a:schemeClr val="tx1"/>
                </a:solidFill>
              </a:rPr>
              <a:t>The drift model</a:t>
            </a:r>
          </a:p>
        </p:txBody>
      </p:sp>
      <p:sp>
        <p:nvSpPr>
          <p:cNvPr id="4" name="TextBox 3"/>
          <p:cNvSpPr txBox="1"/>
          <p:nvPr/>
        </p:nvSpPr>
        <p:spPr>
          <a:xfrm>
            <a:off x="289403" y="786428"/>
            <a:ext cx="7305209" cy="646331"/>
          </a:xfrm>
          <a:prstGeom prst="rect">
            <a:avLst/>
          </a:prstGeom>
          <a:noFill/>
        </p:spPr>
        <p:txBody>
          <a:bodyPr wrap="square" rtlCol="0">
            <a:spAutoFit/>
          </a:bodyPr>
          <a:lstStyle/>
          <a:p>
            <a:r>
              <a:rPr lang="en-US" dirty="0"/>
              <a:t>Frank B. Taylor (1910)</a:t>
            </a:r>
            <a:br>
              <a:rPr lang="en-US" dirty="0"/>
            </a:br>
            <a:r>
              <a:rPr lang="en-US" i="1" dirty="0"/>
              <a:t>Tertiary mountain belts and continental creep</a:t>
            </a:r>
          </a:p>
        </p:txBody>
      </p:sp>
      <p:sp>
        <p:nvSpPr>
          <p:cNvPr id="8" name="TextBox 7"/>
          <p:cNvSpPr txBox="1"/>
          <p:nvPr/>
        </p:nvSpPr>
        <p:spPr>
          <a:xfrm>
            <a:off x="402864" y="6011276"/>
            <a:ext cx="7191747" cy="923330"/>
          </a:xfrm>
          <a:prstGeom prst="rect">
            <a:avLst/>
          </a:prstGeom>
          <a:noFill/>
        </p:spPr>
        <p:txBody>
          <a:bodyPr wrap="square" rtlCol="0">
            <a:spAutoFit/>
          </a:bodyPr>
          <a:lstStyle/>
          <a:p>
            <a:pPr algn="r"/>
            <a:r>
              <a:rPr lang="en-US" dirty="0"/>
              <a:t>A. Wegener develops the drift model further  (1912-1929), adding </a:t>
            </a:r>
            <a:r>
              <a:rPr lang="en-US" dirty="0" err="1"/>
              <a:t>paleoclimatic</a:t>
            </a:r>
            <a:r>
              <a:rPr lang="en-US" dirty="0"/>
              <a:t> and </a:t>
            </a:r>
            <a:r>
              <a:rPr lang="en-US" dirty="0" err="1"/>
              <a:t>paleontologic</a:t>
            </a:r>
            <a:r>
              <a:rPr lang="en-US" dirty="0"/>
              <a:t> information</a:t>
            </a:r>
          </a:p>
          <a:p>
            <a:pPr algn="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08076" y="152400"/>
            <a:ext cx="4319779" cy="6440501"/>
          </a:xfrm>
          <a:prstGeom prst="rect">
            <a:avLst/>
          </a:prstGeom>
        </p:spPr>
      </p:pic>
      <p:pic>
        <p:nvPicPr>
          <p:cNvPr id="7" name="Picture 6">
            <a:extLst>
              <a:ext uri="{FF2B5EF4-FFF2-40B4-BE49-F238E27FC236}">
                <a16:creationId xmlns:a16="http://schemas.microsoft.com/office/drawing/2014/main" id="{84BFD980-E062-44D2-A4AD-71B99B0914B3}"/>
              </a:ext>
            </a:extLst>
          </p:cNvPr>
          <p:cNvPicPr>
            <a:picLocks noChangeAspect="1"/>
          </p:cNvPicPr>
          <p:nvPr/>
        </p:nvPicPr>
        <p:blipFill>
          <a:blip r:embed="rId4"/>
          <a:stretch>
            <a:fillRect/>
          </a:stretch>
        </p:blipFill>
        <p:spPr>
          <a:xfrm>
            <a:off x="289402" y="1432759"/>
            <a:ext cx="7191745" cy="4466452"/>
          </a:xfrm>
          <a:prstGeom prst="rect">
            <a:avLst/>
          </a:prstGeom>
        </p:spPr>
      </p:pic>
    </p:spTree>
    <p:extLst>
      <p:ext uri="{BB962C8B-B14F-4D97-AF65-F5344CB8AC3E}">
        <p14:creationId xmlns:p14="http://schemas.microsoft.com/office/powerpoint/2010/main" val="315957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 painting presentation (widescreen)</Template>
  <TotalTime>0</TotalTime>
  <Words>2228</Words>
  <Application>Microsoft Office PowerPoint</Application>
  <PresentationFormat>Widescreen</PresentationFormat>
  <Paragraphs>197</Paragraphs>
  <Slides>89</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Arial</vt:lpstr>
      <vt:lpstr>Georgia</vt:lpstr>
      <vt:lpstr>Symbol</vt:lpstr>
      <vt:lpstr>Times New Roman</vt:lpstr>
      <vt:lpstr>Ocean 16x9</vt:lpstr>
      <vt:lpstr>Catastrophic Plate Tectonics</vt:lpstr>
      <vt:lpstr>Goals of the presentation</vt:lpstr>
      <vt:lpstr>PowerPoint Presentation</vt:lpstr>
      <vt:lpstr>Summary of the presentation</vt:lpstr>
      <vt:lpstr>PowerPoint Presentation</vt:lpstr>
      <vt:lpstr>PowerPoint Presentation</vt:lpstr>
      <vt:lpstr>PowerPoint Presentation</vt:lpstr>
      <vt:lpstr>Antonio Snider-Pellegrini Creationist: 1858 “La création et ses mystères dévoilés”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Plate tectonics: volcanism and earthquakes</vt:lpstr>
      <vt:lpstr> Plate tectonics integrates models of mantle composition and flow behavior based on experimental, numerical, and geophysical data  </vt:lpstr>
      <vt:lpstr>Relative motion of plates empirically demonstrated with satellite GPS technology</vt:lpstr>
      <vt:lpstr>Plate tectonics and the Bible</vt:lpstr>
      <vt:lpstr>Plate tectonics and the Bible</vt:lpstr>
      <vt:lpstr>Plate tectonics and the Bible</vt:lpstr>
      <vt:lpstr>Reconstruction of movement of plates associated with deposition of fossil-bearing strata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 chronology  model accommodates Phanerozoic plate motions over hundreds of millions of years</vt:lpstr>
      <vt:lpstr>PowerPoint Presentation</vt:lpstr>
      <vt:lpstr>PowerPoint Presentation</vt:lpstr>
      <vt:lpstr>1) Gravitational potential energy of cold lithosphere: it’s denser and wants to sink into the mantle</vt:lpstr>
      <vt:lpstr>PowerPoint Presentation</vt:lpstr>
      <vt:lpstr>Another factor to consider: deformation rates of silicates vary over 14 orders of magnitude, with different mechanisms of deformation</vt:lpstr>
      <vt:lpstr>Numerical modeling (finite elements method)</vt:lpstr>
      <vt:lpstr>PowerPoint Presentation</vt:lpstr>
      <vt:lpstr>PowerPoint Presentation</vt:lpstr>
      <vt:lpstr>3D numerical simulations</vt:lpstr>
      <vt:lpstr>PowerPoint Presentation</vt:lpstr>
      <vt:lpstr>PowerPoint Presentation</vt:lpstr>
      <vt:lpstr>PowerPoint Presentation</vt:lpstr>
      <vt:lpstr>PowerPoint Presentation</vt:lpstr>
      <vt:lpstr>Conclusions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2018-04-20T00:22:37Z</dcterms:created>
  <dcterms:modified xsi:type="dcterms:W3CDTF">2023-06-26T22:27:35Z</dcterms:modified>
</cp:coreProperties>
</file>