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72" r:id="rId3"/>
  </p:sldMasterIdLst>
  <p:notesMasterIdLst>
    <p:notesMasterId r:id="rId33"/>
  </p:notesMasterIdLst>
  <p:handoutMasterIdLst>
    <p:handoutMasterId r:id="rId34"/>
  </p:handoutMasterIdLst>
  <p:sldIdLst>
    <p:sldId id="373" r:id="rId4"/>
    <p:sldId id="317" r:id="rId5"/>
    <p:sldId id="352" r:id="rId6"/>
    <p:sldId id="257" r:id="rId7"/>
    <p:sldId id="386" r:id="rId8"/>
    <p:sldId id="387" r:id="rId9"/>
    <p:sldId id="259" r:id="rId10"/>
    <p:sldId id="261" r:id="rId11"/>
    <p:sldId id="262" r:id="rId12"/>
    <p:sldId id="263" r:id="rId13"/>
    <p:sldId id="266" r:id="rId14"/>
    <p:sldId id="267" r:id="rId15"/>
    <p:sldId id="273" r:id="rId16"/>
    <p:sldId id="274" r:id="rId17"/>
    <p:sldId id="275" r:id="rId18"/>
    <p:sldId id="356" r:id="rId19"/>
    <p:sldId id="276" r:id="rId20"/>
    <p:sldId id="264" r:id="rId21"/>
    <p:sldId id="277" r:id="rId22"/>
    <p:sldId id="278" r:id="rId23"/>
    <p:sldId id="279" r:id="rId24"/>
    <p:sldId id="280" r:id="rId25"/>
    <p:sldId id="377" r:id="rId26"/>
    <p:sldId id="378" r:id="rId27"/>
    <p:sldId id="379" r:id="rId28"/>
    <p:sldId id="281" r:id="rId29"/>
    <p:sldId id="384" r:id="rId30"/>
    <p:sldId id="258" r:id="rId31"/>
    <p:sldId id="361" r:id="rId32"/>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768" autoAdjust="0"/>
  </p:normalViewPr>
  <p:slideViewPr>
    <p:cSldViewPr>
      <p:cViewPr varScale="1">
        <p:scale>
          <a:sx n="59" d="100"/>
          <a:sy n="59" d="100"/>
        </p:scale>
        <p:origin x="1152"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6248302-1429-4A3A-A458-366A4E7D76FB}" type="datetimeFigureOut">
              <a:rPr lang="en-US" smtClean="0"/>
              <a:t>6/7/2023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9B34CAD-8184-4D77-B7FE-5D7CA63ADA27}" type="slidenum">
              <a:rPr lang="en-US" smtClean="0"/>
              <a:t>‹#›</a:t>
            </a:fld>
            <a:endParaRPr lang="en-US"/>
          </a:p>
        </p:txBody>
      </p:sp>
    </p:spTree>
    <p:extLst>
      <p:ext uri="{BB962C8B-B14F-4D97-AF65-F5344CB8AC3E}">
        <p14:creationId xmlns:p14="http://schemas.microsoft.com/office/powerpoint/2010/main" val="2043718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32771"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3891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3"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774"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32775"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hangingPunct="1">
              <a:defRPr sz="1200"/>
            </a:lvl1pPr>
          </a:lstStyle>
          <a:p>
            <a:fld id="{495F48C4-80A5-4109-8BB6-0B19684E4BAC}" type="slidenum">
              <a:rPr lang="en-US" altLang="en-US"/>
              <a:pPr/>
              <a:t>‹#›</a:t>
            </a:fld>
            <a:endParaRPr lang="en-US" altLang="en-US"/>
          </a:p>
        </p:txBody>
      </p:sp>
    </p:spTree>
    <p:extLst>
      <p:ext uri="{BB962C8B-B14F-4D97-AF65-F5344CB8AC3E}">
        <p14:creationId xmlns:p14="http://schemas.microsoft.com/office/powerpoint/2010/main" val="21399334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For people of faith, Thomas is often</a:t>
            </a:r>
            <a:r>
              <a:rPr lang="en-US" baseline="0" dirty="0"/>
              <a:t> presented as a bad example. Is science bad for your faith? </a:t>
            </a:r>
            <a:r>
              <a:rPr lang="en-US" dirty="0"/>
              <a:t>One could also ask the opposite question: is Faith bad for your Science?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5F48C4-80A5-4109-8BB6-0B19684E4BA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6016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explore some of the strategies that have been suggested for dealing with this conflict. To illustrate the first approach, we will use a well known figure, the Italian mathematician Galileo Galilei. Galileo lived at a time when the traditional geocentric model of the solar system was being challenged. Galileo definitely embraced the Copernican heliocentric model. Unfortunately, some of his opposers were beginning to attack him on Scriptural grounds. So Galileo feels compelled to write a short treatise (in letter form), to explain his view of how to deal with this kind of perceived conflict.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019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first strategy is to try to diffuse the conflict by keeping the Scriptures and senses separate in their goals and domains of authority. In modern times, this strategy is also known as “Non overlapping </a:t>
            </a:r>
            <a:r>
              <a:rPr lang="en-US" dirty="0" err="1"/>
              <a:t>magisteria</a:t>
            </a:r>
            <a:r>
              <a:rPr lang="en-US" dirty="0"/>
              <a:t>…” Don’t push the use of the Bible as physics/natural sciences textbook, and we could also say don’t push the science as a philosophical/theological tool (although Galileo seems more concerned with the former problem than the latter…). There is certainly some wisdom in this approach, there areas of knowledge with no overlap and where each of the two disciplines is sovereign, and where relying only on one domain seems an unnecessary limitation. But this approach does not solve the key problems; Because Scriptures have propositions about the origin and history of things, and science also presents scenarios about the origin and history of things. And so, there is overlap. And Galileo knew that, that’s why he lays out a more specific strategies of his view of how to deal with conflict.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020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Galileo, when there is conflict between sense-based reconstructions and Scriptural information, priority should always be given to the former. Science is in the driver seat, and Scripture is the passenger, being carried around. And Galileo articulates several reasons why, in his opinion science, in disputes about natural phenomena, is the superior guide over Scripture.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554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irony (or tragedy) of the times we live in, is that Galileo’s argumentations actually make a lot of sense if applied to the region of non-overlap, where Scripture is not trying to make claims about the mechanics of natural process. But the “supremacy of sense” approach has engulfed not only the area of interaction between Scripture and Nature, but the whole domain of Scripture. For example, Galileo argued that the account of Joshua’s long day did not have the intent of explaining celestial mechanics. But he never challenged the factuality of the miracle of the long day itself. Conversely, nowadays, it is not simply the mechanics of creation week that are challenged, but the actuality of a creation week itself. Not the specific processes at play during the flood, but the reality of an actual flood. Not the physics of assembling Adam and Eve, but the existence of a historical Adam and Eve. And at the deepest, metaphysical level, not the actions of a Creator God, but the very existence of a creator God.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914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quite revealing that at the very beginning of Scripture we have a situation of conflict between God’s Word and human assessment of physical evidence. We could say that this dynamic is presented as central to the human condition and human predicament in this world. There is an hermeneutical challenge first (does the word really say what it says?), and then a conflict between word and senses.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338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case, unfortunately, we have an exemplification of what happens when the choice is to discount the Word of God, a sobering outcome.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061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An empirically based approach may fail to acknowledge the most fundamental evidence (God’s existence and His role as Creator). Sometimes we say: if God physically revealed</a:t>
            </a:r>
            <a:r>
              <a:rPr lang="en-US" baseline="0" dirty="0"/>
              <a:t> Himself all would believe Him. But God did exactly that and most rejected Him.</a:t>
            </a:r>
            <a:endParaRPr lang="en-US" dirty="0"/>
          </a:p>
        </p:txBody>
      </p:sp>
      <p:sp>
        <p:nvSpPr>
          <p:cNvPr id="4" name="Slide Number Placeholder 3"/>
          <p:cNvSpPr>
            <a:spLocks noGrp="1"/>
          </p:cNvSpPr>
          <p:nvPr>
            <p:ph type="sldNum" sz="quarter" idx="10"/>
          </p:nvPr>
        </p:nvSpPr>
        <p:spPr/>
        <p:txBody>
          <a:bodyPr/>
          <a:lstStyle/>
          <a:p>
            <a:fld id="{495F48C4-80A5-4109-8BB6-0B19684E4BAC}" type="slidenum">
              <a:rPr lang="en-US" altLang="en-US" smtClean="0"/>
              <a:pPr/>
              <a:t>16</a:t>
            </a:fld>
            <a:endParaRPr lang="en-US" altLang="en-US"/>
          </a:p>
        </p:txBody>
      </p:sp>
    </p:spTree>
    <p:extLst>
      <p:ext uri="{BB962C8B-B14F-4D97-AF65-F5344CB8AC3E}">
        <p14:creationId xmlns:p14="http://schemas.microsoft.com/office/powerpoint/2010/main" val="2116903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we also have examples in the Bible of the opposite choice, where in situations of tension someone decided to rely on the Word of God, with an encouraging outcome. There are other passages that we could use to illustrate this point, but the Scriptures clearly reveal that our only sure foundation in situations of conflict is the Word of God.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66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stage I want to clarify that choosing the Word of God as our only sure foundation does not mean that empirical evidence has no place in the journey of faith. I want to be careful not to create a false dichotomy. In fact, the testimony of the apostles themselves emphasizes the historical and empirical component of faith. Jesus really came to Earth, God really made the world, God really exists. If these were not realities, we would indeed be following cleverly devised fables. The Word of God is not a piece of literary creativity portraying an imaginary reality. God’s revelation is rooted in history.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248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establishing the supremacy of the Word of God as our foundation does not mean refraining from the study of the natural world. Theologians could say: if Scripture rules, why do we need anything else. Let’s just study Scripture and not bother with science in our educational systems… Except that we live in the world, move and have our being in physical reality. Remember how we discussed that there are vast areas of non overlap where </a:t>
            </a:r>
            <a:r>
              <a:rPr lang="it-IT" dirty="0"/>
              <a:t>restricting focus</a:t>
            </a:r>
            <a:r>
              <a:rPr lang="it-IT" altLang="en-US" dirty="0"/>
              <a:t> only on one domain is an unwise and unnecessary limitation. If Scripture is foundational to understand the world, we still need the building to build upon that foundation!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242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We live in an interesting time. In contemporary</a:t>
            </a:r>
            <a:r>
              <a:rPr lang="en-US" baseline="0" dirty="0"/>
              <a:t> western culture we have this notion of an ongoing conflict between faith and science. Usually, faith is presented as an obscurantist fundamentalist force opposing the progressive illuminating advance of science. Classic chapters in this narrative include Galileo Galilei and the clash with the Catholic Church, the Age of Enlightenment, Darwin</a:t>
            </a:r>
            <a:endParaRPr lang="en-US" dirty="0"/>
          </a:p>
        </p:txBody>
      </p:sp>
      <p:sp>
        <p:nvSpPr>
          <p:cNvPr id="4" name="Slide Number Placeholder 3"/>
          <p:cNvSpPr>
            <a:spLocks noGrp="1"/>
          </p:cNvSpPr>
          <p:nvPr>
            <p:ph type="sldNum" sz="quarter" idx="10"/>
          </p:nvPr>
        </p:nvSpPr>
        <p:spPr/>
        <p:txBody>
          <a:bodyPr/>
          <a:lstStyle/>
          <a:p>
            <a:fld id="{495F48C4-80A5-4109-8BB6-0B19684E4BAC}" type="slidenum">
              <a:rPr lang="en-US" altLang="en-US" smtClean="0"/>
              <a:pPr/>
              <a:t>2</a:t>
            </a:fld>
            <a:endParaRPr lang="en-US" altLang="en-US"/>
          </a:p>
        </p:txBody>
      </p:sp>
    </p:spTree>
    <p:extLst>
      <p:ext uri="{BB962C8B-B14F-4D97-AF65-F5344CB8AC3E}">
        <p14:creationId xmlns:p14="http://schemas.microsoft.com/office/powerpoint/2010/main" val="2468042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then the proper way to incorporate the study of nature in our biblical paradigm? I find that one of the best descriptions of the ideal way is found in the book </a:t>
            </a:r>
            <a:r>
              <a:rPr lang="en-US" i="1" dirty="0"/>
              <a:t>Education</a:t>
            </a:r>
            <a:r>
              <a:rPr lang="en-US" dirty="0"/>
              <a:t>. I also have to share my personal conviction that this ideal will be fully accomplished only when Jesus comes back, and there will always be elements of tension in this world, where we do not fully reach harmony. However, I find that this description has 3 very insightful perspectives. 1) It affirms the distinctiveness of the two domains, each with its own methods and language. 2) It affirms that there is an area of interface between these two domains, the possibility of reciprocal influence in highlighting various aspects. 3) It affirms the need for proper understanding and interpretation of the primary data.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839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way in which I have seen this quote by EG White expressed in diagrammatic form is by Dr Brand, in his book Faith Reason and Earth History. The diagram represents the fact that </a:t>
            </a:r>
            <a:r>
              <a:rPr lang="en-US" sz="1200" dirty="0"/>
              <a:t>t</a:t>
            </a:r>
            <a:r>
              <a:rPr lang="en-US" altLang="en-US" sz="1200" dirty="0"/>
              <a:t>here are two distinct domains, which are methodologically separate. Science and its methods do not dictate Biblical interpretation, neither biblical exegesis dictates the outcome of scientific investigation. Both domains have independent hermeneutical rules, involving primary data and their interpretation. The diagram acknowledges the presence of an area of interface. The way this interface works, when conflict arises, is respectful of the distinctiveness and methods of each discipline. Data from science can lead to reevaluation of proper biblical hermeneutics, as in the case of astronomy and heliocentric interpretations of biblical passages. But the opposite is also true, that biblical concepts can lead to the development (or challenge) of scientific hypotheses (to be tested with the methods of science). Within this interface, science does provide a context for looking at Scriptural statements and Scripture does provide a basis for formulation of scientific investigations.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383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diagram also helps us highlight the risk of assuming for “facts” (both in science and theology) concepts or hypotheses that upon closer examination may not be as simple or clear cut as a superficial inspection would warrant. It is important to be aware of the method used (both in science and theology) to arrive at certain conclusions, and of underlying assumptions adopted in the method used. Therefore, especially in the areas that are challenging at this Scripture and science interface, we need to be extremely informed and knowledgeable. Adventist should never be fact deniers or ignorant of the primary data… If we cannot have a resolution of the conflict, we do need a clear exposition of the issues.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179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Adventists, we have chosen to make the Bible our only foundation to understand our origins, meaning, and purpose. What this Sola Scriptura principle means, is that Scripture is the canon through which we will measure everything else, even scientific models of origins. It will be the foundation of our core understandings, and what we will chose to trust in times of conflict. When word and senses conflict, I will chose to trust the Word. However, does that mean that we should give up exploring the world with our senses? What is the value of continuing to pursue scientific research in the very areas that are controversial? Here is a series of reasons that I have found compelling, based on my personal experience. </a:t>
            </a:r>
            <a:br>
              <a:rPr lang="en-US" dirty="0"/>
            </a:br>
            <a:r>
              <a:rPr lang="en-US" dirty="0"/>
              <a:t>1) Models of geologic and biologic processes that are extrapolated to the past, can actually be really good description of what is happening now, irrespective of past history. In the same way in which we can distinguish between the punctual creative act of God and His sustainment of creation, we can build on the distinction between operational and historical science and highlight the value of understanding the regular workings of the natural world we are part of; 2) because the process of scientific testing of hypotheses spurs the acquisition of new data, making us better acquainted with nature and its facts. Continual discovery and increase in knowledge teach us a certain humbleness and can lead to awe and reverence for the Creator of the universe; 3)because we learn to better evaluate the nature of data and their limitations, with the potential to help develop alternative models that ease some of the tension; 4) because we gain a better understanding of the secular mindset and learn how to effectively engage with it; 5) and because faith is truly tested when we do not have all the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been dwelling a lot on the conflictual aspects of this relationship between the two books. On sabbath, during the sermon, I will share a positive perspective to illustrate how, a Bible-based epistemology of origins also has much to offer in terms of new avenues for understanding our existence and our world.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724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This is</a:t>
            </a:r>
            <a:r>
              <a:rPr lang="en-US" baseline="0" dirty="0"/>
              <a:t> not an invitation to quit searching, inquiring, and learning. On the contrary. But it is an affirmation that the reward of our study, the conclusion of our finest efforts, will be a greater appreciation of God’s greatness and His nature and a renewed trust and faith in His wisdom, not ours.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08E53-3E81-44A7-9DD9-8A26B57967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9120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52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5F48C4-80A5-4109-8BB6-0B19684E4BAC}" type="slidenum">
              <a:rPr lang="en-US" altLang="en-US" smtClean="0"/>
              <a:pPr/>
              <a:t>29</a:t>
            </a:fld>
            <a:endParaRPr lang="en-US" altLang="en-US"/>
          </a:p>
        </p:txBody>
      </p:sp>
    </p:spTree>
    <p:extLst>
      <p:ext uri="{BB962C8B-B14F-4D97-AF65-F5344CB8AC3E}">
        <p14:creationId xmlns:p14="http://schemas.microsoft.com/office/powerpoint/2010/main" val="3419479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question that we are going to try to answer today is this. Can these two worlds really coexist? Is conflict</a:t>
            </a:r>
            <a:r>
              <a:rPr lang="en-US" baseline="0" dirty="0"/>
              <a:t> the only possible way? Can we hold on to a biblical worldview and embrace the practice of science?</a:t>
            </a:r>
          </a:p>
        </p:txBody>
      </p:sp>
      <p:sp>
        <p:nvSpPr>
          <p:cNvPr id="4" name="Slide Number Placeholder 3"/>
          <p:cNvSpPr>
            <a:spLocks noGrp="1"/>
          </p:cNvSpPr>
          <p:nvPr>
            <p:ph type="sldNum" sz="quarter" idx="10"/>
          </p:nvPr>
        </p:nvSpPr>
        <p:spPr/>
        <p:txBody>
          <a:bodyPr/>
          <a:lstStyle/>
          <a:p>
            <a:fld id="{495F48C4-80A5-4109-8BB6-0B19684E4BAC}" type="slidenum">
              <a:rPr lang="en-US" altLang="en-US" smtClean="0"/>
              <a:pPr/>
              <a:t>3</a:t>
            </a:fld>
            <a:endParaRPr lang="en-US" altLang="en-US"/>
          </a:p>
        </p:txBody>
      </p:sp>
    </p:spTree>
    <p:extLst>
      <p:ext uri="{BB962C8B-B14F-4D97-AF65-F5344CB8AC3E}">
        <p14:creationId xmlns:p14="http://schemas.microsoft.com/office/powerpoint/2010/main" val="3649546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Seventh-day Adventists, we believe the Scriptures </a:t>
            </a:r>
            <a:r>
              <a:rPr lang="en-US" sz="1200" b="0" i="0" kern="1200" dirty="0">
                <a:solidFill>
                  <a:schemeClr val="tx1"/>
                </a:solidFill>
                <a:effectLst/>
                <a:latin typeface="+mn-lt"/>
                <a:ea typeface="+mn-ea"/>
                <a:cs typeface="+mn-cs"/>
              </a:rPr>
              <a:t>are the written Word of God, given by divine inspiration, and trustworthy record of God’s acts in history. We also believe that God created the universe, and “the heavens and the earth, the sea, and all that is in them.” So, we are blessed with God’s self-revelation in the Bible and a physical reality (the world we live in) that results from His will and power. Sometimes these are also known as the “two books,” the book of nature and the book of revelation. Because they “bear the impress of the same master mind,” these two books speak in harmony in pointing us towards deep truths. In the natural sciences we study an immense universe, regulated by laws, with living beings displaying incredible design and complexity, which makes perfect sense in light of the biblical revelation of the power, wisdom, and intentional love of our Creator God.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79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5F48C4-80A5-4109-8BB6-0B19684E4BA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0728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spcBef>
                <a:spcPct val="50000"/>
              </a:spcBef>
            </a:pPr>
            <a:r>
              <a:rPr lang="it-IT" altLang="en-US" dirty="0"/>
              <a:t>Vera: Physicists</a:t>
            </a:r>
          </a:p>
          <a:p>
            <a:pPr>
              <a:spcBef>
                <a:spcPct val="50000"/>
              </a:spcBef>
            </a:pPr>
            <a:r>
              <a:rPr lang="it-IT" altLang="en-US" dirty="0"/>
              <a:t>Ellis: Cosmologist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5F48C4-80A5-4109-8BB6-0B19684E4BA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7973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three very specific examples of contrasting narratives:</a:t>
            </a:r>
          </a:p>
          <a:p>
            <a:r>
              <a:rPr lang="en-US" dirty="0"/>
              <a:t>First, the origin of life and living creatures on the Earth. According to Scripture, life was created by God, recently, during creation week, with fully formed, distinct groups of plants and animals. But the predominant model in the natural sciences posits that life emerged spontaneously from inorganic material and evolved over billions of years from an original single celled organism into myriads of biological forms.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021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specifically, the origin of human beings is presented in the Scriptures as an act of special creation by God, during the sixth day of creation week. But the standard scientific narrative traces the evolutionary ancestry of humans to extinct apes, evolving over several millions of years under the same kind of natural selection and biological contingencies as any other organism evolved on the Earth.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089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Scriptures describe a catastrophic global flood that occurred after creation week and destroyed most life on earth. Most geologists moved away from this notion of a universal flood by the end of the 19</a:t>
            </a:r>
            <a:r>
              <a:rPr lang="en-US" baseline="30000" dirty="0"/>
              <a:t>th</a:t>
            </a:r>
            <a:r>
              <a:rPr lang="en-US" dirty="0"/>
              <a:t> century and see no use today for this concept in interpreting the rock record.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AD9CB-1A09-4BD3-AD7E-35B7CB8D1F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904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E12361-7191-440D-AEC1-0497BB7C0AFB}" type="slidenum">
              <a:rPr lang="en-US" altLang="en-US"/>
              <a:pPr/>
              <a:t>‹#›</a:t>
            </a:fld>
            <a:endParaRPr lang="en-US" altLang="en-US"/>
          </a:p>
        </p:txBody>
      </p:sp>
    </p:spTree>
    <p:extLst>
      <p:ext uri="{BB962C8B-B14F-4D97-AF65-F5344CB8AC3E}">
        <p14:creationId xmlns:p14="http://schemas.microsoft.com/office/powerpoint/2010/main" val="2850953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066AEED-B27E-4924-9644-79777DD18D1C}" type="slidenum">
              <a:rPr lang="en-US" altLang="en-US"/>
              <a:pPr/>
              <a:t>‹#›</a:t>
            </a:fld>
            <a:endParaRPr lang="en-US" altLang="en-US"/>
          </a:p>
        </p:txBody>
      </p:sp>
    </p:spTree>
    <p:extLst>
      <p:ext uri="{BB962C8B-B14F-4D97-AF65-F5344CB8AC3E}">
        <p14:creationId xmlns:p14="http://schemas.microsoft.com/office/powerpoint/2010/main" val="3752777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A6CE21B-75B1-4601-A268-4650CC036A30}" type="slidenum">
              <a:rPr lang="en-US" altLang="en-US"/>
              <a:pPr/>
              <a:t>‹#›</a:t>
            </a:fld>
            <a:endParaRPr lang="en-US" altLang="en-US"/>
          </a:p>
        </p:txBody>
      </p:sp>
    </p:spTree>
    <p:extLst>
      <p:ext uri="{BB962C8B-B14F-4D97-AF65-F5344CB8AC3E}">
        <p14:creationId xmlns:p14="http://schemas.microsoft.com/office/powerpoint/2010/main" val="1232388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eaLnBrk="1" fontAlgn="auto" hangingPunct="1">
              <a:spcBef>
                <a:spcPts val="0"/>
              </a:spcBef>
              <a:spcAft>
                <a:spcPts val="0"/>
              </a:spcAft>
              <a:defRPr/>
            </a:pPr>
            <a:fld id="{5A05D406-5052-44DD-9CB9-A859ECD60C2C}" type="datetime1">
              <a:rPr lang="en-US" smtClean="0">
                <a:solidFill>
                  <a:prstClr val="black">
                    <a:lumMod val="65000"/>
                    <a:lumOff val="35000"/>
                  </a:prstClr>
                </a:solidFill>
              </a:rPr>
              <a:pPr eaLnBrk="1" fontAlgn="auto" hangingPunct="1">
                <a:spcBef>
                  <a:spcPts val="0"/>
                </a:spcBef>
                <a:spcAft>
                  <a:spcPts val="0"/>
                </a:spcAft>
                <a:defRPr/>
              </a:pPr>
              <a:t>6/7/2023</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pPr eaLnBrk="1" fontAlgn="auto" hangingPunct="1">
              <a:spcBef>
                <a:spcPts val="0"/>
              </a:spcBef>
              <a:spcAft>
                <a:spcPts val="0"/>
              </a:spcAft>
              <a:defRPr/>
            </a:pPr>
            <a:fld id="{A76D3933-0A8D-425E-973D-ABFEF20EBDBB}" type="slidenum">
              <a:rPr lang="en-US" smtClean="0">
                <a:solidFill>
                  <a:prstClr val="black">
                    <a:lumMod val="65000"/>
                    <a:lumOff val="35000"/>
                  </a:prstClr>
                </a:solidFill>
              </a:rPr>
              <a:pPr eaLnBrk="1" fontAlgn="auto" hangingPunct="1">
                <a:spcBef>
                  <a:spcPts val="0"/>
                </a:spcBef>
                <a:spcAft>
                  <a:spcPts val="0"/>
                </a:spcAft>
                <a:defRPr/>
              </a:pPr>
              <a:t>‹#›</a:t>
            </a:fld>
            <a:endParaRPr 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pPr eaLnBrk="1" fontAlgn="auto" hangingPunct="1">
              <a:spcBef>
                <a:spcPts val="0"/>
              </a:spcBef>
              <a:spcAft>
                <a:spcPts val="0"/>
              </a:spcAft>
              <a:defRPr/>
            </a:pPr>
            <a:endParaRPr lang="en-US">
              <a:solidFill>
                <a:prstClr val="black">
                  <a:tint val="75000"/>
                </a:prstClr>
              </a:solidFill>
            </a:endParaRPr>
          </a:p>
        </p:txBody>
      </p:sp>
    </p:spTree>
    <p:extLst>
      <p:ext uri="{BB962C8B-B14F-4D97-AF65-F5344CB8AC3E}">
        <p14:creationId xmlns:p14="http://schemas.microsoft.com/office/powerpoint/2010/main" val="3314814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1" fontAlgn="auto" hangingPunct="1">
              <a:spcBef>
                <a:spcPts val="0"/>
              </a:spcBef>
              <a:spcAft>
                <a:spcPts val="0"/>
              </a:spcAft>
              <a:defRPr/>
            </a:pPr>
            <a:fld id="{2EF20256-192E-4A80-BCDF-405DD4E4A4FA}" type="datetime1">
              <a:rPr lang="en-US" smtClean="0">
                <a:solidFill>
                  <a:prstClr val="black">
                    <a:lumMod val="65000"/>
                    <a:lumOff val="35000"/>
                  </a:prstClr>
                </a:solidFill>
              </a:rPr>
              <a:pPr eaLnBrk="1" fontAlgn="auto" hangingPunct="1">
                <a:spcBef>
                  <a:spcPts val="0"/>
                </a:spcBef>
                <a:spcAft>
                  <a:spcPts val="0"/>
                </a:spcAft>
                <a:defRPr/>
              </a:pPr>
              <a:t>6/7/2023</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defRPr/>
            </a:pPr>
            <a:fld id="{9CED6E32-989B-4CDB-BCEC-06002C93A7FE}" type="slidenum">
              <a:rPr lang="en-US" smtClean="0">
                <a:solidFill>
                  <a:prstClr val="black">
                    <a:lumMod val="65000"/>
                    <a:lumOff val="35000"/>
                  </a:prstClr>
                </a:solidFill>
              </a:rPr>
              <a:pPr eaLnBrk="1" fontAlgn="auto" hangingPunct="1">
                <a:spcBef>
                  <a:spcPts val="0"/>
                </a:spcBef>
                <a:spcAft>
                  <a:spcPts val="0"/>
                </a:spcAft>
                <a:def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731701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3"/>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6"/>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1" fontAlgn="auto" hangingPunct="1">
              <a:spcBef>
                <a:spcPts val="0"/>
              </a:spcBef>
              <a:spcAft>
                <a:spcPts val="0"/>
              </a:spcAft>
              <a:defRPr/>
            </a:pPr>
            <a:fld id="{028941D3-D1F5-4302-91A3-4D3EA71CE6A1}" type="datetime1">
              <a:rPr lang="en-US" smtClean="0">
                <a:solidFill>
                  <a:prstClr val="black">
                    <a:lumMod val="65000"/>
                    <a:lumOff val="35000"/>
                  </a:prstClr>
                </a:solidFill>
              </a:rPr>
              <a:pPr eaLnBrk="1" fontAlgn="auto" hangingPunct="1">
                <a:spcBef>
                  <a:spcPts val="0"/>
                </a:spcBef>
                <a:spcAft>
                  <a:spcPts val="0"/>
                </a:spcAft>
                <a:defRPr/>
              </a:pPr>
              <a:t>6/7/2023</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defRPr/>
            </a:pPr>
            <a:fld id="{1A9B41DA-1EF2-415E-A3B2-BDBF02BC90CC}" type="slidenum">
              <a:rPr lang="en-US" smtClean="0">
                <a:solidFill>
                  <a:prstClr val="black">
                    <a:lumMod val="65000"/>
                    <a:lumOff val="35000"/>
                  </a:prstClr>
                </a:solidFill>
              </a:rPr>
              <a:pPr eaLnBrk="1" fontAlgn="auto" hangingPunct="1">
                <a:spcBef>
                  <a:spcPts val="0"/>
                </a:spcBef>
                <a:spcAft>
                  <a:spcPts val="0"/>
                </a:spcAft>
                <a:defRPr/>
              </a:pPr>
              <a:t>‹#›</a:t>
            </a:fld>
            <a:endParaRPr lang="en-US">
              <a:solidFill>
                <a:prstClr val="black">
                  <a:lumMod val="65000"/>
                  <a:lumOff val="35000"/>
                </a:prstClr>
              </a:solidFill>
            </a:endParaRPr>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p:cNvSpPr/>
          <p:nvPr/>
        </p:nvSpPr>
        <p:spPr>
          <a:xfrm>
            <a:off x="5728972"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30717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3"/>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1" fontAlgn="auto" hangingPunct="1">
              <a:spcBef>
                <a:spcPts val="0"/>
              </a:spcBef>
              <a:spcAft>
                <a:spcPts val="0"/>
              </a:spcAft>
              <a:defRPr/>
            </a:pPr>
            <a:fld id="{DBD40B10-8618-4FFF-846F-277EC1A2BA8C}" type="datetime1">
              <a:rPr lang="en-US" smtClean="0">
                <a:solidFill>
                  <a:prstClr val="black">
                    <a:lumMod val="65000"/>
                    <a:lumOff val="35000"/>
                  </a:prstClr>
                </a:solidFill>
              </a:rPr>
              <a:pPr eaLnBrk="1" fontAlgn="auto" hangingPunct="1">
                <a:spcBef>
                  <a:spcPts val="0"/>
                </a:spcBef>
                <a:spcAft>
                  <a:spcPts val="0"/>
                </a:spcAft>
                <a:defRPr/>
              </a:pPr>
              <a:t>6/7/2023</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eaLnBrk="1" fontAlgn="auto" hangingPunct="1">
              <a:spcBef>
                <a:spcPts val="0"/>
              </a:spcBef>
              <a:spcAft>
                <a:spcPts val="0"/>
              </a:spcAft>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eaLnBrk="1" fontAlgn="auto" hangingPunct="1">
              <a:spcBef>
                <a:spcPts val="0"/>
              </a:spcBef>
              <a:spcAft>
                <a:spcPts val="0"/>
              </a:spcAft>
              <a:defRPr/>
            </a:pPr>
            <a:fld id="{9BAA764D-E89A-4826-BE81-2C4FECA88122}" type="slidenum">
              <a:rPr lang="en-US" smtClean="0">
                <a:solidFill>
                  <a:prstClr val="black">
                    <a:lumMod val="65000"/>
                    <a:lumOff val="35000"/>
                  </a:prstClr>
                </a:solidFill>
              </a:rPr>
              <a:pPr eaLnBrk="1" fontAlgn="auto" hangingPunct="1">
                <a:spcBef>
                  <a:spcPts val="0"/>
                </a:spcBef>
                <a:spcAft>
                  <a:spcPts val="0"/>
                </a:spcAft>
                <a:def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67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2"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eaLnBrk="1" fontAlgn="auto" hangingPunct="1">
              <a:spcBef>
                <a:spcPts val="0"/>
              </a:spcBef>
              <a:spcAft>
                <a:spcPts val="0"/>
              </a:spcAft>
              <a:defRPr/>
            </a:pPr>
            <a:fld id="{E341FFBF-C853-45C1-8A4D-2FF9A4C273B4}" type="datetime1">
              <a:rPr lang="en-US" smtClean="0">
                <a:solidFill>
                  <a:prstClr val="black">
                    <a:lumMod val="65000"/>
                    <a:lumOff val="35000"/>
                  </a:prstClr>
                </a:solidFill>
              </a:rPr>
              <a:pPr eaLnBrk="1" fontAlgn="auto" hangingPunct="1">
                <a:spcBef>
                  <a:spcPts val="0"/>
                </a:spcBef>
                <a:spcAft>
                  <a:spcPts val="0"/>
                </a:spcAft>
                <a:defRPr/>
              </a:pPr>
              <a:t>6/7/2023</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pPr eaLnBrk="1" fontAlgn="auto" hangingPunct="1">
              <a:spcBef>
                <a:spcPts val="0"/>
              </a:spcBef>
              <a:spcAft>
                <a:spcPts val="0"/>
              </a:spcAft>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eaLnBrk="1" fontAlgn="auto" hangingPunct="1">
              <a:spcBef>
                <a:spcPts val="0"/>
              </a:spcBef>
              <a:spcAft>
                <a:spcPts val="0"/>
              </a:spcAft>
              <a:defRPr/>
            </a:pPr>
            <a:fld id="{47F9162A-05D0-46CA-94FB-28B52D245340}" type="slidenum">
              <a:rPr lang="en-US" smtClean="0">
                <a:solidFill>
                  <a:prstClr val="black">
                    <a:lumMod val="65000"/>
                    <a:lumOff val="35000"/>
                  </a:prstClr>
                </a:solidFill>
              </a:rPr>
              <a:pPr eaLnBrk="1" fontAlgn="auto" hangingPunct="1">
                <a:spcBef>
                  <a:spcPts val="0"/>
                </a:spcBef>
                <a:spcAft>
                  <a:spcPts val="0"/>
                </a:spcAft>
                <a:def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51"/>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7933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eaLnBrk="1" fontAlgn="auto" hangingPunct="1">
              <a:spcBef>
                <a:spcPts val="0"/>
              </a:spcBef>
              <a:spcAft>
                <a:spcPts val="0"/>
              </a:spcAft>
              <a:defRPr/>
            </a:pPr>
            <a:fld id="{E0300149-9B08-42D7-BFAB-150F4CBD6D55}" type="datetime1">
              <a:rPr lang="en-US" smtClean="0">
                <a:solidFill>
                  <a:prstClr val="black">
                    <a:lumMod val="65000"/>
                    <a:lumOff val="35000"/>
                  </a:prstClr>
                </a:solidFill>
              </a:rPr>
              <a:pPr eaLnBrk="1" fontAlgn="auto" hangingPunct="1">
                <a:spcBef>
                  <a:spcPts val="0"/>
                </a:spcBef>
                <a:spcAft>
                  <a:spcPts val="0"/>
                </a:spcAft>
                <a:defRPr/>
              </a:pPr>
              <a:t>6/7/2023</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pPr eaLnBrk="1" fontAlgn="auto" hangingPunct="1">
              <a:spcBef>
                <a:spcPts val="0"/>
              </a:spcBef>
              <a:spcAft>
                <a:spcPts val="0"/>
              </a:spcAft>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eaLnBrk="1" fontAlgn="auto" hangingPunct="1">
              <a:spcBef>
                <a:spcPts val="0"/>
              </a:spcBef>
              <a:spcAft>
                <a:spcPts val="0"/>
              </a:spcAft>
              <a:defRPr/>
            </a:pPr>
            <a:fld id="{E1832D4D-BCBF-47CB-B03D-58CBA493BF89}" type="slidenum">
              <a:rPr lang="en-US" smtClean="0">
                <a:solidFill>
                  <a:prstClr val="black">
                    <a:lumMod val="65000"/>
                    <a:lumOff val="35000"/>
                  </a:prstClr>
                </a:solidFill>
              </a:rPr>
              <a:pPr eaLnBrk="1" fontAlgn="auto" hangingPunct="1">
                <a:spcBef>
                  <a:spcPts val="0"/>
                </a:spcBef>
                <a:spcAft>
                  <a:spcPts val="0"/>
                </a:spcAft>
                <a:def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58361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fontAlgn="auto" hangingPunct="1">
              <a:spcBef>
                <a:spcPts val="0"/>
              </a:spcBef>
              <a:spcAft>
                <a:spcPts val="0"/>
              </a:spcAft>
              <a:defRPr/>
            </a:pPr>
            <a:fld id="{00D4018D-EF5B-4380-9E0C-0D1C4391D600}" type="datetime1">
              <a:rPr lang="en-US" smtClean="0">
                <a:solidFill>
                  <a:prstClr val="black">
                    <a:lumMod val="65000"/>
                    <a:lumOff val="35000"/>
                  </a:prstClr>
                </a:solidFill>
              </a:rPr>
              <a:pPr eaLnBrk="1" fontAlgn="auto" hangingPunct="1">
                <a:spcBef>
                  <a:spcPts val="0"/>
                </a:spcBef>
                <a:spcAft>
                  <a:spcPts val="0"/>
                </a:spcAft>
                <a:defRPr/>
              </a:pPr>
              <a:t>6/7/2023</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pPr eaLnBrk="1" fontAlgn="auto" hangingPunct="1">
              <a:spcBef>
                <a:spcPts val="0"/>
              </a:spcBef>
              <a:spcAft>
                <a:spcPts val="0"/>
              </a:spcAft>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eaLnBrk="1" fontAlgn="auto" hangingPunct="1">
              <a:spcBef>
                <a:spcPts val="0"/>
              </a:spcBef>
              <a:spcAft>
                <a:spcPts val="0"/>
              </a:spcAft>
              <a:defRPr/>
            </a:pPr>
            <a:fld id="{1EFB0B3F-139B-49C5-A381-2D2966A225CB}" type="slidenum">
              <a:rPr lang="en-US" smtClean="0">
                <a:solidFill>
                  <a:prstClr val="black">
                    <a:lumMod val="65000"/>
                    <a:lumOff val="35000"/>
                  </a:prstClr>
                </a:solidFill>
              </a:rPr>
              <a:pPr eaLnBrk="1" fontAlgn="auto" hangingPunct="1">
                <a:spcBef>
                  <a:spcPts val="0"/>
                </a:spcBef>
                <a:spcAft>
                  <a:spcPts val="0"/>
                </a:spcAft>
                <a:def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650322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8"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1" y="273053"/>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8" y="2438403"/>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fontAlgn="auto" hangingPunct="1">
              <a:spcBef>
                <a:spcPts val="0"/>
              </a:spcBef>
              <a:spcAft>
                <a:spcPts val="0"/>
              </a:spcAft>
              <a:defRPr/>
            </a:pPr>
            <a:fld id="{B6C0AD5C-2D3C-4A75-9712-8A01E0A4CEC2}" type="datetime1">
              <a:rPr lang="en-US" smtClean="0">
                <a:solidFill>
                  <a:prstClr val="black">
                    <a:lumMod val="65000"/>
                    <a:lumOff val="35000"/>
                  </a:prstClr>
                </a:solidFill>
              </a:rPr>
              <a:pPr eaLnBrk="1" fontAlgn="auto" hangingPunct="1">
                <a:spcBef>
                  <a:spcPts val="0"/>
                </a:spcBef>
                <a:spcAft>
                  <a:spcPts val="0"/>
                </a:spcAft>
                <a:defRPr/>
              </a:pPr>
              <a:t>6/7/2023</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eaLnBrk="1" fontAlgn="auto" hangingPunct="1">
              <a:spcBef>
                <a:spcPts val="0"/>
              </a:spcBef>
              <a:spcAft>
                <a:spcPts val="0"/>
              </a:spcAft>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eaLnBrk="1" fontAlgn="auto" hangingPunct="1">
              <a:spcBef>
                <a:spcPts val="0"/>
              </a:spcBef>
              <a:spcAft>
                <a:spcPts val="0"/>
              </a:spcAft>
              <a:defRPr/>
            </a:pPr>
            <a:fld id="{DCCD758C-F05A-4000-8EA7-B9DF305DA6EE}" type="slidenum">
              <a:rPr lang="en-US" smtClean="0">
                <a:solidFill>
                  <a:prstClr val="black">
                    <a:lumMod val="65000"/>
                    <a:lumOff val="35000"/>
                  </a:prstClr>
                </a:solidFill>
              </a:rPr>
              <a:pPr eaLnBrk="1" fontAlgn="auto" hangingPunct="1">
                <a:spcBef>
                  <a:spcPts val="0"/>
                </a:spcBef>
                <a:spcAft>
                  <a:spcPts val="0"/>
                </a:spcAft>
                <a:def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71821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39495EB-13C1-4D41-B814-F6A0541F71E7}" type="slidenum">
              <a:rPr lang="en-US" altLang="en-US"/>
              <a:pPr/>
              <a:t>‹#›</a:t>
            </a:fld>
            <a:endParaRPr lang="en-US" altLang="en-US"/>
          </a:p>
        </p:txBody>
      </p:sp>
    </p:spTree>
    <p:extLst>
      <p:ext uri="{BB962C8B-B14F-4D97-AF65-F5344CB8AC3E}">
        <p14:creationId xmlns:p14="http://schemas.microsoft.com/office/powerpoint/2010/main" val="1119901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6" y="228600"/>
            <a:ext cx="7615765"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6"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9436"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fontAlgn="auto" hangingPunct="1">
              <a:spcBef>
                <a:spcPts val="0"/>
              </a:spcBef>
              <a:spcAft>
                <a:spcPts val="0"/>
              </a:spcAft>
              <a:defRPr/>
            </a:pPr>
            <a:fld id="{1C994DE8-9E70-49DE-94E8-DF6DC281693C}" type="datetime1">
              <a:rPr lang="en-US" smtClean="0">
                <a:solidFill>
                  <a:prstClr val="black">
                    <a:lumMod val="65000"/>
                    <a:lumOff val="35000"/>
                  </a:prstClr>
                </a:solidFill>
              </a:rPr>
              <a:pPr eaLnBrk="1" fontAlgn="auto" hangingPunct="1">
                <a:spcBef>
                  <a:spcPts val="0"/>
                </a:spcBef>
                <a:spcAft>
                  <a:spcPts val="0"/>
                </a:spcAft>
                <a:defRPr/>
              </a:pPr>
              <a:t>6/7/2023</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eaLnBrk="1" fontAlgn="auto" hangingPunct="1">
              <a:spcBef>
                <a:spcPts val="0"/>
              </a:spcBef>
              <a:spcAft>
                <a:spcPts val="0"/>
              </a:spcAft>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eaLnBrk="1" fontAlgn="auto" hangingPunct="1">
              <a:spcBef>
                <a:spcPts val="0"/>
              </a:spcBef>
              <a:spcAft>
                <a:spcPts val="0"/>
              </a:spcAft>
              <a:defRPr/>
            </a:pPr>
            <a:fld id="{E920CB46-C968-4CF8-8973-4F695966C958}" type="slidenum">
              <a:rPr lang="en-US" smtClean="0">
                <a:solidFill>
                  <a:prstClr val="black">
                    <a:lumMod val="65000"/>
                    <a:lumOff val="35000"/>
                  </a:prstClr>
                </a:solidFill>
              </a:rPr>
              <a:pPr eaLnBrk="1" fontAlgn="auto" hangingPunct="1">
                <a:spcBef>
                  <a:spcPts val="0"/>
                </a:spcBef>
                <a:spcAft>
                  <a:spcPts val="0"/>
                </a:spcAft>
                <a:def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295841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fontAlgn="auto" hangingPunct="1">
              <a:spcBef>
                <a:spcPts val="0"/>
              </a:spcBef>
              <a:spcAft>
                <a:spcPts val="0"/>
              </a:spcAft>
              <a:defRPr/>
            </a:pPr>
            <a:fld id="{9312AEAC-BBC3-49CC-8EF1-DF91B91995C6}" type="datetime1">
              <a:rPr lang="en-US" smtClean="0">
                <a:solidFill>
                  <a:prstClr val="black">
                    <a:lumMod val="65000"/>
                    <a:lumOff val="35000"/>
                  </a:prstClr>
                </a:solidFill>
              </a:rPr>
              <a:pPr eaLnBrk="1" fontAlgn="auto" hangingPunct="1">
                <a:spcBef>
                  <a:spcPts val="0"/>
                </a:spcBef>
                <a:spcAft>
                  <a:spcPts val="0"/>
                </a:spcAft>
                <a:defRPr/>
              </a:pPr>
              <a:t>6/7/2023</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defRPr/>
            </a:pPr>
            <a:fld id="{1A0F3081-3B1F-4568-8134-A3172A4986AB}" type="slidenum">
              <a:rPr lang="en-US" smtClean="0">
                <a:solidFill>
                  <a:prstClr val="black">
                    <a:lumMod val="65000"/>
                    <a:lumOff val="35000"/>
                  </a:prstClr>
                </a:solidFill>
              </a:rPr>
              <a:pPr eaLnBrk="1" fontAlgn="auto" hangingPunct="1">
                <a:spcBef>
                  <a:spcPts val="0"/>
                </a:spcBef>
                <a:spcAft>
                  <a:spcPts val="0"/>
                </a:spcAft>
                <a:def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026447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fontAlgn="auto" hangingPunct="1">
              <a:spcBef>
                <a:spcPts val="0"/>
              </a:spcBef>
              <a:spcAft>
                <a:spcPts val="0"/>
              </a:spcAft>
              <a:defRPr/>
            </a:pPr>
            <a:fld id="{88C06AB4-0361-44CA-AF1D-EAD944026E3C}" type="datetime1">
              <a:rPr lang="en-US" smtClean="0">
                <a:solidFill>
                  <a:prstClr val="black">
                    <a:lumMod val="65000"/>
                    <a:lumOff val="35000"/>
                  </a:prstClr>
                </a:solidFill>
              </a:rPr>
              <a:pPr eaLnBrk="1" fontAlgn="auto" hangingPunct="1">
                <a:spcBef>
                  <a:spcPts val="0"/>
                </a:spcBef>
                <a:spcAft>
                  <a:spcPts val="0"/>
                </a:spcAft>
                <a:defRPr/>
              </a:pPr>
              <a:t>6/7/2023</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defRPr/>
            </a:pPr>
            <a:fld id="{FBBC6C07-3911-417B-92AA-4659634BCB0C}" type="slidenum">
              <a:rPr lang="en-US" smtClean="0">
                <a:solidFill>
                  <a:prstClr val="black">
                    <a:lumMod val="65000"/>
                    <a:lumOff val="35000"/>
                  </a:prstClr>
                </a:solidFill>
              </a:rPr>
              <a:pPr eaLnBrk="1" fontAlgn="auto" hangingPunct="1">
                <a:spcBef>
                  <a:spcPts val="0"/>
                </a:spcBef>
                <a:spcAft>
                  <a:spcPts val="0"/>
                </a:spcAft>
                <a:def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259407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AF1C9B-1514-4CA3-9F63-AAB48D0C0451}"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1816835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AF1C9B-1514-4CA3-9F63-AAB48D0C0451}"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1834707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AF1C9B-1514-4CA3-9F63-AAB48D0C0451}"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3590416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AF1C9B-1514-4CA3-9F63-AAB48D0C0451}"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1355811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AF1C9B-1514-4CA3-9F63-AAB48D0C0451}" type="datetimeFigureOut">
              <a:rPr lang="en-US" smtClean="0"/>
              <a:t>6/7/2023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3517309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AF1C9B-1514-4CA3-9F63-AAB48D0C0451}" type="datetimeFigureOut">
              <a:rPr lang="en-US" smtClean="0"/>
              <a:t>6/7/2023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257888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F1C9B-1514-4CA3-9F63-AAB48D0C0451}" type="datetimeFigureOut">
              <a:rPr lang="en-US" smtClean="0"/>
              <a:t>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3461432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BD0DEA9-FF2E-43F9-98E2-23212B0CEEFA}" type="slidenum">
              <a:rPr lang="en-US" altLang="en-US"/>
              <a:pPr/>
              <a:t>‹#›</a:t>
            </a:fld>
            <a:endParaRPr lang="en-US" altLang="en-US"/>
          </a:p>
        </p:txBody>
      </p:sp>
    </p:spTree>
    <p:extLst>
      <p:ext uri="{BB962C8B-B14F-4D97-AF65-F5344CB8AC3E}">
        <p14:creationId xmlns:p14="http://schemas.microsoft.com/office/powerpoint/2010/main" val="4067600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AF1C9B-1514-4CA3-9F63-AAB48D0C0451}"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904506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0AF1C9B-1514-4CA3-9F63-AAB48D0C0451}"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1607999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AF1C9B-1514-4CA3-9F63-AAB48D0C0451}"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691106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AF1C9B-1514-4CA3-9F63-AAB48D0C0451}"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140441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AF1C9B-1514-4CA3-9F63-AAB48D0C0451}"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3688288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AF1C9B-1514-4CA3-9F63-AAB48D0C0451}"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269780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AF1C9B-1514-4CA3-9F63-AAB48D0C0451}"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4000065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AF1C9B-1514-4CA3-9F63-AAB48D0C0451}"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19780021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AF1C9B-1514-4CA3-9F63-AAB48D0C0451}"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67BA4E-EEDA-43C3-B6ED-B8E144E28956}" type="slidenum">
              <a:rPr lang="en-US" smtClean="0"/>
              <a:t>‹#›</a:t>
            </a:fld>
            <a:endParaRPr lang="en-US"/>
          </a:p>
        </p:txBody>
      </p:sp>
    </p:spTree>
    <p:extLst>
      <p:ext uri="{BB962C8B-B14F-4D97-AF65-F5344CB8AC3E}">
        <p14:creationId xmlns:p14="http://schemas.microsoft.com/office/powerpoint/2010/main" val="206663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11A0DF3-4F78-4A45-AE38-698FD3F2F7C0}" type="slidenum">
              <a:rPr lang="en-US" altLang="en-US"/>
              <a:pPr/>
              <a:t>‹#›</a:t>
            </a:fld>
            <a:endParaRPr lang="en-US" altLang="en-US"/>
          </a:p>
        </p:txBody>
      </p:sp>
    </p:spTree>
    <p:extLst>
      <p:ext uri="{BB962C8B-B14F-4D97-AF65-F5344CB8AC3E}">
        <p14:creationId xmlns:p14="http://schemas.microsoft.com/office/powerpoint/2010/main" val="1945924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B000A7D-3984-4E5C-BD5A-48E2FB6A6E75}" type="slidenum">
              <a:rPr lang="en-US" altLang="en-US"/>
              <a:pPr/>
              <a:t>‹#›</a:t>
            </a:fld>
            <a:endParaRPr lang="en-US" altLang="en-US"/>
          </a:p>
        </p:txBody>
      </p:sp>
    </p:spTree>
    <p:extLst>
      <p:ext uri="{BB962C8B-B14F-4D97-AF65-F5344CB8AC3E}">
        <p14:creationId xmlns:p14="http://schemas.microsoft.com/office/powerpoint/2010/main" val="1455085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43DEDDD-39E1-491A-9C39-018C244FA98B}" type="slidenum">
              <a:rPr lang="en-US" altLang="en-US"/>
              <a:pPr/>
              <a:t>‹#›</a:t>
            </a:fld>
            <a:endParaRPr lang="en-US" altLang="en-US"/>
          </a:p>
        </p:txBody>
      </p:sp>
    </p:spTree>
    <p:extLst>
      <p:ext uri="{BB962C8B-B14F-4D97-AF65-F5344CB8AC3E}">
        <p14:creationId xmlns:p14="http://schemas.microsoft.com/office/powerpoint/2010/main" val="292862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1EF82B3-7C2F-47F1-ADEE-3EAFFCDC5C03}" type="slidenum">
              <a:rPr lang="en-US" altLang="en-US"/>
              <a:pPr/>
              <a:t>‹#›</a:t>
            </a:fld>
            <a:endParaRPr lang="en-US" altLang="en-US"/>
          </a:p>
        </p:txBody>
      </p:sp>
    </p:spTree>
    <p:extLst>
      <p:ext uri="{BB962C8B-B14F-4D97-AF65-F5344CB8AC3E}">
        <p14:creationId xmlns:p14="http://schemas.microsoft.com/office/powerpoint/2010/main" val="1584255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0D98786-550F-4AD2-9788-5666DFD9808E}" type="slidenum">
              <a:rPr lang="en-US" altLang="en-US"/>
              <a:pPr/>
              <a:t>‹#›</a:t>
            </a:fld>
            <a:endParaRPr lang="en-US" altLang="en-US"/>
          </a:p>
        </p:txBody>
      </p:sp>
    </p:spTree>
    <p:extLst>
      <p:ext uri="{BB962C8B-B14F-4D97-AF65-F5344CB8AC3E}">
        <p14:creationId xmlns:p14="http://schemas.microsoft.com/office/powerpoint/2010/main" val="106143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7799C33-3D46-4E12-B6FE-3D218178405D}" type="slidenum">
              <a:rPr lang="en-US" altLang="en-US"/>
              <a:pPr/>
              <a:t>‹#›</a:t>
            </a:fld>
            <a:endParaRPr lang="en-US" altLang="en-US"/>
          </a:p>
        </p:txBody>
      </p:sp>
    </p:spTree>
    <p:extLst>
      <p:ext uri="{BB962C8B-B14F-4D97-AF65-F5344CB8AC3E}">
        <p14:creationId xmlns:p14="http://schemas.microsoft.com/office/powerpoint/2010/main" val="56220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67FB5ECE-6F7D-40FD-AC10-F2BB24FB7B2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4463" y="6356353"/>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defTabSz="457200" eaLnBrk="1" hangingPunct="1">
              <a:defRPr/>
            </a:pPr>
            <a:fld id="{4D6F93E8-62C3-4D82-9182-7F64D4E81936}" type="datetime1">
              <a:rPr lang="en-US" smtClean="0">
                <a:solidFill>
                  <a:prstClr val="black">
                    <a:lumMod val="65000"/>
                    <a:lumOff val="35000"/>
                  </a:prstClr>
                </a:solidFill>
                <a:ea typeface="ＭＳ Ｐゴシック" pitchFamily="34" charset="-128"/>
              </a:rPr>
              <a:pPr defTabSz="457200" eaLnBrk="1" hangingPunct="1">
                <a:defRPr/>
              </a:pPr>
              <a:t>6/7/2023</a:t>
            </a:fld>
            <a:endParaRPr lang="en-US">
              <a:solidFill>
                <a:prstClr val="black">
                  <a:lumMod val="65000"/>
                  <a:lumOff val="35000"/>
                </a:prstClr>
              </a:solidFill>
              <a:ea typeface="ＭＳ Ｐゴシック" pitchFamily="34" charset="-128"/>
            </a:endParaRPr>
          </a:p>
        </p:txBody>
      </p:sp>
      <p:sp>
        <p:nvSpPr>
          <p:cNvPr id="5" name="Footer Placeholder 4"/>
          <p:cNvSpPr>
            <a:spLocks noGrp="1"/>
          </p:cNvSpPr>
          <p:nvPr>
            <p:ph type="ftr" sz="quarter" idx="3"/>
          </p:nvPr>
        </p:nvSpPr>
        <p:spPr>
          <a:xfrm>
            <a:off x="878887" y="6356353"/>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defTabSz="457200" eaLnBrk="1" fontAlgn="auto" hangingPunct="1">
              <a:spcBef>
                <a:spcPts val="0"/>
              </a:spcBef>
              <a:spcAft>
                <a:spcPts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1391039" y="6356353"/>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defTabSz="457200" eaLnBrk="1" hangingPunct="1">
              <a:defRPr/>
            </a:pPr>
            <a:fld id="{E5C793D3-9BC8-4A3E-8A92-50077A538387}" type="slidenum">
              <a:rPr lang="en-US" smtClean="0">
                <a:solidFill>
                  <a:prstClr val="black">
                    <a:lumMod val="65000"/>
                    <a:lumOff val="35000"/>
                  </a:prstClr>
                </a:solidFill>
                <a:ea typeface="ＭＳ Ｐゴシック" pitchFamily="34" charset="-128"/>
              </a:rPr>
              <a:pPr defTabSz="457200" eaLnBrk="1" hangingPunct="1">
                <a:defRPr/>
              </a:pPr>
              <a:t>‹#›</a:t>
            </a:fld>
            <a:endParaRPr lang="en-US">
              <a:solidFill>
                <a:prstClr val="black">
                  <a:lumMod val="65000"/>
                  <a:lumOff val="35000"/>
                </a:prstClr>
              </a:solidFill>
              <a:ea typeface="ＭＳ Ｐゴシック" pitchFamily="34" charset="-128"/>
            </a:endParaRPr>
          </a:p>
        </p:txBody>
      </p:sp>
      <p:sp>
        <p:nvSpPr>
          <p:cNvPr id="7" name="Oval 6"/>
          <p:cNvSpPr/>
          <p:nvPr/>
        </p:nvSpPr>
        <p:spPr>
          <a:xfrm>
            <a:off x="11277015"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Oval 7"/>
          <p:cNvSpPr/>
          <p:nvPr/>
        </p:nvSpPr>
        <p:spPr>
          <a:xfrm>
            <a:off x="758827"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552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0AF1C9B-1514-4CA3-9F63-AAB48D0C0451}" type="datetimeFigureOut">
              <a:rPr lang="en-US" smtClean="0"/>
              <a:t>6/7/2023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B67BA4E-EEDA-43C3-B6ED-B8E144E28956}" type="slidenum">
              <a:rPr lang="en-US" smtClean="0"/>
              <a:t>‹#›</a:t>
            </a:fld>
            <a:endParaRPr lang="en-US"/>
          </a:p>
        </p:txBody>
      </p:sp>
    </p:spTree>
    <p:extLst>
      <p:ext uri="{BB962C8B-B14F-4D97-AF65-F5344CB8AC3E}">
        <p14:creationId xmlns:p14="http://schemas.microsoft.com/office/powerpoint/2010/main" val="13076221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hyperlink" Target="http://www.grisda.org/" TargetMode="External"/><Relationship Id="rId7"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www.instagram.com/geoscienceresearchinstitute" TargetMode="External"/><Relationship Id="rId5" Type="http://schemas.openxmlformats.org/officeDocument/2006/relationships/hyperlink" Target="http://www.facebook.com@Geoscienceresearchinstitute" TargetMode="External"/><Relationship Id="rId4" Type="http://schemas.openxmlformats.org/officeDocument/2006/relationships/hyperlink" Target="http://www.creationsabbath.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673" t="1697" r="3719" b="4057"/>
          <a:stretch/>
        </p:blipFill>
        <p:spPr>
          <a:xfrm>
            <a:off x="0" y="463"/>
            <a:ext cx="12192000" cy="9493145"/>
          </a:xfrm>
          <a:prstGeom prst="rect">
            <a:avLst/>
          </a:prstGeom>
        </p:spPr>
      </p:pic>
      <p:sp>
        <p:nvSpPr>
          <p:cNvPr id="8" name="Rectangle 4"/>
          <p:cNvSpPr>
            <a:spLocks noChangeArrowheads="1"/>
          </p:cNvSpPr>
          <p:nvPr/>
        </p:nvSpPr>
        <p:spPr bwMode="auto">
          <a:xfrm>
            <a:off x="5029200" y="5051667"/>
            <a:ext cx="6781800"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eaLnBrk="1" hangingPunct="1">
              <a:defRPr/>
            </a:pPr>
            <a:r>
              <a:rPr lang="en-US" sz="2400" i="1" dirty="0">
                <a:solidFill>
                  <a:srgbClr val="FFFFFF"/>
                </a:solidFill>
                <a:effectLst>
                  <a:outerShdw blurRad="50800" dist="38100" dir="2700000" algn="tl" rotWithShape="0">
                    <a:prstClr val="black">
                      <a:alpha val="40000"/>
                    </a:prstClr>
                  </a:outerShdw>
                </a:effectLst>
                <a:latin typeface="Arial" charset="0"/>
              </a:rPr>
              <a:t>“Unless I see in His hands the print of the nails, and put my finger into the print of the nails, and put my hand into His side, I will not believe”</a:t>
            </a:r>
          </a:p>
          <a:p>
            <a:pPr algn="r" eaLnBrk="1" hangingPunct="1">
              <a:defRPr/>
            </a:pPr>
            <a:endParaRPr lang="en-US" sz="1600" i="1" dirty="0">
              <a:solidFill>
                <a:srgbClr val="FFFFFF"/>
              </a:solidFill>
              <a:effectLst>
                <a:outerShdw blurRad="50800" dist="38100" dir="2700000" algn="tl" rotWithShape="0">
                  <a:prstClr val="black">
                    <a:alpha val="40000"/>
                  </a:prstClr>
                </a:outerShdw>
              </a:effectLst>
              <a:latin typeface="Arial" charset="0"/>
            </a:endParaRPr>
          </a:p>
          <a:p>
            <a:pPr algn="r" eaLnBrk="1" hangingPunct="1">
              <a:defRPr/>
            </a:pPr>
            <a:r>
              <a:rPr lang="en-US" i="1" dirty="0">
                <a:solidFill>
                  <a:srgbClr val="FFFFFF"/>
                </a:solidFill>
                <a:effectLst>
                  <a:outerShdw blurRad="50800" dist="38100" dir="2700000" algn="tl" rotWithShape="0">
                    <a:prstClr val="black">
                      <a:alpha val="40000"/>
                    </a:prstClr>
                  </a:outerShdw>
                </a:effectLst>
                <a:latin typeface="Arial" charset="0"/>
              </a:rPr>
              <a:t>Thomas known as </a:t>
            </a:r>
            <a:r>
              <a:rPr lang="en-US" i="1" dirty="0" err="1">
                <a:solidFill>
                  <a:srgbClr val="FFFFFF"/>
                </a:solidFill>
                <a:effectLst>
                  <a:outerShdw blurRad="50800" dist="38100" dir="2700000" algn="tl" rotWithShape="0">
                    <a:prstClr val="black">
                      <a:alpha val="40000"/>
                    </a:prstClr>
                  </a:outerShdw>
                </a:effectLst>
                <a:latin typeface="Arial" charset="0"/>
              </a:rPr>
              <a:t>Didymus</a:t>
            </a:r>
            <a:r>
              <a:rPr lang="en-US" i="1" dirty="0">
                <a:solidFill>
                  <a:srgbClr val="FFFFFF"/>
                </a:solidFill>
                <a:effectLst>
                  <a:outerShdw blurRad="50800" dist="38100" dir="2700000" algn="tl" rotWithShape="0">
                    <a:prstClr val="black">
                      <a:alpha val="40000"/>
                    </a:prstClr>
                  </a:outerShdw>
                </a:effectLst>
                <a:latin typeface="Arial" charset="0"/>
              </a:rPr>
              <a:t>, John 20:25</a:t>
            </a:r>
          </a:p>
        </p:txBody>
      </p:sp>
      <p:sp>
        <p:nvSpPr>
          <p:cNvPr id="10" name="Text Box 5"/>
          <p:cNvSpPr txBox="1">
            <a:spLocks noChangeArrowheads="1"/>
          </p:cNvSpPr>
          <p:nvPr/>
        </p:nvSpPr>
        <p:spPr bwMode="auto">
          <a:xfrm>
            <a:off x="2209800" y="958850"/>
            <a:ext cx="7848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sz="5400" dirty="0">
                <a:solidFill>
                  <a:srgbClr val="FFFFFF"/>
                </a:solidFill>
                <a:effectLst>
                  <a:outerShdw blurRad="50800" dist="38100" dir="2700000" algn="tl" rotWithShape="0">
                    <a:prstClr val="black">
                      <a:alpha val="40000"/>
                    </a:prstClr>
                  </a:outerShdw>
                </a:effectLst>
                <a:latin typeface="Arial" charset="0"/>
              </a:rPr>
              <a:t>Faith and Science: </a:t>
            </a:r>
            <a:br>
              <a:rPr lang="en-US" sz="5400" dirty="0">
                <a:solidFill>
                  <a:srgbClr val="FFFFFF"/>
                </a:solidFill>
                <a:effectLst>
                  <a:outerShdw blurRad="50800" dist="38100" dir="2700000" algn="tl" rotWithShape="0">
                    <a:prstClr val="black">
                      <a:alpha val="40000"/>
                    </a:prstClr>
                  </a:outerShdw>
                </a:effectLst>
                <a:latin typeface="Arial" charset="0"/>
              </a:rPr>
            </a:br>
            <a:r>
              <a:rPr lang="en-US" sz="5400" dirty="0">
                <a:solidFill>
                  <a:srgbClr val="FFFFFF"/>
                </a:solidFill>
                <a:effectLst>
                  <a:outerShdw blurRad="50800" dist="38100" dir="2700000" algn="tl" rotWithShape="0">
                    <a:prstClr val="black">
                      <a:alpha val="40000"/>
                    </a:prstClr>
                  </a:outerShdw>
                </a:effectLst>
                <a:latin typeface="Arial" charset="0"/>
              </a:rPr>
              <a:t>Can They Coexist?</a:t>
            </a:r>
            <a:endParaRPr lang="en-US" sz="5400" dirty="0">
              <a:solidFill>
                <a:srgbClr val="000000"/>
              </a:solidFill>
              <a:effectLst>
                <a:outerShdw blurRad="50800" dist="38100" dir="2700000" algn="tl" rotWithShape="0">
                  <a:prstClr val="black">
                    <a:alpha val="40000"/>
                  </a:prstClr>
                </a:outerShdw>
              </a:effectLst>
              <a:latin typeface="Arial" charset="0"/>
            </a:endParaRPr>
          </a:p>
        </p:txBody>
      </p:sp>
    </p:spTree>
    <p:extLst>
      <p:ext uri="{BB962C8B-B14F-4D97-AF65-F5344CB8AC3E}">
        <p14:creationId xmlns:p14="http://schemas.microsoft.com/office/powerpoint/2010/main" val="4132662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p:txBody>
          <a:bodyPr/>
          <a:lstStyle/>
          <a:p>
            <a:r>
              <a:rPr lang="en-US" dirty="0"/>
              <a:t>Galileo Galilei: Word vs Senses</a:t>
            </a:r>
          </a:p>
        </p:txBody>
      </p:sp>
      <p:pic>
        <p:nvPicPr>
          <p:cNvPr id="4" name="Picture 3">
            <a:extLst>
              <a:ext uri="{FF2B5EF4-FFF2-40B4-BE49-F238E27FC236}">
                <a16:creationId xmlns:a16="http://schemas.microsoft.com/office/drawing/2014/main" id="{0F534C0F-A289-4276-9B34-0C33A23C42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329873" y="282792"/>
            <a:ext cx="3462669" cy="448964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D4BC1AD-B068-4C68-98A2-A81784EF1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6872" y="1472340"/>
            <a:ext cx="5246430" cy="5159386"/>
          </a:xfrm>
          <a:prstGeom prst="rect">
            <a:avLst/>
          </a:prstGeom>
        </p:spPr>
      </p:pic>
    </p:spTree>
    <p:extLst>
      <p:ext uri="{BB962C8B-B14F-4D97-AF65-F5344CB8AC3E}">
        <p14:creationId xmlns:p14="http://schemas.microsoft.com/office/powerpoint/2010/main" val="3987057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p:txBody>
          <a:bodyPr/>
          <a:lstStyle/>
          <a:p>
            <a:r>
              <a:rPr lang="en-US" dirty="0"/>
              <a:t>Galileo Galilei: Word vs Senses</a:t>
            </a:r>
          </a:p>
        </p:txBody>
      </p:sp>
      <p:pic>
        <p:nvPicPr>
          <p:cNvPr id="4" name="Picture 3">
            <a:extLst>
              <a:ext uri="{FF2B5EF4-FFF2-40B4-BE49-F238E27FC236}">
                <a16:creationId xmlns:a16="http://schemas.microsoft.com/office/drawing/2014/main" id="{0F534C0F-A289-4276-9B34-0C33A23C42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633102" y="218994"/>
            <a:ext cx="2266624" cy="2938873"/>
          </a:xfrm>
          <a:prstGeom prst="rect">
            <a:avLst/>
          </a:prstGeom>
          <a:ln>
            <a:noFill/>
          </a:ln>
          <a:effectLst>
            <a:outerShdw blurRad="292100" dist="139700" dir="2700000" algn="tl" rotWithShape="0">
              <a:srgbClr val="333333">
                <a:alpha val="65000"/>
              </a:srgbClr>
            </a:outerShdw>
          </a:effectLst>
        </p:spPr>
      </p:pic>
      <p:pic>
        <p:nvPicPr>
          <p:cNvPr id="2050" name="Picture 2" descr="undefined">
            <a:extLst>
              <a:ext uri="{FF2B5EF4-FFF2-40B4-BE49-F238E27FC236}">
                <a16:creationId xmlns:a16="http://schemas.microsoft.com/office/drawing/2014/main" id="{66932012-CEF2-438D-99C3-C1B098E4DC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3102" y="3326174"/>
            <a:ext cx="2266624" cy="33776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526B34A3-7CAF-47BA-B568-5E744D0DFA69}"/>
              </a:ext>
            </a:extLst>
          </p:cNvPr>
          <p:cNvSpPr>
            <a:spLocks noGrp="1"/>
          </p:cNvSpPr>
          <p:nvPr>
            <p:ph idx="1"/>
          </p:nvPr>
        </p:nvSpPr>
        <p:spPr>
          <a:xfrm>
            <a:off x="677334" y="1488613"/>
            <a:ext cx="8596668" cy="3880773"/>
          </a:xfrm>
        </p:spPr>
        <p:txBody>
          <a:bodyPr>
            <a:normAutofit/>
          </a:bodyPr>
          <a:lstStyle/>
          <a:p>
            <a:r>
              <a:rPr lang="en-US" sz="2400" dirty="0"/>
              <a:t>Demarcation (non-overlapping </a:t>
            </a:r>
            <a:r>
              <a:rPr lang="en-US" sz="2400" dirty="0" err="1"/>
              <a:t>magisteria</a:t>
            </a:r>
            <a:r>
              <a:rPr lang="en-US" sz="2400" dirty="0"/>
              <a:t>)</a:t>
            </a:r>
          </a:p>
        </p:txBody>
      </p:sp>
      <p:pic>
        <p:nvPicPr>
          <p:cNvPr id="7" name="Picture 6">
            <a:extLst>
              <a:ext uri="{FF2B5EF4-FFF2-40B4-BE49-F238E27FC236}">
                <a16:creationId xmlns:a16="http://schemas.microsoft.com/office/drawing/2014/main" id="{D5CEFAD8-D1D1-451D-88BA-19FC5CEF98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735" y="2204565"/>
            <a:ext cx="5953066" cy="3497363"/>
          </a:xfrm>
          <a:prstGeom prst="rect">
            <a:avLst/>
          </a:prstGeom>
        </p:spPr>
      </p:pic>
      <p:sp>
        <p:nvSpPr>
          <p:cNvPr id="8" name="Rectangle 7">
            <a:extLst>
              <a:ext uri="{FF2B5EF4-FFF2-40B4-BE49-F238E27FC236}">
                <a16:creationId xmlns:a16="http://schemas.microsoft.com/office/drawing/2014/main" id="{D47421FD-9891-4FFA-95E7-40E0FB78EF24}"/>
              </a:ext>
            </a:extLst>
          </p:cNvPr>
          <p:cNvSpPr/>
          <p:nvPr/>
        </p:nvSpPr>
        <p:spPr>
          <a:xfrm>
            <a:off x="781248" y="5858540"/>
            <a:ext cx="8596668"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“The intention of the Holy Ghost is to teach us how one goes to heaven, not how heaven goes.”</a:t>
            </a:r>
          </a:p>
        </p:txBody>
      </p:sp>
    </p:spTree>
    <p:extLst>
      <p:ext uri="{BB962C8B-B14F-4D97-AF65-F5344CB8AC3E}">
        <p14:creationId xmlns:p14="http://schemas.microsoft.com/office/powerpoint/2010/main" val="1329970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p:txBody>
          <a:bodyPr/>
          <a:lstStyle/>
          <a:p>
            <a:r>
              <a:rPr lang="en-US" dirty="0"/>
              <a:t>Galileo Galilei: Word vs Senses</a:t>
            </a:r>
          </a:p>
        </p:txBody>
      </p:sp>
      <p:pic>
        <p:nvPicPr>
          <p:cNvPr id="4" name="Picture 3">
            <a:extLst>
              <a:ext uri="{FF2B5EF4-FFF2-40B4-BE49-F238E27FC236}">
                <a16:creationId xmlns:a16="http://schemas.microsoft.com/office/drawing/2014/main" id="{0F534C0F-A289-4276-9B34-0C33A23C42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633102" y="218994"/>
            <a:ext cx="2266624" cy="2938873"/>
          </a:xfrm>
          <a:prstGeom prst="rect">
            <a:avLst/>
          </a:prstGeom>
          <a:ln>
            <a:noFill/>
          </a:ln>
          <a:effectLst>
            <a:outerShdw blurRad="292100" dist="139700" dir="2700000" algn="tl" rotWithShape="0">
              <a:srgbClr val="333333">
                <a:alpha val="65000"/>
              </a:srgbClr>
            </a:outerShdw>
          </a:effectLst>
        </p:spPr>
      </p:pic>
      <p:pic>
        <p:nvPicPr>
          <p:cNvPr id="2050" name="Picture 2" descr="undefined">
            <a:extLst>
              <a:ext uri="{FF2B5EF4-FFF2-40B4-BE49-F238E27FC236}">
                <a16:creationId xmlns:a16="http://schemas.microsoft.com/office/drawing/2014/main" id="{66932012-CEF2-438D-99C3-C1B098E4DC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3102" y="3326174"/>
            <a:ext cx="2266624" cy="33776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526B34A3-7CAF-47BA-B568-5E744D0DFA69}"/>
              </a:ext>
            </a:extLst>
          </p:cNvPr>
          <p:cNvSpPr>
            <a:spLocks noGrp="1"/>
          </p:cNvSpPr>
          <p:nvPr>
            <p:ph idx="1"/>
          </p:nvPr>
        </p:nvSpPr>
        <p:spPr>
          <a:xfrm>
            <a:off x="677334" y="1488613"/>
            <a:ext cx="8596668" cy="3880773"/>
          </a:xfrm>
        </p:spPr>
        <p:txBody>
          <a:bodyPr>
            <a:normAutofit/>
          </a:bodyPr>
          <a:lstStyle/>
          <a:p>
            <a:r>
              <a:rPr lang="en-US" sz="3200" dirty="0"/>
              <a:t>Supremacy of Senses</a:t>
            </a:r>
          </a:p>
        </p:txBody>
      </p:sp>
      <p:sp>
        <p:nvSpPr>
          <p:cNvPr id="3" name="TextBox 2">
            <a:extLst>
              <a:ext uri="{FF2B5EF4-FFF2-40B4-BE49-F238E27FC236}">
                <a16:creationId xmlns:a16="http://schemas.microsoft.com/office/drawing/2014/main" id="{AF54BFDE-F901-4294-AB2A-268C632A84D0}"/>
              </a:ext>
            </a:extLst>
          </p:cNvPr>
          <p:cNvSpPr txBox="1"/>
          <p:nvPr/>
        </p:nvSpPr>
        <p:spPr>
          <a:xfrm>
            <a:off x="856885" y="2488019"/>
            <a:ext cx="8417118"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rPr>
              <a:t>“I think that in disputes about issues in nature we </a:t>
            </a:r>
            <a:r>
              <a:rPr kumimoji="0" lang="en-US" sz="2800" b="0" i="0" u="none" strike="noStrike" kern="1200" cap="none" spc="0" normalizeH="0" baseline="0" noProof="0" dirty="0">
                <a:ln>
                  <a:noFill/>
                </a:ln>
                <a:solidFill>
                  <a:srgbClr val="FF0000"/>
                </a:solidFill>
                <a:effectLst/>
                <a:uLnTx/>
                <a:uFillTx/>
                <a:latin typeface="Trebuchet MS" panose="020B0603020202020204"/>
                <a:ea typeface="+mn-ea"/>
                <a:cs typeface="+mn-cs"/>
              </a:rPr>
              <a:t>ought to begin </a:t>
            </a:r>
            <a:r>
              <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rPr>
              <a:t>not from the authority of scriptural passages but from sense experiences and necessary demonstrations.”</a:t>
            </a:r>
          </a:p>
        </p:txBody>
      </p:sp>
    </p:spTree>
    <p:extLst>
      <p:ext uri="{BB962C8B-B14F-4D97-AF65-F5344CB8AC3E}">
        <p14:creationId xmlns:p14="http://schemas.microsoft.com/office/powerpoint/2010/main" val="2688230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p:txBody>
          <a:bodyPr/>
          <a:lstStyle/>
          <a:p>
            <a:r>
              <a:rPr lang="en-US" dirty="0"/>
              <a:t>Word vs Senses</a:t>
            </a:r>
          </a:p>
        </p:txBody>
      </p:sp>
      <p:sp>
        <p:nvSpPr>
          <p:cNvPr id="6" name="Content Placeholder 2">
            <a:extLst>
              <a:ext uri="{FF2B5EF4-FFF2-40B4-BE49-F238E27FC236}">
                <a16:creationId xmlns:a16="http://schemas.microsoft.com/office/drawing/2014/main" id="{526B34A3-7CAF-47BA-B568-5E744D0DFA69}"/>
              </a:ext>
            </a:extLst>
          </p:cNvPr>
          <p:cNvSpPr>
            <a:spLocks noGrp="1"/>
          </p:cNvSpPr>
          <p:nvPr>
            <p:ph idx="1"/>
          </p:nvPr>
        </p:nvSpPr>
        <p:spPr>
          <a:xfrm>
            <a:off x="677334" y="1488613"/>
            <a:ext cx="8596668" cy="3880773"/>
          </a:xfrm>
        </p:spPr>
        <p:txBody>
          <a:bodyPr>
            <a:normAutofit/>
          </a:bodyPr>
          <a:lstStyle/>
          <a:p>
            <a:r>
              <a:rPr lang="en-US" sz="2800" dirty="0"/>
              <a:t>Supremacy of Senses</a:t>
            </a:r>
          </a:p>
        </p:txBody>
      </p:sp>
      <p:pic>
        <p:nvPicPr>
          <p:cNvPr id="7" name="Picture 6">
            <a:extLst>
              <a:ext uri="{FF2B5EF4-FFF2-40B4-BE49-F238E27FC236}">
                <a16:creationId xmlns:a16="http://schemas.microsoft.com/office/drawing/2014/main" id="{3BD03E8D-2454-4408-B8D4-0EFE7614A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735" y="2587345"/>
            <a:ext cx="5953066" cy="3497363"/>
          </a:xfrm>
          <a:prstGeom prst="rect">
            <a:avLst/>
          </a:prstGeom>
        </p:spPr>
      </p:pic>
      <p:sp>
        <p:nvSpPr>
          <p:cNvPr id="3" name="Arrow: Right 2">
            <a:extLst>
              <a:ext uri="{FF2B5EF4-FFF2-40B4-BE49-F238E27FC236}">
                <a16:creationId xmlns:a16="http://schemas.microsoft.com/office/drawing/2014/main" id="{224F5ADB-9849-4F81-A46B-CF5E06BB872C}"/>
              </a:ext>
            </a:extLst>
          </p:cNvPr>
          <p:cNvSpPr/>
          <p:nvPr/>
        </p:nvSpPr>
        <p:spPr>
          <a:xfrm rot="19441956">
            <a:off x="2094614" y="4944147"/>
            <a:ext cx="1265274" cy="808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Rectangle 4">
            <a:extLst>
              <a:ext uri="{FF2B5EF4-FFF2-40B4-BE49-F238E27FC236}">
                <a16:creationId xmlns:a16="http://schemas.microsoft.com/office/drawing/2014/main" id="{34C9E9B2-9AAD-45BE-9CFF-0DB78BDC6AFC}"/>
              </a:ext>
            </a:extLst>
          </p:cNvPr>
          <p:cNvSpPr/>
          <p:nvPr/>
        </p:nvSpPr>
        <p:spPr>
          <a:xfrm>
            <a:off x="1860698" y="2392326"/>
            <a:ext cx="6613451" cy="3965944"/>
          </a:xfrm>
          <a:prstGeom prst="rect">
            <a:avLst/>
          </a:prstGeom>
          <a:solidFill>
            <a:srgbClr val="90C226">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02138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p:txBody>
          <a:bodyPr/>
          <a:lstStyle/>
          <a:p>
            <a:r>
              <a:rPr lang="en-US" dirty="0"/>
              <a:t>Biblical Insight: Word vs Senses</a:t>
            </a:r>
          </a:p>
        </p:txBody>
      </p:sp>
      <p:sp>
        <p:nvSpPr>
          <p:cNvPr id="9" name="Rectangle 8">
            <a:extLst>
              <a:ext uri="{FF2B5EF4-FFF2-40B4-BE49-F238E27FC236}">
                <a16:creationId xmlns:a16="http://schemas.microsoft.com/office/drawing/2014/main" id="{4444BBA0-AC7A-4D53-A820-0658E8B10C9F}"/>
              </a:ext>
            </a:extLst>
          </p:cNvPr>
          <p:cNvSpPr/>
          <p:nvPr/>
        </p:nvSpPr>
        <p:spPr>
          <a:xfrm>
            <a:off x="677333" y="1443841"/>
            <a:ext cx="8596667" cy="489364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ystem-ui"/>
                <a:ea typeface="+mn-ea"/>
                <a:cs typeface="+mn-cs"/>
              </a:rPr>
              <a:t>“</a:t>
            </a:r>
            <a:r>
              <a:rPr kumimoji="0" lang="en-US" sz="2400" b="0" i="0" u="none" strike="noStrike" kern="1200" cap="none" spc="0" normalizeH="0" baseline="0" noProof="0" dirty="0">
                <a:ln>
                  <a:noFill/>
                </a:ln>
                <a:solidFill>
                  <a:srgbClr val="FF0000"/>
                </a:solidFill>
                <a:effectLst/>
                <a:uLnTx/>
                <a:uFillTx/>
                <a:latin typeface="system-ui"/>
                <a:ea typeface="+mn-ea"/>
                <a:cs typeface="+mn-cs"/>
              </a:rPr>
              <a:t>Did God really say</a:t>
            </a:r>
            <a:r>
              <a:rPr kumimoji="0" lang="en-US" sz="2400" b="0" i="0" u="none" strike="noStrike" kern="1200" cap="none" spc="0" normalizeH="0" baseline="0" noProof="0" dirty="0">
                <a:ln>
                  <a:noFill/>
                </a:ln>
                <a:solidFill>
                  <a:srgbClr val="000000"/>
                </a:solidFill>
                <a:effectLst/>
                <a:uLnTx/>
                <a:uFillTx/>
                <a:latin typeface="system-ui"/>
                <a:ea typeface="+mn-ea"/>
                <a:cs typeface="+mn-cs"/>
              </a:rPr>
              <a:t>, ‘You must not eat from any tree in the garden’?”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ystem-ui"/>
                <a:ea typeface="+mn-ea"/>
                <a:cs typeface="+mn-cs"/>
              </a:rPr>
              <a:t>The woman said to the serpent, “We may eat fruit from the trees in the garden, but </a:t>
            </a:r>
            <a:r>
              <a:rPr kumimoji="0" lang="en-US" sz="2400" b="0" i="0" u="none" strike="noStrike" kern="1200" cap="none" spc="0" normalizeH="0" baseline="0" noProof="0" dirty="0">
                <a:ln>
                  <a:noFill/>
                </a:ln>
                <a:solidFill>
                  <a:srgbClr val="FF0000"/>
                </a:solidFill>
                <a:effectLst/>
                <a:uLnTx/>
                <a:uFillTx/>
                <a:latin typeface="system-ui"/>
                <a:ea typeface="+mn-ea"/>
                <a:cs typeface="+mn-cs"/>
              </a:rPr>
              <a:t>God did say</a:t>
            </a:r>
            <a:r>
              <a:rPr kumimoji="0" lang="en-US" sz="2400" b="0" i="0" u="none" strike="noStrike" kern="1200" cap="none" spc="0" normalizeH="0" baseline="0" noProof="0" dirty="0">
                <a:ln>
                  <a:noFill/>
                </a:ln>
                <a:solidFill>
                  <a:srgbClr val="000000"/>
                </a:solidFill>
                <a:effectLst/>
                <a:uLnTx/>
                <a:uFillTx/>
                <a:latin typeface="system-ui"/>
                <a:ea typeface="+mn-ea"/>
                <a:cs typeface="+mn-cs"/>
              </a:rPr>
              <a:t>, ‘You must not eat fruit from the tree that is in the middle of the garden, and you must not touch it, or you will die.’”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ystem-ui"/>
                <a:ea typeface="+mn-ea"/>
                <a:cs typeface="+mn-cs"/>
              </a:rPr>
              <a:t>“You will not certainly die,” the serpent said to the woman.</a:t>
            </a:r>
            <a:r>
              <a:rPr kumimoji="0" lang="en-US" sz="2400" b="1" i="0" u="none" strike="noStrike" kern="1200" cap="none" spc="0" normalizeH="0" baseline="30000" noProof="0" dirty="0">
                <a:ln>
                  <a:noFill/>
                </a:ln>
                <a:solidFill>
                  <a:srgbClr val="000000"/>
                </a:solidFill>
                <a:effectLst/>
                <a:uLnTx/>
                <a:uFillTx/>
                <a:latin typeface="system-ui"/>
                <a:ea typeface="+mn-ea"/>
                <a:cs typeface="+mn-cs"/>
              </a:rPr>
              <a:t> </a:t>
            </a:r>
            <a:r>
              <a:rPr kumimoji="0" lang="en-US" sz="2400" b="0" i="0" u="none" strike="noStrike" kern="1200" cap="none" spc="0" normalizeH="0" baseline="0" noProof="0" dirty="0">
                <a:ln>
                  <a:noFill/>
                </a:ln>
                <a:solidFill>
                  <a:srgbClr val="000000"/>
                </a:solidFill>
                <a:effectLst/>
                <a:uLnTx/>
                <a:uFillTx/>
                <a:latin typeface="system-ui"/>
                <a:ea typeface="+mn-ea"/>
                <a:cs typeface="+mn-cs"/>
              </a:rPr>
              <a:t>“For God knows that when you eat from it your eyes will be opened, and you will be like God, knowing good and evil.”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ystem-ui"/>
                <a:ea typeface="+mn-ea"/>
                <a:cs typeface="+mn-cs"/>
              </a:rPr>
              <a:t>When </a:t>
            </a:r>
            <a:r>
              <a:rPr kumimoji="0" lang="en-US" sz="2400" b="0" i="0" u="none" strike="noStrike" kern="1200" cap="none" spc="0" normalizeH="0" baseline="0" noProof="0" dirty="0">
                <a:ln>
                  <a:noFill/>
                </a:ln>
                <a:solidFill>
                  <a:srgbClr val="FF0000"/>
                </a:solidFill>
                <a:effectLst/>
                <a:uLnTx/>
                <a:uFillTx/>
                <a:latin typeface="system-ui"/>
                <a:ea typeface="+mn-ea"/>
                <a:cs typeface="+mn-cs"/>
              </a:rPr>
              <a:t>the woman saw </a:t>
            </a:r>
            <a:r>
              <a:rPr kumimoji="0" lang="en-US" sz="2400" b="0" i="0" u="none" strike="noStrike" kern="1200" cap="none" spc="0" normalizeH="0" baseline="0" noProof="0" dirty="0">
                <a:ln>
                  <a:noFill/>
                </a:ln>
                <a:solidFill>
                  <a:srgbClr val="000000"/>
                </a:solidFill>
                <a:effectLst/>
                <a:uLnTx/>
                <a:uFillTx/>
                <a:latin typeface="system-ui"/>
                <a:ea typeface="+mn-ea"/>
                <a:cs typeface="+mn-cs"/>
              </a:rPr>
              <a:t>that the fruit of the tree was good for food and pleasing to the eye, and also desirable for gaining wisdom, she took some and ate it. She also gave some to her husband, who was with her, and he ate it. </a:t>
            </a:r>
            <a:r>
              <a:rPr kumimoji="0" lang="en-US" sz="2400" b="0" i="1" u="none" strike="noStrike" kern="1200" cap="none" spc="0" normalizeH="0" baseline="0" noProof="0" dirty="0">
                <a:ln>
                  <a:noFill/>
                </a:ln>
                <a:solidFill>
                  <a:srgbClr val="000000"/>
                </a:solidFill>
                <a:effectLst/>
                <a:uLnTx/>
                <a:uFillTx/>
                <a:latin typeface="system-ui"/>
                <a:ea typeface="+mn-ea"/>
                <a:cs typeface="+mn-cs"/>
              </a:rPr>
              <a:t>(Gen. 3:1-6)</a:t>
            </a:r>
          </a:p>
        </p:txBody>
      </p:sp>
    </p:spTree>
    <p:extLst>
      <p:ext uri="{BB962C8B-B14F-4D97-AF65-F5344CB8AC3E}">
        <p14:creationId xmlns:p14="http://schemas.microsoft.com/office/powerpoint/2010/main" val="357286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481E0B-DCC0-4352-A514-E0CE9F88F6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a:xfrm>
            <a:off x="443418" y="556437"/>
            <a:ext cx="8596668" cy="1320800"/>
          </a:xfrm>
        </p:spPr>
        <p:txBody>
          <a:bodyPr/>
          <a:lstStyle/>
          <a:p>
            <a:r>
              <a:rPr lang="en-US" dirty="0">
                <a:solidFill>
                  <a:srgbClr val="90C226"/>
                </a:solidFill>
                <a:effectLst>
                  <a:outerShdw blurRad="38100" dist="38100" dir="2700000" algn="tl">
                    <a:srgbClr val="000000">
                      <a:alpha val="43137"/>
                    </a:srgbClr>
                  </a:outerShdw>
                </a:effectLst>
              </a:rPr>
              <a:t>Biblical Insight: </a:t>
            </a:r>
            <a:br>
              <a:rPr lang="en-US" dirty="0">
                <a:solidFill>
                  <a:srgbClr val="90C226"/>
                </a:solidFill>
                <a:effectLst>
                  <a:outerShdw blurRad="38100" dist="38100" dir="2700000" algn="tl">
                    <a:srgbClr val="000000">
                      <a:alpha val="43137"/>
                    </a:srgbClr>
                  </a:outerShdw>
                </a:effectLst>
              </a:rPr>
            </a:br>
            <a:r>
              <a:rPr lang="en-US" dirty="0">
                <a:solidFill>
                  <a:srgbClr val="90C226"/>
                </a:solidFill>
                <a:effectLst>
                  <a:outerShdw blurRad="38100" dist="38100" dir="2700000" algn="tl">
                    <a:srgbClr val="000000">
                      <a:alpha val="43137"/>
                    </a:srgbClr>
                  </a:outerShdw>
                </a:effectLst>
              </a:rPr>
              <a:t>Word vs Senses</a:t>
            </a:r>
          </a:p>
        </p:txBody>
      </p:sp>
      <p:sp>
        <p:nvSpPr>
          <p:cNvPr id="9" name="Rectangle 8">
            <a:extLst>
              <a:ext uri="{FF2B5EF4-FFF2-40B4-BE49-F238E27FC236}">
                <a16:creationId xmlns:a16="http://schemas.microsoft.com/office/drawing/2014/main" id="{4444BBA0-AC7A-4D53-A820-0658E8B10C9F}"/>
              </a:ext>
            </a:extLst>
          </p:cNvPr>
          <p:cNvSpPr/>
          <p:nvPr/>
        </p:nvSpPr>
        <p:spPr>
          <a:xfrm>
            <a:off x="443418" y="2135509"/>
            <a:ext cx="3373672" cy="449353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ystem-ui"/>
                <a:ea typeface="+mn-ea"/>
                <a:cs typeface="+mn-cs"/>
              </a:rPr>
              <a:t>“God did say, ‘You must not eat fruit from the tree that is in the middle of the garden, and you must not touch it, or you will die.’”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ystem-ui"/>
                <a:ea typeface="+mn-ea"/>
                <a:cs typeface="+mn-cs"/>
              </a:rPr>
              <a:t>“You will not certainly die,” the serpent said to the woman.</a:t>
            </a:r>
            <a:r>
              <a:rPr kumimoji="0" lang="en-US" sz="26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system-ui"/>
                <a:ea typeface="+mn-ea"/>
                <a:cs typeface="+mn-cs"/>
              </a:rPr>
              <a:t> </a:t>
            </a:r>
            <a:r>
              <a:rPr kumimoji="0" lang="en-US" sz="2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ystem-ui"/>
                <a:ea typeface="+mn-ea"/>
                <a:cs typeface="+mn-cs"/>
              </a:rPr>
              <a:t>(Gen. 3:3-4)</a:t>
            </a:r>
          </a:p>
        </p:txBody>
      </p:sp>
    </p:spTree>
    <p:extLst>
      <p:ext uri="{BB962C8B-B14F-4D97-AF65-F5344CB8AC3E}">
        <p14:creationId xmlns:p14="http://schemas.microsoft.com/office/powerpoint/2010/main" val="2082007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7334" y="1313795"/>
            <a:ext cx="10837332" cy="3785652"/>
          </a:xfrm>
          <a:prstGeom prst="rect">
            <a:avLst/>
          </a:prstGeom>
        </p:spPr>
        <p:txBody>
          <a:bodyPr wrap="square">
            <a:spAutoFit/>
          </a:bodyPr>
          <a:lstStyle/>
          <a:p>
            <a:endParaRPr lang="en-US" sz="3600" kern="0" dirty="0">
              <a:solidFill>
                <a:srgbClr val="000000"/>
              </a:solidFill>
              <a:latin typeface="Arial"/>
            </a:endParaRPr>
          </a:p>
          <a:p>
            <a:r>
              <a:rPr lang="en-US" sz="3600" kern="0" dirty="0">
                <a:solidFill>
                  <a:srgbClr val="000000"/>
                </a:solidFill>
                <a:latin typeface="Baskerville Old Face" pitchFamily="18" charset="0"/>
              </a:rPr>
              <a:t>“He was in the world, and the world was made through Him, and the world did not know Him” (John 1:10)</a:t>
            </a:r>
          </a:p>
          <a:p>
            <a:br>
              <a:rPr lang="en-US" sz="3600" kern="0" dirty="0">
                <a:solidFill>
                  <a:srgbClr val="000000"/>
                </a:solidFill>
                <a:latin typeface="Arial"/>
              </a:rPr>
            </a:br>
            <a:br>
              <a:rPr lang="en-US" sz="3600" kern="0" dirty="0">
                <a:solidFill>
                  <a:srgbClr val="000000"/>
                </a:solidFill>
                <a:latin typeface="Arial"/>
              </a:rPr>
            </a:br>
            <a:br>
              <a:rPr lang="en-US" sz="3200" kern="0" dirty="0">
                <a:solidFill>
                  <a:srgbClr val="000000"/>
                </a:solidFill>
                <a:latin typeface="Arial"/>
              </a:rPr>
            </a:br>
            <a:endParaRPr lang="en-US" sz="2800" dirty="0"/>
          </a:p>
        </p:txBody>
      </p:sp>
      <p:pic>
        <p:nvPicPr>
          <p:cNvPr id="6" name="Picture 5"/>
          <p:cNvPicPr>
            <a:picLocks noChangeAspect="1"/>
          </p:cNvPicPr>
          <p:nvPr/>
        </p:nvPicPr>
        <p:blipFill rotWithShape="1">
          <a:blip r:embed="rId3"/>
          <a:srcRect t="27177" b="16525"/>
          <a:stretch/>
        </p:blipFill>
        <p:spPr>
          <a:xfrm>
            <a:off x="651628" y="3581400"/>
            <a:ext cx="10930772" cy="3048005"/>
          </a:xfrm>
          <a:prstGeom prst="rect">
            <a:avLst/>
          </a:prstGeom>
        </p:spPr>
      </p:pic>
      <p:sp>
        <p:nvSpPr>
          <p:cNvPr id="8" name="Title 1">
            <a:extLst>
              <a:ext uri="{FF2B5EF4-FFF2-40B4-BE49-F238E27FC236}">
                <a16:creationId xmlns:a16="http://schemas.microsoft.com/office/drawing/2014/main" id="{6557DC22-A6A4-46D7-B014-8ADCB7EA958A}"/>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rgbClr val="90C226"/>
                </a:solidFill>
                <a:effectLst/>
                <a:uLnTx/>
                <a:uFillTx/>
                <a:latin typeface="Trebuchet MS" panose="020B0603020202020204"/>
                <a:ea typeface="+mj-ea"/>
                <a:cs typeface="+mj-cs"/>
              </a:rPr>
              <a:t>Biblical Insight: Word vs Senses</a:t>
            </a:r>
            <a:endParaRPr kumimoji="0" lang="en-US" sz="3600" b="0" i="0" u="none" strike="noStrike" kern="1200" cap="none" spc="0" normalizeH="0" baseline="0" noProof="0" dirty="0">
              <a:ln>
                <a:noFill/>
              </a:ln>
              <a:solidFill>
                <a:srgbClr val="90C226"/>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3729306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0637F9-A618-4A07-B3DD-F5CD6521D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a:xfrm>
            <a:off x="517846" y="228953"/>
            <a:ext cx="8596668" cy="1320800"/>
          </a:xfrm>
        </p:spPr>
        <p:txBody>
          <a:bodyPr/>
          <a:lstStyle/>
          <a:p>
            <a:r>
              <a:rPr lang="en-US" dirty="0">
                <a:solidFill>
                  <a:schemeClr val="bg1"/>
                </a:solidFill>
                <a:effectLst>
                  <a:outerShdw blurRad="38100" dist="38100" dir="2700000" algn="tl">
                    <a:srgbClr val="000000">
                      <a:alpha val="43137"/>
                    </a:srgbClr>
                  </a:outerShdw>
                </a:effectLst>
              </a:rPr>
              <a:t>Biblical Insight: </a:t>
            </a:r>
            <a:br>
              <a:rPr lang="en-US" dirty="0">
                <a:solidFill>
                  <a:schemeClr val="bg1"/>
                </a:solidFill>
                <a:effectLst>
                  <a:outerShdw blurRad="38100" dist="38100" dir="2700000" algn="tl">
                    <a:srgbClr val="000000">
                      <a:alpha val="43137"/>
                    </a:srgbClr>
                  </a:outerShdw>
                </a:effectLst>
              </a:rPr>
            </a:br>
            <a:r>
              <a:rPr lang="en-US" dirty="0">
                <a:solidFill>
                  <a:schemeClr val="bg1"/>
                </a:solidFill>
                <a:effectLst>
                  <a:outerShdw blurRad="38100" dist="38100" dir="2700000" algn="tl">
                    <a:srgbClr val="000000">
                      <a:alpha val="43137"/>
                    </a:srgbClr>
                  </a:outerShdw>
                </a:effectLst>
              </a:rPr>
              <a:t>Word vs Senses</a:t>
            </a:r>
          </a:p>
        </p:txBody>
      </p:sp>
      <p:sp>
        <p:nvSpPr>
          <p:cNvPr id="9" name="Rectangle 8">
            <a:extLst>
              <a:ext uri="{FF2B5EF4-FFF2-40B4-BE49-F238E27FC236}">
                <a16:creationId xmlns:a16="http://schemas.microsoft.com/office/drawing/2014/main" id="{4444BBA0-AC7A-4D53-A820-0658E8B10C9F}"/>
              </a:ext>
            </a:extLst>
          </p:cNvPr>
          <p:cNvSpPr/>
          <p:nvPr/>
        </p:nvSpPr>
        <p:spPr>
          <a:xfrm>
            <a:off x="517846" y="5336385"/>
            <a:ext cx="11263028" cy="129266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ystem-ui"/>
                <a:ea typeface="+mn-ea"/>
                <a:cs typeface="+mn-cs"/>
              </a:rPr>
              <a:t>“Put out into deep water, and let down the nets for a catch.”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ystem-ui"/>
                <a:ea typeface="+mn-ea"/>
                <a:cs typeface="+mn-cs"/>
              </a:rPr>
              <a:t>Simon answered, “Master, we’ve worked hard all night and haven’t caught anything. But </a:t>
            </a:r>
            <a:r>
              <a:rPr kumimoji="0" lang="en-US" sz="2600" b="0" i="0" u="none" strike="noStrike" kern="1200" cap="none" spc="0" normalizeH="0" baseline="0" noProof="0" dirty="0">
                <a:ln>
                  <a:noFill/>
                </a:ln>
                <a:solidFill>
                  <a:srgbClr val="90C226"/>
                </a:solidFill>
                <a:effectLst>
                  <a:outerShdw blurRad="38100" dist="38100" dir="2700000" algn="tl">
                    <a:srgbClr val="000000">
                      <a:alpha val="43137"/>
                    </a:srgbClr>
                  </a:outerShdw>
                </a:effectLst>
                <a:uLnTx/>
                <a:uFillTx/>
                <a:latin typeface="system-ui"/>
                <a:ea typeface="+mn-ea"/>
                <a:cs typeface="+mn-cs"/>
              </a:rPr>
              <a:t>because you say so</a:t>
            </a:r>
            <a:r>
              <a:rPr kumimoji="0" lang="en-US" sz="2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ystem-ui"/>
                <a:ea typeface="+mn-ea"/>
                <a:cs typeface="+mn-cs"/>
              </a:rPr>
              <a:t>, I will let down the nets.” (Luke 5:4-5)</a:t>
            </a:r>
          </a:p>
        </p:txBody>
      </p:sp>
    </p:spTree>
    <p:extLst>
      <p:ext uri="{BB962C8B-B14F-4D97-AF65-F5344CB8AC3E}">
        <p14:creationId xmlns:p14="http://schemas.microsoft.com/office/powerpoint/2010/main" val="3472252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12B0A5-FAA8-47EF-A4E7-8523FB56EDD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6000" contrast="-67000"/>
                    </a14:imgEffect>
                  </a14:imgLayer>
                </a14:imgProps>
              </a:ext>
              <a:ext uri="{28A0092B-C50C-407E-A947-70E740481C1C}">
                <a14:useLocalDpi xmlns:a14="http://schemas.microsoft.com/office/drawing/2010/main" val="0"/>
              </a:ext>
            </a:extLst>
          </a:blip>
          <a:srcRect b="24210"/>
          <a:stretch/>
        </p:blipFill>
        <p:spPr>
          <a:xfrm>
            <a:off x="1" y="-1"/>
            <a:ext cx="12192000" cy="6858001"/>
          </a:xfrm>
          <a:prstGeom prst="rect">
            <a:avLst/>
          </a:prstGeom>
          <a:solidFill>
            <a:srgbClr val="000000">
              <a:alpha val="49020"/>
            </a:srgbClr>
          </a:solidFill>
        </p:spPr>
      </p:pic>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a:xfrm>
            <a:off x="677333" y="609600"/>
            <a:ext cx="11156703" cy="1320800"/>
          </a:xfrm>
        </p:spPr>
        <p:txBody>
          <a:bodyPr/>
          <a:lstStyle/>
          <a:p>
            <a:r>
              <a:rPr lang="en-US" dirty="0">
                <a:solidFill>
                  <a:schemeClr val="bg1"/>
                </a:solidFill>
                <a:effectLst>
                  <a:outerShdw blurRad="38100" dist="38100" dir="2700000" algn="tl">
                    <a:srgbClr val="000000">
                      <a:alpha val="43137"/>
                    </a:srgbClr>
                  </a:outerShdw>
                </a:effectLst>
              </a:rPr>
              <a:t>Word vs Senses: Avoid False Dichotomy</a:t>
            </a:r>
          </a:p>
        </p:txBody>
      </p:sp>
      <p:sp>
        <p:nvSpPr>
          <p:cNvPr id="3" name="Content Placeholder 2">
            <a:extLst>
              <a:ext uri="{FF2B5EF4-FFF2-40B4-BE49-F238E27FC236}">
                <a16:creationId xmlns:a16="http://schemas.microsoft.com/office/drawing/2014/main" id="{00130C95-AF97-44A9-B572-91BF4D25271A}"/>
              </a:ext>
            </a:extLst>
          </p:cNvPr>
          <p:cNvSpPr>
            <a:spLocks noGrp="1"/>
          </p:cNvSpPr>
          <p:nvPr>
            <p:ph idx="1"/>
          </p:nvPr>
        </p:nvSpPr>
        <p:spPr>
          <a:xfrm>
            <a:off x="677333" y="2190364"/>
            <a:ext cx="10837333" cy="3880773"/>
          </a:xfrm>
        </p:spPr>
        <p:txBody>
          <a:bodyPr>
            <a:normAutofit/>
          </a:bodyPr>
          <a:lstStyle/>
          <a:p>
            <a:r>
              <a:rPr lang="en-US" sz="2800" dirty="0">
                <a:solidFill>
                  <a:schemeClr val="bg1"/>
                </a:solidFill>
                <a:effectLst>
                  <a:outerShdw blurRad="38100" dist="38100" dir="2700000" algn="tl">
                    <a:srgbClr val="000000">
                      <a:alpha val="43137"/>
                    </a:srgbClr>
                  </a:outerShdw>
                </a:effectLst>
              </a:rPr>
              <a:t>“That which was from the beginning, which we have heard, which we have seen with our eyes, which we have looked upon, and our hands have handled, concerning the Word of life…” (1 John 1:1)</a:t>
            </a:r>
            <a:br>
              <a:rPr lang="en-US" sz="2800" dirty="0">
                <a:solidFill>
                  <a:schemeClr val="bg1"/>
                </a:solidFill>
                <a:effectLst>
                  <a:outerShdw blurRad="38100" dist="38100" dir="2700000" algn="tl">
                    <a:srgbClr val="000000">
                      <a:alpha val="43137"/>
                    </a:srgbClr>
                  </a:outerShdw>
                </a:effectLst>
              </a:rPr>
            </a:br>
            <a:endParaRPr lang="en-US" sz="2800" dirty="0">
              <a:solidFill>
                <a:schemeClr val="bg1"/>
              </a:solidFill>
              <a:effectLst>
                <a:outerShdw blurRad="38100" dist="38100" dir="2700000" algn="tl">
                  <a:srgbClr val="000000">
                    <a:alpha val="43137"/>
                  </a:srgbClr>
                </a:outerShdw>
              </a:effectLst>
            </a:endParaRPr>
          </a:p>
          <a:p>
            <a:r>
              <a:rPr lang="en-US" sz="2800" dirty="0">
                <a:solidFill>
                  <a:schemeClr val="bg1"/>
                </a:solidFill>
                <a:effectLst>
                  <a:outerShdw blurRad="38100" dist="38100" dir="2700000" algn="tl">
                    <a:srgbClr val="000000">
                      <a:alpha val="43137"/>
                    </a:srgbClr>
                  </a:outerShdw>
                </a:effectLst>
              </a:rPr>
              <a:t>“For we did not follow cleverly devised stories when we told you about the coming of our Lord Jesus Christ in power, but we were eyewitnesses of his majesty” (2 Peter 1:16) </a:t>
            </a:r>
          </a:p>
        </p:txBody>
      </p:sp>
    </p:spTree>
    <p:extLst>
      <p:ext uri="{BB962C8B-B14F-4D97-AF65-F5344CB8AC3E}">
        <p14:creationId xmlns:p14="http://schemas.microsoft.com/office/powerpoint/2010/main" val="86443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1D4360-B7CE-4ECC-95D3-F8D6443C139B}"/>
              </a:ext>
            </a:extLst>
          </p:cNvPr>
          <p:cNvPicPr>
            <a:picLocks noChangeAspect="1"/>
          </p:cNvPicPr>
          <p:nvPr/>
        </p:nvPicPr>
        <p:blipFill rotWithShape="1">
          <a:blip r:embed="rId3">
            <a:extLst>
              <a:ext uri="{28A0092B-C50C-407E-A947-70E740481C1C}">
                <a14:useLocalDpi xmlns:a14="http://schemas.microsoft.com/office/drawing/2010/main" val="0"/>
              </a:ext>
            </a:extLst>
          </a:blip>
          <a:srcRect t="3794" b="9889"/>
          <a:stretch/>
        </p:blipFill>
        <p:spPr>
          <a:xfrm>
            <a:off x="0" y="0"/>
            <a:ext cx="12192000" cy="7379001"/>
          </a:xfrm>
          <a:prstGeom prst="rect">
            <a:avLst/>
          </a:prstGeom>
        </p:spPr>
      </p:pic>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a:xfrm>
            <a:off x="677333" y="396944"/>
            <a:ext cx="11156703" cy="1320800"/>
          </a:xfrm>
        </p:spPr>
        <p:txBody>
          <a:bodyPr/>
          <a:lstStyle/>
          <a:p>
            <a:r>
              <a:rPr lang="en-US" dirty="0">
                <a:solidFill>
                  <a:schemeClr val="tx1"/>
                </a:solidFill>
                <a:effectLst>
                  <a:outerShdw blurRad="38100" dist="38100" dir="2700000" algn="tl">
                    <a:srgbClr val="000000">
                      <a:alpha val="43137"/>
                    </a:srgbClr>
                  </a:outerShdw>
                </a:effectLst>
              </a:rPr>
              <a:t>Word vs Senses: Avoid False Dichotomy</a:t>
            </a:r>
          </a:p>
        </p:txBody>
      </p:sp>
      <p:pic>
        <p:nvPicPr>
          <p:cNvPr id="9" name="Picture 8">
            <a:extLst>
              <a:ext uri="{FF2B5EF4-FFF2-40B4-BE49-F238E27FC236}">
                <a16:creationId xmlns:a16="http://schemas.microsoft.com/office/drawing/2014/main" id="{FCBA04EE-940D-48FD-B0F9-2098FEA76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292" y="1782104"/>
            <a:ext cx="7825563" cy="4597436"/>
          </a:xfrm>
          <a:prstGeom prst="rect">
            <a:avLst/>
          </a:prstGeom>
          <a:noFill/>
        </p:spPr>
      </p:pic>
    </p:spTree>
    <p:extLst>
      <p:ext uri="{BB962C8B-B14F-4D97-AF65-F5344CB8AC3E}">
        <p14:creationId xmlns:p14="http://schemas.microsoft.com/office/powerpoint/2010/main" val="127574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219200" y="457200"/>
            <a:ext cx="9829800" cy="1143000"/>
          </a:xfrm>
        </p:spPr>
        <p:txBody>
          <a:bodyPr/>
          <a:lstStyle/>
          <a:p>
            <a:pPr eaLnBrk="1" hangingPunct="1"/>
            <a:r>
              <a:rPr lang="en-US" altLang="en-US" sz="3600" dirty="0"/>
              <a:t>Modern era: conflict between faith and science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1000" y="1759481"/>
            <a:ext cx="3814727" cy="494611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3038" y="1773105"/>
            <a:ext cx="3477962" cy="4932495"/>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395308" y="1773105"/>
            <a:ext cx="3758092" cy="493249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a:xfrm>
            <a:off x="315826" y="598967"/>
            <a:ext cx="9817001" cy="1320800"/>
          </a:xfrm>
        </p:spPr>
        <p:txBody>
          <a:bodyPr/>
          <a:lstStyle/>
          <a:p>
            <a:r>
              <a:rPr lang="en-US" dirty="0"/>
              <a:t>Scripture and Nature: Harmonious Testimony</a:t>
            </a:r>
          </a:p>
        </p:txBody>
      </p:sp>
      <p:sp>
        <p:nvSpPr>
          <p:cNvPr id="3" name="Content Placeholder 2">
            <a:extLst>
              <a:ext uri="{FF2B5EF4-FFF2-40B4-BE49-F238E27FC236}">
                <a16:creationId xmlns:a16="http://schemas.microsoft.com/office/drawing/2014/main" id="{00130C95-AF97-44A9-B572-91BF4D25271A}"/>
              </a:ext>
            </a:extLst>
          </p:cNvPr>
          <p:cNvSpPr>
            <a:spLocks noGrp="1"/>
          </p:cNvSpPr>
          <p:nvPr>
            <p:ph idx="1"/>
          </p:nvPr>
        </p:nvSpPr>
        <p:spPr>
          <a:xfrm>
            <a:off x="592272" y="1618328"/>
            <a:ext cx="8987661" cy="3880773"/>
          </a:xfrm>
        </p:spPr>
        <p:txBody>
          <a:bodyPr>
            <a:normAutofit/>
          </a:bodyPr>
          <a:lstStyle/>
          <a:p>
            <a:pPr marL="0" indent="0">
              <a:buNone/>
            </a:pPr>
            <a:r>
              <a:rPr lang="en-US" sz="2200" dirty="0"/>
              <a:t>"Since the book of nature and the book of revelation bear the impress of the same master mind, they cannot but speak in harmony. </a:t>
            </a:r>
            <a:r>
              <a:rPr lang="en-US" sz="2200" dirty="0">
                <a:solidFill>
                  <a:srgbClr val="90C226"/>
                </a:solidFill>
              </a:rPr>
              <a:t>By different methods, and in different languages</a:t>
            </a:r>
            <a:r>
              <a:rPr lang="en-US" sz="2200" dirty="0"/>
              <a:t>, they witness to the same great truths. Science is ever discovering new wonders; but she brings from her research nothing that, </a:t>
            </a:r>
            <a:r>
              <a:rPr lang="en-US" sz="2200" dirty="0">
                <a:solidFill>
                  <a:srgbClr val="90C226"/>
                </a:solidFill>
              </a:rPr>
              <a:t>rightly understood</a:t>
            </a:r>
            <a:r>
              <a:rPr lang="en-US" sz="2200" dirty="0"/>
              <a:t>, conflicts with divine revelation. The book of nature and the written word </a:t>
            </a:r>
            <a:r>
              <a:rPr lang="en-US" sz="2200" dirty="0">
                <a:solidFill>
                  <a:srgbClr val="90C226"/>
                </a:solidFill>
              </a:rPr>
              <a:t>shed light upon each other</a:t>
            </a:r>
            <a:r>
              <a:rPr lang="en-US" sz="2200" dirty="0"/>
              <a:t>.”	</a:t>
            </a:r>
            <a:r>
              <a:rPr lang="en-US" sz="2400" dirty="0"/>
              <a:t>						 																		</a:t>
            </a:r>
            <a:r>
              <a:rPr lang="en-US" sz="1600" i="1" dirty="0"/>
              <a:t>Ellen G. White, Education, p. 128</a:t>
            </a:r>
            <a:endParaRPr lang="en-US" sz="2400" dirty="0"/>
          </a:p>
        </p:txBody>
      </p:sp>
      <p:sp>
        <p:nvSpPr>
          <p:cNvPr id="4" name="Content Placeholder 2">
            <a:extLst>
              <a:ext uri="{FF2B5EF4-FFF2-40B4-BE49-F238E27FC236}">
                <a16:creationId xmlns:a16="http://schemas.microsoft.com/office/drawing/2014/main" id="{F76D1248-5DA4-4704-8702-E98FC255A5FA}"/>
              </a:ext>
            </a:extLst>
          </p:cNvPr>
          <p:cNvSpPr txBox="1">
            <a:spLocks/>
          </p:cNvSpPr>
          <p:nvPr/>
        </p:nvSpPr>
        <p:spPr>
          <a:xfrm>
            <a:off x="677333" y="4938234"/>
            <a:ext cx="10837333" cy="302549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Distinctiveness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Interface</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Hermeneutics</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077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5AEBA46-4D2A-4115-8915-4D681F4D1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292" y="1782104"/>
            <a:ext cx="7825563" cy="4597436"/>
          </a:xfrm>
          <a:prstGeom prst="rect">
            <a:avLst/>
          </a:prstGeom>
          <a:noFill/>
        </p:spPr>
      </p:pic>
      <p:sp>
        <p:nvSpPr>
          <p:cNvPr id="4" name="Text Box 3">
            <a:extLst>
              <a:ext uri="{FF2B5EF4-FFF2-40B4-BE49-F238E27FC236}">
                <a16:creationId xmlns:a16="http://schemas.microsoft.com/office/drawing/2014/main" id="{56C42821-8EE8-4057-9E97-487BF036DF35}"/>
              </a:ext>
            </a:extLst>
          </p:cNvPr>
          <p:cNvSpPr txBox="1">
            <a:spLocks noChangeArrowheads="1"/>
          </p:cNvSpPr>
          <p:nvPr/>
        </p:nvSpPr>
        <p:spPr bwMode="auto">
          <a:xfrm>
            <a:off x="903767" y="1791815"/>
            <a:ext cx="9144000" cy="111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it-IT" altLang="en-US" sz="1700" b="0" i="0" u="none" strike="noStrike" kern="1200" cap="none" spc="0" normalizeH="0" baseline="0" noProof="0" dirty="0">
                <a:ln>
                  <a:noFill/>
                </a:ln>
                <a:solidFill>
                  <a:prstClr val="black"/>
                </a:solidFill>
                <a:effectLst/>
                <a:uLnTx/>
                <a:uFillTx/>
                <a:latin typeface="Goudy Old Style" panose="02020502050305020303" pitchFamily="18" charset="0"/>
                <a:ea typeface="+mn-ea"/>
                <a:cs typeface="Times New Roman" panose="02020603050405020304" pitchFamily="18" charset="0"/>
              </a:rPr>
              <a:t>SCIENCE            INTERFACE           THEOLOGY</a:t>
            </a:r>
          </a:p>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it-IT" altLang="en-US" sz="1200" b="0" i="0" u="none" strike="noStrike" kern="1200" cap="none" spc="0" normalizeH="0" baseline="0" noProof="0" dirty="0">
              <a:ln>
                <a:noFill/>
              </a:ln>
              <a:solidFill>
                <a:prstClr val="black"/>
              </a:solidFill>
              <a:effectLst/>
              <a:uLnTx/>
              <a:uFillTx/>
              <a:latin typeface="Goudy Old Style" panose="02020502050305020303"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it-IT" altLang="en-US" sz="700" b="0" i="0" u="none" strike="noStrike" kern="1200" cap="none" spc="0" normalizeH="0" baseline="0" noProof="0" dirty="0">
                <a:ln>
                  <a:noFill/>
                </a:ln>
                <a:solidFill>
                  <a:prstClr val="black"/>
                </a:solidFill>
                <a:effectLst/>
                <a:uLnTx/>
                <a:uFillTx/>
                <a:latin typeface="Goudy Old Style" panose="02020502050305020303" pitchFamily="18" charset="0"/>
                <a:ea typeface="+mn-ea"/>
                <a:cs typeface="Times New Roman" panose="02020603050405020304" pitchFamily="18" charset="0"/>
              </a:rPr>
              <a:t> </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it-IT" altLang="en-US" sz="700" b="0" i="0" u="none" strike="noStrike" kern="1200" cap="none" spc="0" normalizeH="0" baseline="0" noProof="0" dirty="0">
                <a:ln>
                  <a:noFill/>
                </a:ln>
                <a:solidFill>
                  <a:prstClr val="black"/>
                </a:solidFill>
                <a:effectLst/>
                <a:uLnTx/>
                <a:uFillTx/>
                <a:latin typeface="Goudy Old Style" panose="02020502050305020303" pitchFamily="18" charset="0"/>
                <a:ea typeface="+mn-ea"/>
                <a:cs typeface="Times New Roman" panose="02020603050405020304" pitchFamily="18" charset="0"/>
              </a:rPr>
              <a:t> </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it-IT" altLang="en-US" sz="700" b="0" i="0" u="none" strike="noStrike" kern="1200" cap="none" spc="0" normalizeH="0" baseline="0" noProof="0" dirty="0">
              <a:ln>
                <a:noFill/>
              </a:ln>
              <a:solidFill>
                <a:prstClr val="black"/>
              </a:solidFill>
              <a:effectLst/>
              <a:uLnTx/>
              <a:uFillTx/>
              <a:latin typeface="Goudy Old Style" panose="02020502050305020303" pitchFamily="18" charset="0"/>
              <a:ea typeface="+mn-ea"/>
              <a:cs typeface="+mn-cs"/>
            </a:endParaRPr>
          </a:p>
        </p:txBody>
      </p:sp>
      <p:sp>
        <p:nvSpPr>
          <p:cNvPr id="5" name="Text Box 4">
            <a:extLst>
              <a:ext uri="{FF2B5EF4-FFF2-40B4-BE49-F238E27FC236}">
                <a16:creationId xmlns:a16="http://schemas.microsoft.com/office/drawing/2014/main" id="{CC39CB00-6902-4880-BEED-AE0A342A1058}"/>
              </a:ext>
            </a:extLst>
          </p:cNvPr>
          <p:cNvSpPr txBox="1">
            <a:spLocks noChangeArrowheads="1"/>
          </p:cNvSpPr>
          <p:nvPr/>
        </p:nvSpPr>
        <p:spPr bwMode="auto">
          <a:xfrm>
            <a:off x="2186765" y="2700066"/>
            <a:ext cx="2000250" cy="707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it-IT" altLang="en-US" sz="2000" b="0" i="0" u="none" strike="noStrike" kern="1200" cap="none" spc="0" normalizeH="0" baseline="0" noProof="0" dirty="0">
                <a:ln>
                  <a:noFill/>
                </a:ln>
                <a:solidFill>
                  <a:prstClr val="black"/>
                </a:solidFill>
                <a:effectLst/>
                <a:uLnTx/>
                <a:uFillTx/>
                <a:latin typeface="Goudy Old Style" panose="02020502050305020303" pitchFamily="18" charset="0"/>
                <a:ea typeface="+mn-ea"/>
                <a:cs typeface="+mn-cs"/>
              </a:rPr>
              <a:t>Hypothesis testing</a:t>
            </a:r>
          </a:p>
        </p:txBody>
      </p:sp>
      <p:sp>
        <p:nvSpPr>
          <p:cNvPr id="6" name="AutoShape 5">
            <a:extLst>
              <a:ext uri="{FF2B5EF4-FFF2-40B4-BE49-F238E27FC236}">
                <a16:creationId xmlns:a16="http://schemas.microsoft.com/office/drawing/2014/main" id="{4F57675E-59C8-40D4-86D8-AD77F4651ED1}"/>
              </a:ext>
            </a:extLst>
          </p:cNvPr>
          <p:cNvSpPr>
            <a:spLocks noChangeArrowheads="1"/>
          </p:cNvSpPr>
          <p:nvPr/>
        </p:nvSpPr>
        <p:spPr bwMode="auto">
          <a:xfrm rot="21580450">
            <a:off x="1883552" y="2784214"/>
            <a:ext cx="222250" cy="2770538"/>
          </a:xfrm>
          <a:prstGeom prst="curvedRightArrow">
            <a:avLst>
              <a:gd name="adj1" fmla="val 249286"/>
              <a:gd name="adj2" fmla="val 498572"/>
              <a:gd name="adj3" fmla="val 33333"/>
            </a:avLst>
          </a:prstGeom>
          <a:solidFill>
            <a:srgbClr val="FFFFFF"/>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 Box 7">
            <a:extLst>
              <a:ext uri="{FF2B5EF4-FFF2-40B4-BE49-F238E27FC236}">
                <a16:creationId xmlns:a16="http://schemas.microsoft.com/office/drawing/2014/main" id="{676A1C50-8EB5-41D7-85C6-1ECB3E948816}"/>
              </a:ext>
            </a:extLst>
          </p:cNvPr>
          <p:cNvSpPr txBox="1">
            <a:spLocks noChangeArrowheads="1"/>
          </p:cNvSpPr>
          <p:nvPr/>
        </p:nvSpPr>
        <p:spPr bwMode="auto">
          <a:xfrm>
            <a:off x="2253440" y="4752963"/>
            <a:ext cx="2000250" cy="707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it-IT" altLang="en-US" sz="2000" b="0" i="0" u="none" strike="noStrike" kern="1200" cap="none" spc="0" normalizeH="0" baseline="0" noProof="0">
                <a:ln>
                  <a:noFill/>
                </a:ln>
                <a:solidFill>
                  <a:prstClr val="black"/>
                </a:solidFill>
                <a:effectLst/>
                <a:uLnTx/>
                <a:uFillTx/>
                <a:latin typeface="Goudy Old Style" panose="02020502050305020303" pitchFamily="18" charset="0"/>
                <a:ea typeface="+mn-ea"/>
                <a:cs typeface="+mn-cs"/>
              </a:rPr>
              <a:t>Hypothesis development</a:t>
            </a:r>
          </a:p>
        </p:txBody>
      </p:sp>
      <p:sp>
        <p:nvSpPr>
          <p:cNvPr id="8" name="AutoShape 8">
            <a:extLst>
              <a:ext uri="{FF2B5EF4-FFF2-40B4-BE49-F238E27FC236}">
                <a16:creationId xmlns:a16="http://schemas.microsoft.com/office/drawing/2014/main" id="{43239B10-E9B6-4A05-9053-505CACA05746}"/>
              </a:ext>
            </a:extLst>
          </p:cNvPr>
          <p:cNvSpPr>
            <a:spLocks noChangeArrowheads="1"/>
          </p:cNvSpPr>
          <p:nvPr/>
        </p:nvSpPr>
        <p:spPr bwMode="auto">
          <a:xfrm rot="10800645">
            <a:off x="4315602" y="2565112"/>
            <a:ext cx="334963" cy="2765774"/>
          </a:xfrm>
          <a:prstGeom prst="curvedRightArrow">
            <a:avLst>
              <a:gd name="adj1" fmla="val 165118"/>
              <a:gd name="adj2" fmla="val 330236"/>
              <a:gd name="adj3" fmla="val 33333"/>
            </a:avLst>
          </a:prstGeom>
          <a:solidFill>
            <a:srgbClr val="FFFFFF"/>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 Box 9">
            <a:extLst>
              <a:ext uri="{FF2B5EF4-FFF2-40B4-BE49-F238E27FC236}">
                <a16:creationId xmlns:a16="http://schemas.microsoft.com/office/drawing/2014/main" id="{5D9C111E-FE83-4344-954E-439B5BCDF761}"/>
              </a:ext>
            </a:extLst>
          </p:cNvPr>
          <p:cNvSpPr txBox="1">
            <a:spLocks noChangeArrowheads="1"/>
          </p:cNvSpPr>
          <p:nvPr/>
        </p:nvSpPr>
        <p:spPr bwMode="auto">
          <a:xfrm>
            <a:off x="6449864" y="2746364"/>
            <a:ext cx="2000250" cy="707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it-IT" altLang="en-US" sz="2000" b="0" i="0" u="none" strike="noStrike" kern="1200" cap="none" spc="0" normalizeH="0" baseline="0" noProof="0" dirty="0">
                <a:ln>
                  <a:noFill/>
                </a:ln>
                <a:solidFill>
                  <a:prstClr val="black"/>
                </a:solidFill>
                <a:effectLst/>
                <a:uLnTx/>
                <a:uFillTx/>
                <a:latin typeface="Goudy Old Style" panose="02020502050305020303" pitchFamily="18" charset="0"/>
                <a:ea typeface="+mn-ea"/>
                <a:cs typeface="+mn-cs"/>
              </a:rPr>
              <a:t>Development of religious concepts</a:t>
            </a:r>
          </a:p>
        </p:txBody>
      </p:sp>
      <p:sp>
        <p:nvSpPr>
          <p:cNvPr id="10" name="Text Box 10">
            <a:extLst>
              <a:ext uri="{FF2B5EF4-FFF2-40B4-BE49-F238E27FC236}">
                <a16:creationId xmlns:a16="http://schemas.microsoft.com/office/drawing/2014/main" id="{6D1552AC-DE49-4C35-AD84-CE238DE8F7AD}"/>
              </a:ext>
            </a:extLst>
          </p:cNvPr>
          <p:cNvSpPr txBox="1">
            <a:spLocks noChangeArrowheads="1"/>
          </p:cNvSpPr>
          <p:nvPr/>
        </p:nvSpPr>
        <p:spPr bwMode="auto">
          <a:xfrm>
            <a:off x="6564164" y="4818313"/>
            <a:ext cx="2000250" cy="707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it-IT" altLang="en-US" sz="2000" b="0" i="0" u="none" strike="noStrike" kern="1200" cap="none" spc="0" normalizeH="0" baseline="0" noProof="0">
                <a:ln>
                  <a:noFill/>
                </a:ln>
                <a:solidFill>
                  <a:prstClr val="black"/>
                </a:solidFill>
                <a:effectLst/>
                <a:uLnTx/>
                <a:uFillTx/>
                <a:latin typeface="Goudy Old Style" panose="02020502050305020303" pitchFamily="18" charset="0"/>
                <a:ea typeface="+mn-ea"/>
                <a:cs typeface="+mn-cs"/>
              </a:rPr>
              <a:t>Testing of religious concepts</a:t>
            </a:r>
          </a:p>
        </p:txBody>
      </p:sp>
      <p:sp>
        <p:nvSpPr>
          <p:cNvPr id="11" name="AutoShape 11">
            <a:extLst>
              <a:ext uri="{FF2B5EF4-FFF2-40B4-BE49-F238E27FC236}">
                <a16:creationId xmlns:a16="http://schemas.microsoft.com/office/drawing/2014/main" id="{AE41EC0A-74F9-42D7-BF6F-775338D9ED2B}"/>
              </a:ext>
            </a:extLst>
          </p:cNvPr>
          <p:cNvSpPr>
            <a:spLocks noChangeArrowheads="1"/>
          </p:cNvSpPr>
          <p:nvPr/>
        </p:nvSpPr>
        <p:spPr bwMode="auto">
          <a:xfrm rot="21580450">
            <a:off x="6118076" y="2887670"/>
            <a:ext cx="222250" cy="2770538"/>
          </a:xfrm>
          <a:prstGeom prst="curvedRightArrow">
            <a:avLst>
              <a:gd name="adj1" fmla="val 249286"/>
              <a:gd name="adj2" fmla="val 498572"/>
              <a:gd name="adj3" fmla="val 33333"/>
            </a:avLst>
          </a:prstGeom>
          <a:solidFill>
            <a:srgbClr val="FFFFFF"/>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AutoShape 12">
            <a:extLst>
              <a:ext uri="{FF2B5EF4-FFF2-40B4-BE49-F238E27FC236}">
                <a16:creationId xmlns:a16="http://schemas.microsoft.com/office/drawing/2014/main" id="{8CEA3780-4B69-4A4F-A287-2900190F1677}"/>
              </a:ext>
            </a:extLst>
          </p:cNvPr>
          <p:cNvSpPr>
            <a:spLocks noChangeArrowheads="1"/>
          </p:cNvSpPr>
          <p:nvPr/>
        </p:nvSpPr>
        <p:spPr bwMode="auto">
          <a:xfrm rot="10800645">
            <a:off x="8646964" y="2608234"/>
            <a:ext cx="293688" cy="2837221"/>
          </a:xfrm>
          <a:prstGeom prst="curvedRightArrow">
            <a:avLst>
              <a:gd name="adj1" fmla="val 193189"/>
              <a:gd name="adj2" fmla="val 386378"/>
              <a:gd name="adj3" fmla="val 33333"/>
            </a:avLst>
          </a:prstGeom>
          <a:solidFill>
            <a:srgbClr val="FFFFFF"/>
          </a:solidFill>
          <a:ln w="9525">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 Box 16">
            <a:extLst>
              <a:ext uri="{FF2B5EF4-FFF2-40B4-BE49-F238E27FC236}">
                <a16:creationId xmlns:a16="http://schemas.microsoft.com/office/drawing/2014/main" id="{D86E8BC5-4DBD-4B68-8DBB-5081CC5DD8B7}"/>
              </a:ext>
            </a:extLst>
          </p:cNvPr>
          <p:cNvSpPr txBox="1">
            <a:spLocks noChangeArrowheads="1"/>
          </p:cNvSpPr>
          <p:nvPr/>
        </p:nvSpPr>
        <p:spPr bwMode="auto">
          <a:xfrm>
            <a:off x="6086475" y="6400800"/>
            <a:ext cx="28146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it-IT" altLang="en-US" sz="1800" b="0" i="1" u="none" strike="noStrike" kern="1200" cap="none" spc="0" normalizeH="0" baseline="0" noProof="0" dirty="0">
                <a:ln>
                  <a:noFill/>
                </a:ln>
                <a:solidFill>
                  <a:srgbClr val="000000"/>
                </a:solidFill>
                <a:effectLst/>
                <a:uLnTx/>
                <a:uFillTx/>
                <a:latin typeface="Goudy Old Style" panose="02020502050305020303" pitchFamily="18" charset="0"/>
                <a:ea typeface="+mn-ea"/>
                <a:cs typeface="+mn-cs"/>
              </a:rPr>
              <a:t>after L. Brand, 1997</a:t>
            </a:r>
          </a:p>
        </p:txBody>
      </p:sp>
      <p:sp>
        <p:nvSpPr>
          <p:cNvPr id="15" name="Title 1">
            <a:extLst>
              <a:ext uri="{FF2B5EF4-FFF2-40B4-BE49-F238E27FC236}">
                <a16:creationId xmlns:a16="http://schemas.microsoft.com/office/drawing/2014/main" id="{A335D0DA-B7D8-46FE-9001-D62A50C2EB64}"/>
              </a:ext>
            </a:extLst>
          </p:cNvPr>
          <p:cNvSpPr>
            <a:spLocks noGrp="1"/>
          </p:cNvSpPr>
          <p:nvPr>
            <p:ph type="title"/>
          </p:nvPr>
        </p:nvSpPr>
        <p:spPr>
          <a:xfrm>
            <a:off x="315826" y="598967"/>
            <a:ext cx="9817001" cy="1320800"/>
          </a:xfrm>
        </p:spPr>
        <p:txBody>
          <a:bodyPr/>
          <a:lstStyle/>
          <a:p>
            <a:r>
              <a:rPr lang="en-US" dirty="0"/>
              <a:t>Scripture and Nature: Harmonious Testimony</a:t>
            </a:r>
          </a:p>
        </p:txBody>
      </p:sp>
      <p:sp>
        <p:nvSpPr>
          <p:cNvPr id="16" name="Arrow: Right 15">
            <a:extLst>
              <a:ext uri="{FF2B5EF4-FFF2-40B4-BE49-F238E27FC236}">
                <a16:creationId xmlns:a16="http://schemas.microsoft.com/office/drawing/2014/main" id="{B2614C0E-AA15-4195-BC3B-0D0429FE1CC6}"/>
              </a:ext>
            </a:extLst>
          </p:cNvPr>
          <p:cNvSpPr/>
          <p:nvPr/>
        </p:nvSpPr>
        <p:spPr>
          <a:xfrm>
            <a:off x="4650825" y="4901609"/>
            <a:ext cx="1357713" cy="429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Arrow: Right 16">
            <a:extLst>
              <a:ext uri="{FF2B5EF4-FFF2-40B4-BE49-F238E27FC236}">
                <a16:creationId xmlns:a16="http://schemas.microsoft.com/office/drawing/2014/main" id="{A97D1825-C070-4BB5-890C-B015114765CE}"/>
              </a:ext>
            </a:extLst>
          </p:cNvPr>
          <p:cNvSpPr/>
          <p:nvPr/>
        </p:nvSpPr>
        <p:spPr>
          <a:xfrm rot="10800000">
            <a:off x="4682722" y="2892056"/>
            <a:ext cx="1357713" cy="429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92550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6A4CD2-E27F-42C5-9098-86878364172F}"/>
              </a:ext>
            </a:extLst>
          </p:cNvPr>
          <p:cNvSpPr>
            <a:spLocks noGrp="1"/>
          </p:cNvSpPr>
          <p:nvPr>
            <p:ph idx="1"/>
          </p:nvPr>
        </p:nvSpPr>
        <p:spPr>
          <a:xfrm>
            <a:off x="677334" y="2160589"/>
            <a:ext cx="8596312" cy="3880773"/>
          </a:xfrm>
        </p:spPr>
        <p:txBody>
          <a:bodyPr>
            <a:normAutofit/>
          </a:bodyPr>
          <a:lstStyle/>
          <a:p>
            <a:pPr marL="0" indent="0">
              <a:buNone/>
            </a:pPr>
            <a:r>
              <a:rPr lang="en-US" sz="2800" dirty="0"/>
              <a:t>“When the Bible makes statements of facts in nature, science may be compared with the written word, and </a:t>
            </a:r>
            <a:r>
              <a:rPr lang="en-US" sz="2800" dirty="0">
                <a:solidFill>
                  <a:srgbClr val="FF0000"/>
                </a:solidFill>
              </a:rPr>
              <a:t>a correct understanding of both </a:t>
            </a:r>
            <a:r>
              <a:rPr lang="en-US" sz="2800" dirty="0"/>
              <a:t>will always prove them to be in harmony.” </a:t>
            </a:r>
            <a:br>
              <a:rPr lang="en-US" sz="2800" dirty="0"/>
            </a:br>
            <a:r>
              <a:rPr lang="en-US" sz="2800" dirty="0"/>
              <a:t>				</a:t>
            </a:r>
            <a:r>
              <a:rPr lang="en-US" i="1" dirty="0">
                <a:solidFill>
                  <a:srgbClr val="000000"/>
                </a:solidFill>
              </a:rPr>
              <a:t>E.G. White, Signs of the Times, 10:[161], 162, March 13, 1884.</a:t>
            </a:r>
          </a:p>
          <a:p>
            <a:pPr marL="0" indent="0">
              <a:buNone/>
            </a:pPr>
            <a:endParaRPr lang="en-US" sz="2000" dirty="0"/>
          </a:p>
        </p:txBody>
      </p:sp>
      <p:sp>
        <p:nvSpPr>
          <p:cNvPr id="4" name="Title 1">
            <a:extLst>
              <a:ext uri="{FF2B5EF4-FFF2-40B4-BE49-F238E27FC236}">
                <a16:creationId xmlns:a16="http://schemas.microsoft.com/office/drawing/2014/main" id="{572E37BC-9511-4961-8BCA-C71BB8D29617}"/>
              </a:ext>
            </a:extLst>
          </p:cNvPr>
          <p:cNvSpPr>
            <a:spLocks noGrp="1"/>
          </p:cNvSpPr>
          <p:nvPr>
            <p:ph type="title"/>
          </p:nvPr>
        </p:nvSpPr>
        <p:spPr>
          <a:xfrm>
            <a:off x="677863" y="609600"/>
            <a:ext cx="8596312" cy="1320800"/>
          </a:xfrm>
        </p:spPr>
        <p:txBody>
          <a:bodyPr/>
          <a:lstStyle/>
          <a:p>
            <a:r>
              <a:rPr lang="en-US" dirty="0"/>
              <a:t>“Rightly understood:” Hermeneutics and fact checking</a:t>
            </a:r>
          </a:p>
        </p:txBody>
      </p:sp>
    </p:spTree>
    <p:extLst>
      <p:ext uri="{BB962C8B-B14F-4D97-AF65-F5344CB8AC3E}">
        <p14:creationId xmlns:p14="http://schemas.microsoft.com/office/powerpoint/2010/main" val="2621673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219200" y="381003"/>
            <a:ext cx="9601200" cy="69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457200">
              <a:lnSpc>
                <a:spcPct val="120000"/>
              </a:lnSpc>
              <a:spcBef>
                <a:spcPct val="50000"/>
              </a:spcBef>
              <a:defRPr/>
            </a:pPr>
            <a:r>
              <a:rPr lang="en-US" sz="3600" i="1" dirty="0">
                <a:solidFill>
                  <a:prstClr val="white">
                    <a:lumMod val="85000"/>
                  </a:prstClr>
                </a:solidFill>
                <a:latin typeface="Arial"/>
                <a:ea typeface="ＭＳ Ｐゴシック" pitchFamily="34" charset="-128"/>
              </a:rPr>
              <a:t>Why Do We Have “Science Issues?”</a:t>
            </a:r>
            <a:endParaRPr lang="en-US" sz="3600" dirty="0">
              <a:solidFill>
                <a:prstClr val="white">
                  <a:lumMod val="85000"/>
                </a:prstClr>
              </a:solidFill>
              <a:latin typeface="Arial"/>
              <a:ea typeface="ＭＳ Ｐゴシック" pitchFamily="34" charset="-128"/>
            </a:endParaRPr>
          </a:p>
        </p:txBody>
      </p:sp>
      <p:sp>
        <p:nvSpPr>
          <p:cNvPr id="5" name="TextBox 4"/>
          <p:cNvSpPr txBox="1"/>
          <p:nvPr/>
        </p:nvSpPr>
        <p:spPr>
          <a:xfrm>
            <a:off x="1219200" y="1781178"/>
            <a:ext cx="9753600" cy="2246769"/>
          </a:xfrm>
          <a:prstGeom prst="rect">
            <a:avLst/>
          </a:prstGeom>
          <a:noFill/>
        </p:spPr>
        <p:txBody>
          <a:bodyPr wrap="square" rtlCol="0">
            <a:spAutoFit/>
          </a:bodyPr>
          <a:lstStyle/>
          <a:p>
            <a:pPr eaLnBrk="1" fontAlgn="auto" hangingPunct="1">
              <a:spcBef>
                <a:spcPts val="0"/>
              </a:spcBef>
              <a:spcAft>
                <a:spcPts val="0"/>
              </a:spcAft>
              <a:defRPr/>
            </a:pPr>
            <a:r>
              <a:rPr lang="en-US" sz="2800" dirty="0">
                <a:solidFill>
                  <a:prstClr val="white"/>
                </a:solidFill>
                <a:latin typeface="Arial"/>
              </a:rPr>
              <a:t>“While it is true that in the beginning God could be discerned in nature, it does not follow that after the Fall a perfect knowledge of God was revealed in the natural world to Adam and his posterity.”</a:t>
            </a:r>
          </a:p>
          <a:p>
            <a:pPr eaLnBrk="1" fontAlgn="auto" hangingPunct="1">
              <a:spcBef>
                <a:spcPts val="0"/>
              </a:spcBef>
              <a:spcAft>
                <a:spcPts val="0"/>
              </a:spcAft>
              <a:defRPr/>
            </a:pPr>
            <a:r>
              <a:rPr lang="en-US" sz="2800" dirty="0">
                <a:solidFill>
                  <a:prstClr val="white"/>
                </a:solidFill>
                <a:latin typeface="Arial"/>
              </a:rPr>
              <a:t> </a:t>
            </a:r>
          </a:p>
        </p:txBody>
      </p:sp>
      <p:sp>
        <p:nvSpPr>
          <p:cNvPr id="6" name="TextBox 5"/>
          <p:cNvSpPr txBox="1"/>
          <p:nvPr/>
        </p:nvSpPr>
        <p:spPr>
          <a:xfrm>
            <a:off x="1219200" y="3799344"/>
            <a:ext cx="9601200" cy="2677656"/>
          </a:xfrm>
          <a:prstGeom prst="rect">
            <a:avLst/>
          </a:prstGeom>
          <a:noFill/>
        </p:spPr>
        <p:txBody>
          <a:bodyPr wrap="square" rtlCol="0">
            <a:spAutoFit/>
          </a:bodyPr>
          <a:lstStyle/>
          <a:p>
            <a:pPr eaLnBrk="1" fontAlgn="auto" hangingPunct="1">
              <a:spcBef>
                <a:spcPts val="0"/>
              </a:spcBef>
              <a:spcAft>
                <a:spcPts val="0"/>
              </a:spcAft>
              <a:defRPr/>
            </a:pPr>
            <a:r>
              <a:rPr lang="en-US" sz="2800" dirty="0">
                <a:solidFill>
                  <a:prstClr val="white"/>
                </a:solidFill>
                <a:latin typeface="Arial"/>
              </a:rPr>
              <a:t>“Deprived of the heavenly light, they could no longer discern the character of God in the works of His hand.</a:t>
            </a:r>
          </a:p>
          <a:p>
            <a:pPr eaLnBrk="1" fontAlgn="auto" hangingPunct="1">
              <a:spcBef>
                <a:spcPts val="0"/>
              </a:spcBef>
              <a:spcAft>
                <a:spcPts val="0"/>
              </a:spcAft>
              <a:defRPr/>
            </a:pPr>
            <a:r>
              <a:rPr lang="en-US" sz="2800" dirty="0">
                <a:solidFill>
                  <a:prstClr val="white"/>
                </a:solidFill>
                <a:latin typeface="Arial"/>
              </a:rPr>
              <a:t>And through man's disobedience a change was wrought in nature itself.” </a:t>
            </a:r>
            <a:r>
              <a:rPr lang="en-US" sz="2800" i="1" dirty="0">
                <a:solidFill>
                  <a:srgbClr val="FFFF00"/>
                </a:solidFill>
                <a:latin typeface="Arial"/>
              </a:rPr>
              <a:t>(changes in the subject and the object)</a:t>
            </a:r>
          </a:p>
          <a:p>
            <a:pPr eaLnBrk="1" fontAlgn="auto" hangingPunct="1">
              <a:spcBef>
                <a:spcPts val="0"/>
              </a:spcBef>
              <a:spcAft>
                <a:spcPts val="0"/>
              </a:spcAft>
              <a:defRPr/>
            </a:pPr>
            <a:endParaRPr lang="en-US" sz="2800" i="1" dirty="0">
              <a:solidFill>
                <a:srgbClr val="FFFF00"/>
              </a:solidFill>
              <a:latin typeface="Arial"/>
            </a:endParaRPr>
          </a:p>
          <a:p>
            <a:pPr eaLnBrk="1" fontAlgn="auto" hangingPunct="1">
              <a:spcBef>
                <a:spcPts val="0"/>
              </a:spcBef>
              <a:spcAft>
                <a:spcPts val="0"/>
              </a:spcAft>
              <a:defRPr/>
            </a:pPr>
            <a:r>
              <a:rPr lang="en-US" sz="2800" dirty="0">
                <a:solidFill>
                  <a:prstClr val="white"/>
                </a:solidFill>
                <a:latin typeface="Arial"/>
              </a:rPr>
              <a:t> </a:t>
            </a:r>
          </a:p>
        </p:txBody>
      </p:sp>
      <p:sp>
        <p:nvSpPr>
          <p:cNvPr id="2" name="Rectangle 1"/>
          <p:cNvSpPr/>
          <p:nvPr/>
        </p:nvSpPr>
        <p:spPr>
          <a:xfrm>
            <a:off x="2362200" y="1009955"/>
            <a:ext cx="8077200" cy="369332"/>
          </a:xfrm>
          <a:prstGeom prst="rect">
            <a:avLst/>
          </a:prstGeom>
        </p:spPr>
        <p:txBody>
          <a:bodyPr wrap="square">
            <a:spAutoFit/>
          </a:bodyPr>
          <a:lstStyle/>
          <a:p>
            <a:pPr eaLnBrk="1" fontAlgn="auto" hangingPunct="1">
              <a:spcBef>
                <a:spcPts val="0"/>
              </a:spcBef>
              <a:spcAft>
                <a:spcPts val="0"/>
              </a:spcAft>
              <a:defRPr/>
            </a:pPr>
            <a:r>
              <a:rPr lang="en-US" dirty="0">
                <a:solidFill>
                  <a:prstClr val="white"/>
                </a:solidFill>
                <a:latin typeface="Arial"/>
              </a:rPr>
              <a:t>E.G. White Testimonies for the Church, v.8 — “God in nature”</a:t>
            </a:r>
          </a:p>
        </p:txBody>
      </p:sp>
    </p:spTree>
    <p:extLst>
      <p:ext uri="{BB962C8B-B14F-4D97-AF65-F5344CB8AC3E}">
        <p14:creationId xmlns:p14="http://schemas.microsoft.com/office/powerpoint/2010/main" val="353058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1692057"/>
            <a:ext cx="9601200" cy="3108543"/>
          </a:xfrm>
          <a:prstGeom prst="rect">
            <a:avLst/>
          </a:prstGeom>
          <a:noFill/>
        </p:spPr>
        <p:txBody>
          <a:bodyPr wrap="square" rtlCol="0">
            <a:spAutoFit/>
          </a:bodyPr>
          <a:lstStyle/>
          <a:p>
            <a:pPr eaLnBrk="1" fontAlgn="auto" hangingPunct="1">
              <a:spcBef>
                <a:spcPts val="0"/>
              </a:spcBef>
              <a:spcAft>
                <a:spcPts val="0"/>
              </a:spcAft>
              <a:defRPr/>
            </a:pPr>
            <a:r>
              <a:rPr lang="en-US" sz="2800" dirty="0">
                <a:solidFill>
                  <a:prstClr val="white"/>
                </a:solidFill>
                <a:latin typeface="Arial"/>
              </a:rPr>
              <a:t>“The greatest minds, </a:t>
            </a:r>
            <a:r>
              <a:rPr lang="en-US" sz="2800" dirty="0">
                <a:solidFill>
                  <a:srgbClr val="FFFF00"/>
                </a:solidFill>
                <a:latin typeface="Arial"/>
              </a:rPr>
              <a:t>if not guided by the word of God</a:t>
            </a:r>
            <a:r>
              <a:rPr lang="en-US" sz="2800" dirty="0">
                <a:solidFill>
                  <a:prstClr val="white"/>
                </a:solidFill>
                <a:latin typeface="Arial"/>
              </a:rPr>
              <a:t>, become bewildered in their attempts to investigate the </a:t>
            </a:r>
            <a:r>
              <a:rPr lang="en-US" sz="2800" dirty="0">
                <a:solidFill>
                  <a:srgbClr val="FFFF00"/>
                </a:solidFill>
                <a:latin typeface="Arial"/>
              </a:rPr>
              <a:t>relations of science and revelation</a:t>
            </a:r>
            <a:r>
              <a:rPr lang="en-US" sz="2800" dirty="0">
                <a:solidFill>
                  <a:prstClr val="white"/>
                </a:solidFill>
                <a:latin typeface="Arial"/>
              </a:rPr>
              <a:t>. The Creator and His works are beyond their comprehension; and because these </a:t>
            </a:r>
            <a:r>
              <a:rPr lang="en-US" sz="2800" dirty="0">
                <a:solidFill>
                  <a:srgbClr val="FFFF00"/>
                </a:solidFill>
                <a:latin typeface="Arial"/>
              </a:rPr>
              <a:t>cannot be explained by natural laws</a:t>
            </a:r>
            <a:r>
              <a:rPr lang="en-US" sz="2800" dirty="0">
                <a:solidFill>
                  <a:prstClr val="white"/>
                </a:solidFill>
                <a:latin typeface="Arial"/>
              </a:rPr>
              <a:t>, Bible history is pronounced unreliable.”</a:t>
            </a:r>
          </a:p>
          <a:p>
            <a:pPr eaLnBrk="1" fontAlgn="auto" hangingPunct="1">
              <a:spcBef>
                <a:spcPts val="0"/>
              </a:spcBef>
              <a:spcAft>
                <a:spcPts val="0"/>
              </a:spcAft>
              <a:defRPr/>
            </a:pPr>
            <a:endParaRPr lang="en-US" sz="2800" dirty="0">
              <a:solidFill>
                <a:prstClr val="white"/>
              </a:solidFill>
              <a:latin typeface="Arial"/>
            </a:endParaRPr>
          </a:p>
        </p:txBody>
      </p:sp>
      <p:sp>
        <p:nvSpPr>
          <p:cNvPr id="4" name="Text Box 4">
            <a:extLst>
              <a:ext uri="{FF2B5EF4-FFF2-40B4-BE49-F238E27FC236}">
                <a16:creationId xmlns:a16="http://schemas.microsoft.com/office/drawing/2014/main" id="{F8E66C27-811A-48AF-9EB7-AF12202D76DD}"/>
              </a:ext>
            </a:extLst>
          </p:cNvPr>
          <p:cNvSpPr txBox="1">
            <a:spLocks noChangeArrowheads="1"/>
          </p:cNvSpPr>
          <p:nvPr/>
        </p:nvSpPr>
        <p:spPr bwMode="auto">
          <a:xfrm>
            <a:off x="1219200" y="381003"/>
            <a:ext cx="9601200" cy="69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457200">
              <a:lnSpc>
                <a:spcPct val="120000"/>
              </a:lnSpc>
              <a:spcBef>
                <a:spcPct val="50000"/>
              </a:spcBef>
              <a:defRPr/>
            </a:pPr>
            <a:r>
              <a:rPr lang="en-US" sz="3600" i="1" dirty="0">
                <a:solidFill>
                  <a:prstClr val="white">
                    <a:lumMod val="85000"/>
                  </a:prstClr>
                </a:solidFill>
                <a:latin typeface="Arial"/>
                <a:ea typeface="ＭＳ Ｐゴシック" pitchFamily="34" charset="-128"/>
              </a:rPr>
              <a:t>Why Do We Have “Science Issues?”</a:t>
            </a:r>
            <a:endParaRPr lang="en-US" sz="3600" dirty="0">
              <a:solidFill>
                <a:prstClr val="white">
                  <a:lumMod val="85000"/>
                </a:prstClr>
              </a:solidFill>
              <a:latin typeface="Arial"/>
              <a:ea typeface="ＭＳ Ｐゴシック" pitchFamily="34" charset="-128"/>
            </a:endParaRPr>
          </a:p>
        </p:txBody>
      </p:sp>
    </p:spTree>
    <p:extLst>
      <p:ext uri="{BB962C8B-B14F-4D97-AF65-F5344CB8AC3E}">
        <p14:creationId xmlns:p14="http://schemas.microsoft.com/office/powerpoint/2010/main" val="727177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1255216"/>
            <a:ext cx="9372600" cy="2677656"/>
          </a:xfrm>
          <a:prstGeom prst="rect">
            <a:avLst/>
          </a:prstGeom>
          <a:noFill/>
        </p:spPr>
        <p:txBody>
          <a:bodyPr wrap="square" rtlCol="0">
            <a:spAutoFit/>
          </a:bodyPr>
          <a:lstStyle/>
          <a:p>
            <a:pPr eaLnBrk="1" fontAlgn="auto" hangingPunct="1">
              <a:spcBef>
                <a:spcPts val="0"/>
              </a:spcBef>
              <a:spcAft>
                <a:spcPts val="0"/>
              </a:spcAft>
              <a:defRPr/>
            </a:pPr>
            <a:r>
              <a:rPr lang="en-US" sz="2800" dirty="0">
                <a:solidFill>
                  <a:prstClr val="white"/>
                </a:solidFill>
                <a:latin typeface="Arial"/>
              </a:rPr>
              <a:t>“In true science there can be nothing contrary to the teaching of the word of God, for both have the same Author. </a:t>
            </a:r>
            <a:r>
              <a:rPr lang="en-US" sz="2800" dirty="0">
                <a:solidFill>
                  <a:srgbClr val="FFFF00"/>
                </a:solidFill>
                <a:latin typeface="Arial"/>
              </a:rPr>
              <a:t>A correct understanding of both </a:t>
            </a:r>
            <a:r>
              <a:rPr lang="en-US" sz="2800" dirty="0">
                <a:solidFill>
                  <a:prstClr val="white"/>
                </a:solidFill>
                <a:latin typeface="Arial"/>
              </a:rPr>
              <a:t>will always prove them to be in harmony. Truth, whether in nature or in revelation, is harmonious with itself in all its manifestations.” </a:t>
            </a:r>
            <a:endParaRPr lang="es-ES" sz="2800" dirty="0">
              <a:solidFill>
                <a:prstClr val="white"/>
              </a:solidFill>
              <a:latin typeface="Arial"/>
            </a:endParaRPr>
          </a:p>
        </p:txBody>
      </p:sp>
      <p:sp>
        <p:nvSpPr>
          <p:cNvPr id="4" name="TextBox 3"/>
          <p:cNvSpPr txBox="1"/>
          <p:nvPr/>
        </p:nvSpPr>
        <p:spPr>
          <a:xfrm>
            <a:off x="1219200" y="4114803"/>
            <a:ext cx="9372600" cy="2246769"/>
          </a:xfrm>
          <a:prstGeom prst="rect">
            <a:avLst/>
          </a:prstGeom>
          <a:noFill/>
        </p:spPr>
        <p:txBody>
          <a:bodyPr wrap="square" rtlCol="0">
            <a:spAutoFit/>
          </a:bodyPr>
          <a:lstStyle/>
          <a:p>
            <a:pPr eaLnBrk="1" fontAlgn="auto" hangingPunct="1">
              <a:spcBef>
                <a:spcPts val="0"/>
              </a:spcBef>
              <a:spcAft>
                <a:spcPts val="0"/>
              </a:spcAft>
              <a:defRPr/>
            </a:pPr>
            <a:r>
              <a:rPr lang="en-US" sz="2800" dirty="0">
                <a:solidFill>
                  <a:prstClr val="white"/>
                </a:solidFill>
                <a:latin typeface="Arial"/>
              </a:rPr>
              <a:t>“But </a:t>
            </a:r>
            <a:r>
              <a:rPr lang="en-US" sz="2800" dirty="0">
                <a:solidFill>
                  <a:srgbClr val="FFFF00"/>
                </a:solidFill>
                <a:latin typeface="Arial"/>
              </a:rPr>
              <a:t>the mind not enlightened by God's Spirit </a:t>
            </a:r>
            <a:r>
              <a:rPr lang="en-US" sz="2800" dirty="0">
                <a:solidFill>
                  <a:prstClr val="white"/>
                </a:solidFill>
                <a:latin typeface="Arial"/>
              </a:rPr>
              <a:t>will ever be in darkness</a:t>
            </a:r>
            <a:r>
              <a:rPr lang="en-US" sz="2800" dirty="0">
                <a:solidFill>
                  <a:srgbClr val="FFFF00"/>
                </a:solidFill>
                <a:latin typeface="Arial"/>
              </a:rPr>
              <a:t> in regard to His power</a:t>
            </a:r>
            <a:r>
              <a:rPr lang="en-US" sz="2800" dirty="0">
                <a:solidFill>
                  <a:prstClr val="white"/>
                </a:solidFill>
                <a:latin typeface="Arial"/>
              </a:rPr>
              <a:t>. This is why human ideas in regard to science so often contradict the teaching of God's word.”</a:t>
            </a:r>
          </a:p>
          <a:p>
            <a:pPr eaLnBrk="1" fontAlgn="auto" hangingPunct="1">
              <a:spcBef>
                <a:spcPts val="0"/>
              </a:spcBef>
              <a:spcAft>
                <a:spcPts val="0"/>
              </a:spcAft>
              <a:defRPr/>
            </a:pPr>
            <a:endParaRPr lang="en-US" sz="2800" dirty="0">
              <a:solidFill>
                <a:prstClr val="white"/>
              </a:solidFill>
              <a:latin typeface="Arial"/>
            </a:endParaRPr>
          </a:p>
        </p:txBody>
      </p:sp>
      <p:sp>
        <p:nvSpPr>
          <p:cNvPr id="7" name="Text Box 4">
            <a:extLst>
              <a:ext uri="{FF2B5EF4-FFF2-40B4-BE49-F238E27FC236}">
                <a16:creationId xmlns:a16="http://schemas.microsoft.com/office/drawing/2014/main" id="{A76FD352-9CD0-4703-BF85-09CD9F46E206}"/>
              </a:ext>
            </a:extLst>
          </p:cNvPr>
          <p:cNvSpPr txBox="1">
            <a:spLocks noChangeArrowheads="1"/>
          </p:cNvSpPr>
          <p:nvPr/>
        </p:nvSpPr>
        <p:spPr bwMode="auto">
          <a:xfrm>
            <a:off x="1219200" y="381003"/>
            <a:ext cx="9601200" cy="69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457200">
              <a:lnSpc>
                <a:spcPct val="120000"/>
              </a:lnSpc>
              <a:spcBef>
                <a:spcPct val="50000"/>
              </a:spcBef>
              <a:defRPr/>
            </a:pPr>
            <a:r>
              <a:rPr lang="en-US" sz="3600" i="1" dirty="0">
                <a:solidFill>
                  <a:prstClr val="white">
                    <a:lumMod val="85000"/>
                  </a:prstClr>
                </a:solidFill>
                <a:latin typeface="Arial"/>
                <a:ea typeface="ＭＳ Ｐゴシック" pitchFamily="34" charset="-128"/>
              </a:rPr>
              <a:t>Why Do We Have “Science Issues?”</a:t>
            </a:r>
            <a:endParaRPr lang="en-US" sz="3600" dirty="0">
              <a:solidFill>
                <a:prstClr val="white">
                  <a:lumMod val="85000"/>
                </a:prstClr>
              </a:solidFill>
              <a:latin typeface="Arial"/>
              <a:ea typeface="ＭＳ Ｐゴシック" pitchFamily="34" charset="-128"/>
            </a:endParaRPr>
          </a:p>
        </p:txBody>
      </p:sp>
    </p:spTree>
    <p:extLst>
      <p:ext uri="{BB962C8B-B14F-4D97-AF65-F5344CB8AC3E}">
        <p14:creationId xmlns:p14="http://schemas.microsoft.com/office/powerpoint/2010/main" val="339675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B5E1-7DEE-4B32-ABAE-71F56A5BFBA8}"/>
              </a:ext>
            </a:extLst>
          </p:cNvPr>
          <p:cNvSpPr>
            <a:spLocks noGrp="1"/>
          </p:cNvSpPr>
          <p:nvPr>
            <p:ph type="title"/>
          </p:nvPr>
        </p:nvSpPr>
        <p:spPr/>
        <p:txBody>
          <a:bodyPr/>
          <a:lstStyle/>
          <a:p>
            <a:r>
              <a:rPr lang="en-US" i="1" dirty="0"/>
              <a:t>Sola Scriptura </a:t>
            </a:r>
            <a:r>
              <a:rPr lang="en-US" dirty="0"/>
              <a:t>and times of conflict</a:t>
            </a:r>
          </a:p>
        </p:txBody>
      </p:sp>
      <p:sp>
        <p:nvSpPr>
          <p:cNvPr id="3" name="Content Placeholder 2">
            <a:extLst>
              <a:ext uri="{FF2B5EF4-FFF2-40B4-BE49-F238E27FC236}">
                <a16:creationId xmlns:a16="http://schemas.microsoft.com/office/drawing/2014/main" id="{4ABD98C4-5E0E-43B4-BBE7-637343F417F3}"/>
              </a:ext>
            </a:extLst>
          </p:cNvPr>
          <p:cNvSpPr>
            <a:spLocks noGrp="1"/>
          </p:cNvSpPr>
          <p:nvPr>
            <p:ph idx="1"/>
          </p:nvPr>
        </p:nvSpPr>
        <p:spPr/>
        <p:txBody>
          <a:bodyPr>
            <a:normAutofit/>
          </a:bodyPr>
          <a:lstStyle/>
          <a:p>
            <a:r>
              <a:rPr lang="en-US" sz="2800" i="1" dirty="0"/>
              <a:t>The value of keeping at doing science:</a:t>
            </a:r>
            <a:br>
              <a:rPr lang="en-US" sz="2800" i="1" dirty="0"/>
            </a:br>
            <a:br>
              <a:rPr lang="en-US" sz="2800" dirty="0"/>
            </a:br>
            <a:r>
              <a:rPr lang="en-US" sz="2800" dirty="0"/>
              <a:t>1) Operational vs historical science </a:t>
            </a:r>
            <a:br>
              <a:rPr lang="en-US" sz="2800" dirty="0"/>
            </a:br>
            <a:r>
              <a:rPr lang="en-US" sz="2800" dirty="0"/>
              <a:t>2) Acquisition of new data </a:t>
            </a:r>
            <a:br>
              <a:rPr lang="en-US" sz="2800" dirty="0"/>
            </a:br>
            <a:r>
              <a:rPr lang="en-US" sz="2800" dirty="0"/>
              <a:t>3) Better evaluation of existing data </a:t>
            </a:r>
            <a:br>
              <a:rPr lang="en-US" sz="2800" dirty="0"/>
            </a:br>
            <a:r>
              <a:rPr lang="en-US" sz="2800" dirty="0"/>
              <a:t>4) Better understanding of the secular mindset </a:t>
            </a:r>
            <a:br>
              <a:rPr lang="en-US" sz="2800" dirty="0"/>
            </a:br>
            <a:r>
              <a:rPr lang="en-US" sz="2800" dirty="0"/>
              <a:t>5) Test of faith</a:t>
            </a:r>
          </a:p>
        </p:txBody>
      </p:sp>
    </p:spTree>
    <p:extLst>
      <p:ext uri="{BB962C8B-B14F-4D97-AF65-F5344CB8AC3E}">
        <p14:creationId xmlns:p14="http://schemas.microsoft.com/office/powerpoint/2010/main" val="3198237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752600"/>
            <a:ext cx="9906000" cy="4876800"/>
          </a:xfrm>
        </p:spPr>
        <p:txBody>
          <a:bodyPr>
            <a:normAutofit/>
          </a:bodyPr>
          <a:lstStyle/>
          <a:p>
            <a:endParaRPr lang="en-US" sz="3200" dirty="0">
              <a:solidFill>
                <a:schemeClr val="bg1"/>
              </a:solidFill>
            </a:endParaRPr>
          </a:p>
          <a:p>
            <a:pPr marL="0" indent="0">
              <a:buNone/>
            </a:pPr>
            <a:r>
              <a:rPr lang="en-US" sz="3200" dirty="0">
                <a:solidFill>
                  <a:schemeClr val="bg1"/>
                </a:solidFill>
              </a:rPr>
              <a:t>“Both in divine revelation and in nature, God has given to men mysteries to command their faith. </a:t>
            </a:r>
            <a:r>
              <a:rPr lang="en-US" sz="3200" dirty="0">
                <a:solidFill>
                  <a:srgbClr val="FFFF00"/>
                </a:solidFill>
              </a:rPr>
              <a:t>This must be so</a:t>
            </a:r>
            <a:r>
              <a:rPr lang="en-US" sz="3200" dirty="0">
                <a:solidFill>
                  <a:schemeClr val="bg1"/>
                </a:solidFill>
              </a:rPr>
              <a:t>. We may be ever searching, ever inquiring, ever learning, and yet there is an infinity beyond.”</a:t>
            </a:r>
          </a:p>
          <a:p>
            <a:endParaRPr lang="en-US" sz="3200" dirty="0">
              <a:solidFill>
                <a:schemeClr val="bg1"/>
              </a:solidFill>
            </a:endParaRPr>
          </a:p>
        </p:txBody>
      </p:sp>
      <p:sp>
        <p:nvSpPr>
          <p:cNvPr id="4" name="Text Box 4"/>
          <p:cNvSpPr txBox="1">
            <a:spLocks noChangeArrowheads="1"/>
          </p:cNvSpPr>
          <p:nvPr/>
        </p:nvSpPr>
        <p:spPr bwMode="auto">
          <a:xfrm>
            <a:off x="1219200" y="381003"/>
            <a:ext cx="8505824" cy="763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457200">
              <a:lnSpc>
                <a:spcPct val="120000"/>
              </a:lnSpc>
              <a:spcBef>
                <a:spcPct val="50000"/>
              </a:spcBef>
              <a:defRPr/>
            </a:pPr>
            <a:r>
              <a:rPr lang="en-US" sz="4000" i="1" dirty="0">
                <a:solidFill>
                  <a:prstClr val="white">
                    <a:lumMod val="85000"/>
                  </a:prstClr>
                </a:solidFill>
                <a:latin typeface="Arial"/>
                <a:ea typeface="ＭＳ Ｐゴシック" pitchFamily="34" charset="-128"/>
              </a:rPr>
              <a:t>The Necessity</a:t>
            </a:r>
            <a:endParaRPr lang="en-US" sz="4000" dirty="0">
              <a:solidFill>
                <a:prstClr val="white">
                  <a:lumMod val="85000"/>
                </a:prstClr>
              </a:solidFill>
              <a:latin typeface="Arial"/>
              <a:ea typeface="ＭＳ Ｐゴシック" pitchFamily="34" charset="-128"/>
            </a:endParaRPr>
          </a:p>
        </p:txBody>
      </p:sp>
      <p:sp>
        <p:nvSpPr>
          <p:cNvPr id="5" name="Rectangle 4">
            <a:extLst>
              <a:ext uri="{FF2B5EF4-FFF2-40B4-BE49-F238E27FC236}">
                <a16:creationId xmlns:a16="http://schemas.microsoft.com/office/drawing/2014/main" id="{FAEA97E7-A87F-41DF-B741-EA874F13261B}"/>
              </a:ext>
            </a:extLst>
          </p:cNvPr>
          <p:cNvSpPr/>
          <p:nvPr/>
        </p:nvSpPr>
        <p:spPr>
          <a:xfrm>
            <a:off x="1219200" y="1143000"/>
            <a:ext cx="8077200" cy="369332"/>
          </a:xfrm>
          <a:prstGeom prst="rect">
            <a:avLst/>
          </a:prstGeom>
        </p:spPr>
        <p:txBody>
          <a:bodyPr wrap="square">
            <a:spAutoFit/>
          </a:bodyPr>
          <a:lstStyle/>
          <a:p>
            <a:pPr eaLnBrk="1" fontAlgn="auto" hangingPunct="1">
              <a:spcBef>
                <a:spcPts val="0"/>
              </a:spcBef>
              <a:spcAft>
                <a:spcPts val="0"/>
              </a:spcAft>
              <a:defRPr/>
            </a:pPr>
            <a:r>
              <a:rPr lang="en-US" dirty="0">
                <a:solidFill>
                  <a:prstClr val="white"/>
                </a:solidFill>
                <a:latin typeface="Arial"/>
              </a:rPr>
              <a:t>E.G. White Testimonies for the Church, v.8 — “God in nature”</a:t>
            </a:r>
          </a:p>
        </p:txBody>
      </p:sp>
    </p:spTree>
    <p:extLst>
      <p:ext uri="{BB962C8B-B14F-4D97-AF65-F5344CB8AC3E}">
        <p14:creationId xmlns:p14="http://schemas.microsoft.com/office/powerpoint/2010/main" val="241179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0130C95-AF97-44A9-B572-91BF4D25271A}"/>
              </a:ext>
            </a:extLst>
          </p:cNvPr>
          <p:cNvSpPr>
            <a:spLocks noGrp="1"/>
          </p:cNvSpPr>
          <p:nvPr>
            <p:ph idx="1"/>
          </p:nvPr>
        </p:nvSpPr>
        <p:spPr>
          <a:xfrm>
            <a:off x="677334" y="1509823"/>
            <a:ext cx="9228666" cy="4967177"/>
          </a:xfrm>
        </p:spPr>
        <p:txBody>
          <a:bodyPr>
            <a:normAutofit lnSpcReduction="10000"/>
          </a:bodyPr>
          <a:lstStyle/>
          <a:p>
            <a:r>
              <a:rPr lang="en-US" sz="2400" dirty="0"/>
              <a:t>Scripture and nature proceed from God, </a:t>
            </a:r>
          </a:p>
          <a:p>
            <a:r>
              <a:rPr lang="en-US" sz="2400" dirty="0"/>
              <a:t>We are not always able to understand them harmoniously</a:t>
            </a:r>
          </a:p>
          <a:p>
            <a:r>
              <a:rPr lang="en-US" sz="2400" dirty="0"/>
              <a:t>In situations of conflict, some prioritize sense over word to establish truth</a:t>
            </a:r>
          </a:p>
          <a:p>
            <a:r>
              <a:rPr lang="en-US" sz="2400" dirty="0"/>
              <a:t>We chose a foundational role for Scripture instead</a:t>
            </a:r>
          </a:p>
          <a:p>
            <a:r>
              <a:rPr lang="en-US" sz="2400" dirty="0"/>
              <a:t>This posture still recognizes that: theology and science have their own methods and language; 2) there is an area of interface between these two domains; 3) there is need for proper understanding in both domains.</a:t>
            </a:r>
          </a:p>
          <a:p>
            <a:r>
              <a:rPr lang="en-US" sz="2400" kern="0" dirty="0"/>
              <a:t>It also fosters a balanced sense of self, where discovery is accomplished in humbleness and leads to an appreciation of God’s greatness </a:t>
            </a:r>
          </a:p>
          <a:p>
            <a:endParaRPr lang="en-US" sz="2400" dirty="0"/>
          </a:p>
        </p:txBody>
      </p:sp>
    </p:spTree>
    <p:extLst>
      <p:ext uri="{BB962C8B-B14F-4D97-AF65-F5344CB8AC3E}">
        <p14:creationId xmlns:p14="http://schemas.microsoft.com/office/powerpoint/2010/main" val="1454986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p:cNvSpPr txBox="1">
            <a:spLocks noChangeArrowheads="1"/>
          </p:cNvSpPr>
          <p:nvPr/>
        </p:nvSpPr>
        <p:spPr bwMode="auto">
          <a:xfrm>
            <a:off x="2057400" y="2168613"/>
            <a:ext cx="80772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a:spcBef>
                <a:spcPct val="50000"/>
              </a:spcBef>
            </a:pPr>
            <a:r>
              <a:rPr lang="en-US" sz="3200" dirty="0">
                <a:solidFill>
                  <a:srgbClr val="000000"/>
                </a:solidFill>
                <a:latin typeface="Arial"/>
                <a:ea typeface="ＭＳ Ｐゴシック" pitchFamily="34" charset="-128"/>
              </a:rPr>
              <a:t>Resources</a:t>
            </a:r>
            <a:endParaRPr lang="en-US" sz="2400" dirty="0">
              <a:solidFill>
                <a:srgbClr val="000000"/>
              </a:solidFill>
              <a:latin typeface="Baskerville Old Face" pitchFamily="18" charset="0"/>
              <a:ea typeface="ＭＳ Ｐゴシック" pitchFamily="34" charset="-128"/>
            </a:endParaRPr>
          </a:p>
          <a:p>
            <a:pPr defTabSz="457200">
              <a:spcBef>
                <a:spcPct val="50000"/>
              </a:spcBef>
            </a:pPr>
            <a:endParaRPr lang="en-US" sz="2800" dirty="0">
              <a:solidFill>
                <a:srgbClr val="000000"/>
              </a:solidFill>
              <a:latin typeface="Baskerville Old Face" pitchFamily="18" charset="0"/>
              <a:ea typeface="ＭＳ Ｐゴシック" pitchFamily="34" charset="-128"/>
            </a:endParaRPr>
          </a:p>
          <a:p>
            <a:pPr defTabSz="457200">
              <a:spcBef>
                <a:spcPct val="50000"/>
              </a:spcBef>
            </a:pPr>
            <a:r>
              <a:rPr lang="en-US" sz="2400" i="1" dirty="0">
                <a:solidFill>
                  <a:srgbClr val="000000"/>
                </a:solidFill>
                <a:latin typeface="Arial"/>
                <a:ea typeface="ＭＳ Ｐゴシック" pitchFamily="34" charset="-128"/>
                <a:hlinkClick r:id="rId3"/>
              </a:rPr>
              <a:t>www.grisda.org</a:t>
            </a:r>
            <a:endParaRPr lang="en-US" sz="2400" i="1" dirty="0">
              <a:solidFill>
                <a:srgbClr val="000000"/>
              </a:solidFill>
              <a:latin typeface="Arial"/>
              <a:ea typeface="ＭＳ Ｐゴシック" pitchFamily="34" charset="-128"/>
            </a:endParaRPr>
          </a:p>
          <a:p>
            <a:pPr defTabSz="457200">
              <a:spcBef>
                <a:spcPct val="50000"/>
              </a:spcBef>
            </a:pPr>
            <a:r>
              <a:rPr lang="en-US" sz="2400" i="1">
                <a:solidFill>
                  <a:srgbClr val="000000"/>
                </a:solidFill>
                <a:latin typeface="Arial"/>
                <a:ea typeface="ＭＳ Ｐゴシック" pitchFamily="34" charset="-128"/>
                <a:hlinkClick r:id="rId4"/>
              </a:rPr>
              <a:t>www.creationsabbath.net</a:t>
            </a:r>
            <a:r>
              <a:rPr lang="en-US" sz="2400" i="1">
                <a:solidFill>
                  <a:srgbClr val="000000"/>
                </a:solidFill>
                <a:latin typeface="Arial"/>
                <a:ea typeface="ＭＳ Ｐゴシック" pitchFamily="34" charset="-128"/>
              </a:rPr>
              <a:t> </a:t>
            </a:r>
            <a:endParaRPr lang="en-US" sz="2400" i="1" dirty="0">
              <a:solidFill>
                <a:srgbClr val="000000"/>
              </a:solidFill>
              <a:latin typeface="Arial"/>
              <a:ea typeface="ＭＳ Ｐゴシック" pitchFamily="34" charset="-128"/>
            </a:endParaRPr>
          </a:p>
          <a:p>
            <a:pPr defTabSz="457200">
              <a:spcBef>
                <a:spcPct val="50000"/>
              </a:spcBef>
            </a:pPr>
            <a:r>
              <a:rPr lang="en-US" sz="2400" i="1" dirty="0">
                <a:solidFill>
                  <a:srgbClr val="000000"/>
                </a:solidFill>
                <a:latin typeface="Arial"/>
                <a:ea typeface="ＭＳ Ｐゴシック" pitchFamily="34" charset="-128"/>
                <a:hlinkClick r:id="rId5"/>
              </a:rPr>
              <a:t>FB: @</a:t>
            </a:r>
            <a:r>
              <a:rPr lang="en-US" sz="2400" i="1" dirty="0" err="1">
                <a:solidFill>
                  <a:srgbClr val="000000"/>
                </a:solidFill>
                <a:latin typeface="Arial"/>
                <a:ea typeface="ＭＳ Ｐゴシック" pitchFamily="34" charset="-128"/>
                <a:hlinkClick r:id="rId5"/>
              </a:rPr>
              <a:t>Geoscienceresearchinstitute</a:t>
            </a:r>
            <a:endParaRPr lang="en-US" sz="2400" i="1" dirty="0">
              <a:solidFill>
                <a:srgbClr val="000000"/>
              </a:solidFill>
              <a:latin typeface="Arial"/>
              <a:ea typeface="ＭＳ Ｐゴシック" pitchFamily="34" charset="-128"/>
            </a:endParaRPr>
          </a:p>
          <a:p>
            <a:pPr defTabSz="457200">
              <a:spcBef>
                <a:spcPct val="50000"/>
              </a:spcBef>
            </a:pPr>
            <a:r>
              <a:rPr lang="en-US" sz="2400" i="1" dirty="0">
                <a:solidFill>
                  <a:srgbClr val="000000"/>
                </a:solidFill>
                <a:latin typeface="Arial"/>
                <a:ea typeface="ＭＳ Ｐゴシック" pitchFamily="34" charset="-128"/>
                <a:hlinkClick r:id="rId6"/>
              </a:rPr>
              <a:t>Instagram: @</a:t>
            </a:r>
            <a:r>
              <a:rPr lang="en-US" sz="2400" i="1" dirty="0" err="1">
                <a:solidFill>
                  <a:srgbClr val="000000"/>
                </a:solidFill>
                <a:latin typeface="Arial"/>
                <a:ea typeface="ＭＳ Ｐゴシック" pitchFamily="34" charset="-128"/>
                <a:hlinkClick r:id="rId6"/>
              </a:rPr>
              <a:t>geoscienceresearchinstitute</a:t>
            </a:r>
            <a:r>
              <a:rPr lang="en-US" sz="2400" i="1" dirty="0">
                <a:solidFill>
                  <a:srgbClr val="000000"/>
                </a:solidFill>
                <a:latin typeface="Arial"/>
                <a:ea typeface="ＭＳ Ｐゴシック" pitchFamily="34" charset="-128"/>
              </a:rPr>
              <a:t> </a:t>
            </a:r>
            <a:endParaRPr lang="en-US" sz="2000" i="1" dirty="0">
              <a:solidFill>
                <a:srgbClr val="000000"/>
              </a:solidFill>
              <a:latin typeface="Arial"/>
              <a:ea typeface="ＭＳ Ｐゴシック" pitchFamily="34" charset="-128"/>
            </a:endParaRPr>
          </a:p>
          <a:p>
            <a:pPr defTabSz="457200">
              <a:spcBef>
                <a:spcPct val="50000"/>
              </a:spcBef>
            </a:pPr>
            <a:endParaRPr lang="en-US" sz="2000" i="1" dirty="0">
              <a:solidFill>
                <a:srgbClr val="000000"/>
              </a:solidFill>
              <a:latin typeface="Arial"/>
              <a:ea typeface="ＭＳ Ｐゴシック" pitchFamily="34" charset="-128"/>
            </a:endParaRPr>
          </a:p>
        </p:txBody>
      </p:sp>
      <p:pic>
        <p:nvPicPr>
          <p:cNvPr id="1026" name="Picture 2" descr="http://grisda.files.wordpress.com/2012/09/cropped-gri-logo-crop-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15414"/>
            <a:ext cx="895350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415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4247852"/>
            <a:ext cx="6110288" cy="2308324"/>
          </a:xfrm>
          <a:prstGeom prst="rect">
            <a:avLst/>
          </a:prstGeom>
          <a:noFill/>
        </p:spPr>
        <p:txBody>
          <a:bodyPr wrap="square" rtlCol="0">
            <a:spAutoFit/>
          </a:bodyPr>
          <a:lstStyle/>
          <a:p>
            <a:pPr algn="ctr"/>
            <a:r>
              <a:rPr lang="en-US" sz="3200" dirty="0"/>
              <a:t>Question:</a:t>
            </a:r>
          </a:p>
          <a:p>
            <a:pPr algn="ctr"/>
            <a:endParaRPr lang="en-US" sz="2800" dirty="0"/>
          </a:p>
          <a:p>
            <a:pPr algn="ctr"/>
            <a:r>
              <a:rPr lang="en-US" sz="2800" dirty="0"/>
              <a:t>Can we hold on to a biblical worldview and embrace the practice of science?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0" y="3048000"/>
            <a:ext cx="5080000" cy="3810000"/>
          </a:xfrm>
          <a:prstGeom prst="rect">
            <a:avLst/>
          </a:prstGeom>
        </p:spPr>
      </p:pic>
      <p:sp>
        <p:nvSpPr>
          <p:cNvPr id="8" name="Rectangle 2"/>
          <p:cNvSpPr>
            <a:spLocks noGrp="1" noChangeArrowheads="1"/>
          </p:cNvSpPr>
          <p:nvPr>
            <p:ph type="title"/>
          </p:nvPr>
        </p:nvSpPr>
        <p:spPr>
          <a:xfrm>
            <a:off x="1981200" y="228600"/>
            <a:ext cx="8229600" cy="1143000"/>
          </a:xfrm>
        </p:spPr>
        <p:txBody>
          <a:bodyPr/>
          <a:lstStyle/>
          <a:p>
            <a:pPr eaLnBrk="1" hangingPunct="1"/>
            <a:r>
              <a:rPr lang="en-US" altLang="en-US" sz="3600" dirty="0"/>
              <a:t>Informal definitions</a:t>
            </a:r>
          </a:p>
        </p:txBody>
      </p:sp>
      <p:sp>
        <p:nvSpPr>
          <p:cNvPr id="9" name="Rectangle 3"/>
          <p:cNvSpPr txBox="1">
            <a:spLocks noChangeArrowheads="1"/>
          </p:cNvSpPr>
          <p:nvPr/>
        </p:nvSpPr>
        <p:spPr bwMode="auto">
          <a:xfrm>
            <a:off x="685800" y="1447800"/>
            <a:ext cx="10820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800" kern="0" dirty="0"/>
              <a:t>“Faith”: worldview based on biblical revelation </a:t>
            </a:r>
            <a:br>
              <a:rPr lang="en-US" altLang="en-US" sz="2800" kern="0" dirty="0"/>
            </a:br>
            <a:endParaRPr lang="en-US" altLang="en-US" sz="2800" kern="0" dirty="0"/>
          </a:p>
          <a:p>
            <a:pPr eaLnBrk="1" hangingPunct="1"/>
            <a:r>
              <a:rPr lang="en-US" altLang="en-US" sz="2800" kern="0" dirty="0"/>
              <a:t>“Science”: approach that uses solely physical evidence to understand reality</a:t>
            </a:r>
            <a:endParaRPr lang="en-US" altLang="en-US" kern="0" dirty="0"/>
          </a:p>
        </p:txBody>
      </p:sp>
    </p:spTree>
    <p:extLst>
      <p:ext uri="{BB962C8B-B14F-4D97-AF65-F5344CB8AC3E}">
        <p14:creationId xmlns:p14="http://schemas.microsoft.com/office/powerpoint/2010/main" val="108678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984A1A-39AE-F94D-9386-5CB119FE20B7}"/>
              </a:ext>
            </a:extLst>
          </p:cNvPr>
          <p:cNvPicPr>
            <a:picLocks noGrp="1" noChangeAspect="1"/>
          </p:cNvPicPr>
          <p:nvPr/>
        </p:nvPicPr>
        <p:blipFill rotWithShape="1">
          <a:blip r:embed="rId3"/>
          <a:srcRect l="3887" t="4357" r="49622" b="4357"/>
          <a:stretch/>
        </p:blipFill>
        <p:spPr>
          <a:xfrm>
            <a:off x="7090" y="0"/>
            <a:ext cx="6209713" cy="6858000"/>
          </a:xfrm>
          <a:prstGeom prst="rect">
            <a:avLst/>
          </a:prstGeom>
          <a:solidFill>
            <a:schemeClr val="bg1">
              <a:lumMod val="75000"/>
              <a:lumOff val="25000"/>
            </a:schemeClr>
          </a:solidFill>
        </p:spPr>
      </p:pic>
      <p:pic>
        <p:nvPicPr>
          <p:cNvPr id="7" name="Picture 6">
            <a:extLst>
              <a:ext uri="{FF2B5EF4-FFF2-40B4-BE49-F238E27FC236}">
                <a16:creationId xmlns:a16="http://schemas.microsoft.com/office/drawing/2014/main" id="{116CDB62-BDAE-084F-B7F5-7EF1DE7864AD}"/>
              </a:ext>
            </a:extLst>
          </p:cNvPr>
          <p:cNvPicPr>
            <a:picLocks noGrp="1" noChangeAspect="1"/>
          </p:cNvPicPr>
          <p:nvPr/>
        </p:nvPicPr>
        <p:blipFill rotWithShape="1">
          <a:blip r:embed="rId4"/>
          <a:srcRect t="16781" b="6729"/>
          <a:stretch/>
        </p:blipFill>
        <p:spPr>
          <a:xfrm>
            <a:off x="6216803" y="-1"/>
            <a:ext cx="5975197" cy="6858001"/>
          </a:xfrm>
          <a:prstGeom prst="rect">
            <a:avLst/>
          </a:prstGeom>
          <a:solidFill>
            <a:schemeClr val="bg1">
              <a:lumMod val="75000"/>
              <a:lumOff val="25000"/>
            </a:schemeClr>
          </a:solidFill>
          <a:effectLst>
            <a:outerShdw blurRad="441750" dist="38100" dir="5400000" algn="t" rotWithShape="0">
              <a:prstClr val="black">
                <a:alpha val="40000"/>
              </a:prstClr>
            </a:outerShdw>
          </a:effectLst>
        </p:spPr>
      </p:pic>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a:xfrm>
            <a:off x="677334" y="609600"/>
            <a:ext cx="10880682" cy="1320800"/>
          </a:xfrm>
        </p:spPr>
        <p:txBody>
          <a:bodyPr>
            <a:normAutofit/>
          </a:bodyPr>
          <a:lstStyle/>
          <a:p>
            <a:pPr algn="ctr"/>
            <a:r>
              <a:rPr lang="en-US" sz="6000" dirty="0">
                <a:solidFill>
                  <a:schemeClr val="bg1"/>
                </a:solidFill>
                <a:effectLst>
                  <a:outerShdw blurRad="38100" dist="38100" dir="2700000" algn="tl">
                    <a:srgbClr val="000000">
                      <a:alpha val="43137"/>
                    </a:srgbClr>
                  </a:outerShdw>
                </a:effectLst>
              </a:rPr>
              <a:t>Scripture and Nature</a:t>
            </a:r>
          </a:p>
        </p:txBody>
      </p:sp>
      <p:sp>
        <p:nvSpPr>
          <p:cNvPr id="9" name="Content Placeholder 8">
            <a:extLst>
              <a:ext uri="{FF2B5EF4-FFF2-40B4-BE49-F238E27FC236}">
                <a16:creationId xmlns:a16="http://schemas.microsoft.com/office/drawing/2014/main" id="{CB976D5F-05D8-49F3-958B-8E52DF402A2F}"/>
              </a:ext>
            </a:extLst>
          </p:cNvPr>
          <p:cNvSpPr>
            <a:spLocks noGrp="1"/>
          </p:cNvSpPr>
          <p:nvPr>
            <p:ph idx="1"/>
          </p:nvPr>
        </p:nvSpPr>
        <p:spPr>
          <a:xfrm>
            <a:off x="1918469" y="5040949"/>
            <a:ext cx="8596668" cy="1207451"/>
          </a:xfrm>
        </p:spPr>
        <p:txBody>
          <a:bodyPr>
            <a:normAutofit/>
          </a:bodyPr>
          <a:lstStyle/>
          <a:p>
            <a:pPr marL="0" indent="0" algn="ctr">
              <a:buNone/>
            </a:pPr>
            <a:r>
              <a:rPr lang="en-US" sz="3200" dirty="0">
                <a:solidFill>
                  <a:schemeClr val="bg1"/>
                </a:solidFill>
                <a:effectLst>
                  <a:outerShdw blurRad="38100" dist="38100" dir="2700000" algn="tl">
                    <a:srgbClr val="000000">
                      <a:alpha val="43137"/>
                    </a:srgbClr>
                  </a:outerShdw>
                </a:effectLst>
              </a:rPr>
              <a:t>“bear the impress of the same master mind”</a:t>
            </a:r>
            <a:r>
              <a:rPr lang="en-US" sz="2000" dirty="0"/>
              <a:t>”</a:t>
            </a:r>
          </a:p>
        </p:txBody>
      </p:sp>
    </p:spTree>
    <p:extLst>
      <p:ext uri="{BB962C8B-B14F-4D97-AF65-F5344CB8AC3E}">
        <p14:creationId xmlns:p14="http://schemas.microsoft.com/office/powerpoint/2010/main" val="375786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152400"/>
            <a:ext cx="8229600" cy="1143000"/>
          </a:xfrm>
        </p:spPr>
        <p:txBody>
          <a:bodyPr/>
          <a:lstStyle/>
          <a:p>
            <a:pPr eaLnBrk="1" hangingPunct="1"/>
            <a:r>
              <a:rPr lang="en-US" altLang="en-US" sz="3600" dirty="0"/>
              <a:t>The good news</a:t>
            </a:r>
          </a:p>
        </p:txBody>
      </p:sp>
      <p:sp>
        <p:nvSpPr>
          <p:cNvPr id="16387" name="Rectangle 3"/>
          <p:cNvSpPr>
            <a:spLocks noGrp="1" noChangeArrowheads="1"/>
          </p:cNvSpPr>
          <p:nvPr>
            <p:ph type="body" idx="1"/>
          </p:nvPr>
        </p:nvSpPr>
        <p:spPr>
          <a:xfrm>
            <a:off x="1981200" y="1295400"/>
            <a:ext cx="8229600" cy="3124200"/>
          </a:xfrm>
        </p:spPr>
        <p:txBody>
          <a:bodyPr/>
          <a:lstStyle/>
          <a:p>
            <a:pPr marL="0" indent="0" algn="ctr" eaLnBrk="1" hangingPunct="1">
              <a:buNone/>
            </a:pPr>
            <a:r>
              <a:rPr lang="en-US" altLang="en-US" sz="2400" dirty="0"/>
              <a:t>Many great scientists were/are people of faith</a:t>
            </a:r>
          </a:p>
          <a:p>
            <a:pPr algn="ctr" eaLnBrk="1" hangingPunct="1"/>
            <a:endParaRPr lang="en-US" altLang="en-US" sz="2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5128" y="2057400"/>
            <a:ext cx="4648200" cy="46482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057400"/>
            <a:ext cx="4648200" cy="4648200"/>
          </a:xfrm>
          <a:prstGeom prst="rect">
            <a:avLst/>
          </a:prstGeom>
        </p:spPr>
      </p:pic>
    </p:spTree>
    <p:extLst>
      <p:ext uri="{BB962C8B-B14F-4D97-AF65-F5344CB8AC3E}">
        <p14:creationId xmlns:p14="http://schemas.microsoft.com/office/powerpoint/2010/main" val="2961102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152400"/>
            <a:ext cx="8229600" cy="1143000"/>
          </a:xfrm>
        </p:spPr>
        <p:txBody>
          <a:bodyPr/>
          <a:lstStyle/>
          <a:p>
            <a:pPr eaLnBrk="1" hangingPunct="1"/>
            <a:r>
              <a:rPr lang="en-US" altLang="en-US" sz="3600" dirty="0"/>
              <a:t>The good news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133600"/>
            <a:ext cx="4572000" cy="4572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2133600"/>
            <a:ext cx="4572000" cy="4572000"/>
          </a:xfrm>
          <a:prstGeom prst="rect">
            <a:avLst/>
          </a:prstGeom>
        </p:spPr>
      </p:pic>
      <p:sp>
        <p:nvSpPr>
          <p:cNvPr id="10" name="Rectangle 3"/>
          <p:cNvSpPr txBox="1">
            <a:spLocks noChangeArrowheads="1"/>
          </p:cNvSpPr>
          <p:nvPr/>
        </p:nvSpPr>
        <p:spPr bwMode="auto">
          <a:xfrm>
            <a:off x="1981200" y="1295400"/>
            <a:ext cx="82296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0" cap="none" spc="0" normalizeH="0" baseline="0" noProof="0">
                <a:ln>
                  <a:noFill/>
                </a:ln>
                <a:solidFill>
                  <a:srgbClr val="000000"/>
                </a:solidFill>
                <a:effectLst/>
                <a:uLnTx/>
                <a:uFillTx/>
                <a:latin typeface="Arial"/>
                <a:ea typeface="+mn-ea"/>
                <a:cs typeface="+mn-cs"/>
              </a:rPr>
              <a:t>Many great scientists were/are people of faith</a:t>
            </a:r>
          </a:p>
          <a:p>
            <a:pPr marL="342900" marR="0" lvl="0" indent="-342900" algn="ctr" defTabSz="914400" rtl="0" eaLnBrk="1" fontAlgn="base" latinLnBrk="0" hangingPunct="1">
              <a:lnSpc>
                <a:spcPct val="100000"/>
              </a:lnSpc>
              <a:spcBef>
                <a:spcPct val="20000"/>
              </a:spcBef>
              <a:spcAft>
                <a:spcPct val="0"/>
              </a:spcAft>
              <a:buClrTx/>
              <a:buSzTx/>
              <a:buFontTx/>
              <a:buChar char="•"/>
              <a:tabLst/>
              <a:defRPr/>
            </a:pPr>
            <a:endParaRPr kumimoji="0" lang="en-US" altLang="en-US" sz="28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32593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05FB84-A3FA-4F29-B7C4-B441E87A29B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01A8E777-D839-4AA2-AC34-698024A20571}"/>
              </a:ext>
            </a:extLst>
          </p:cNvPr>
          <p:cNvSpPr>
            <a:spLocks noGrp="1"/>
          </p:cNvSpPr>
          <p:nvPr>
            <p:ph type="title"/>
          </p:nvPr>
        </p:nvSpPr>
        <p:spPr>
          <a:xfrm>
            <a:off x="677334" y="362712"/>
            <a:ext cx="8596668" cy="1320800"/>
          </a:xfrm>
        </p:spPr>
        <p:txBody>
          <a:bodyPr/>
          <a:lstStyle/>
          <a:p>
            <a:r>
              <a:rPr lang="en-US" dirty="0"/>
              <a:t>Examples of conflict</a:t>
            </a:r>
          </a:p>
        </p:txBody>
      </p:sp>
      <p:sp>
        <p:nvSpPr>
          <p:cNvPr id="3" name="Content Placeholder 2">
            <a:extLst>
              <a:ext uri="{FF2B5EF4-FFF2-40B4-BE49-F238E27FC236}">
                <a16:creationId xmlns:a16="http://schemas.microsoft.com/office/drawing/2014/main" id="{307BEE5F-167F-4069-8B2A-E25B8154FCA7}"/>
              </a:ext>
            </a:extLst>
          </p:cNvPr>
          <p:cNvSpPr>
            <a:spLocks noGrp="1"/>
          </p:cNvSpPr>
          <p:nvPr>
            <p:ph idx="1"/>
          </p:nvPr>
        </p:nvSpPr>
        <p:spPr>
          <a:xfrm>
            <a:off x="677334" y="1294731"/>
            <a:ext cx="8596668" cy="3880773"/>
          </a:xfrm>
        </p:spPr>
        <p:txBody>
          <a:bodyPr>
            <a:normAutofit/>
          </a:bodyPr>
          <a:lstStyle/>
          <a:p>
            <a:r>
              <a:rPr lang="en-US" sz="2400" dirty="0">
                <a:solidFill>
                  <a:schemeClr val="bg1"/>
                </a:solidFill>
              </a:rPr>
              <a:t>Origin of living creatures</a:t>
            </a:r>
          </a:p>
        </p:txBody>
      </p:sp>
      <p:pic>
        <p:nvPicPr>
          <p:cNvPr id="1026" name="Picture 2" descr="https://www.lpi.usra.edu/planetary_news/wp-content/uploads/2020/11/Bennu-1.png">
            <a:extLst>
              <a:ext uri="{FF2B5EF4-FFF2-40B4-BE49-F238E27FC236}">
                <a16:creationId xmlns:a16="http://schemas.microsoft.com/office/drawing/2014/main" id="{EC3E5014-D1A2-4261-B552-59CC147F8F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042"/>
          <a:stretch/>
        </p:blipFill>
        <p:spPr bwMode="auto">
          <a:xfrm>
            <a:off x="6246321" y="2204602"/>
            <a:ext cx="5945679" cy="46351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6D7BD75-7F13-4212-BCD6-1CEAA091A0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042"/>
          <a:stretch/>
        </p:blipFill>
        <p:spPr>
          <a:xfrm>
            <a:off x="-1" y="2204602"/>
            <a:ext cx="5945679" cy="4635110"/>
          </a:xfrm>
          <a:prstGeom prst="rect">
            <a:avLst/>
          </a:prstGeom>
        </p:spPr>
      </p:pic>
      <p:sp>
        <p:nvSpPr>
          <p:cNvPr id="7" name="TextBox 6">
            <a:extLst>
              <a:ext uri="{FF2B5EF4-FFF2-40B4-BE49-F238E27FC236}">
                <a16:creationId xmlns:a16="http://schemas.microsoft.com/office/drawing/2014/main" id="{AE575B78-03B4-4998-A1E1-E59E714EA01E}"/>
              </a:ext>
            </a:extLst>
          </p:cNvPr>
          <p:cNvSpPr txBox="1"/>
          <p:nvPr/>
        </p:nvSpPr>
        <p:spPr>
          <a:xfrm>
            <a:off x="5550408" y="6497042"/>
            <a:ext cx="3931920"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Credit: NASA/Goddard/University of Arizona</a:t>
            </a:r>
            <a:endPar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AF84DC3A-11B3-491A-81A8-1D7F400E24A7}"/>
              </a:ext>
            </a:extLst>
          </p:cNvPr>
          <p:cNvSpPr txBox="1"/>
          <p:nvPr/>
        </p:nvSpPr>
        <p:spPr>
          <a:xfrm>
            <a:off x="-612648" y="6451646"/>
            <a:ext cx="5175504"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Nathan Greene, Days of Creation, Day 5. Used with permission</a:t>
            </a:r>
            <a:endPar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endParaRPr>
          </a:p>
        </p:txBody>
      </p:sp>
    </p:spTree>
    <p:extLst>
      <p:ext uri="{BB962C8B-B14F-4D97-AF65-F5344CB8AC3E}">
        <p14:creationId xmlns:p14="http://schemas.microsoft.com/office/powerpoint/2010/main" val="3702964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05FB84-A3FA-4F29-B7C4-B441E87A29B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68C1871E-5236-46E6-B808-9902A381FF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923" b="5768"/>
          <a:stretch/>
        </p:blipFill>
        <p:spPr>
          <a:xfrm>
            <a:off x="-1" y="2033368"/>
            <a:ext cx="6655981" cy="4812793"/>
          </a:xfrm>
          <a:prstGeom prst="rect">
            <a:avLst/>
          </a:prstGeom>
        </p:spPr>
      </p:pic>
      <p:sp>
        <p:nvSpPr>
          <p:cNvPr id="2" name="Title 1">
            <a:extLst>
              <a:ext uri="{FF2B5EF4-FFF2-40B4-BE49-F238E27FC236}">
                <a16:creationId xmlns:a16="http://schemas.microsoft.com/office/drawing/2014/main" id="{01A8E777-D839-4AA2-AC34-698024A20571}"/>
              </a:ext>
            </a:extLst>
          </p:cNvPr>
          <p:cNvSpPr>
            <a:spLocks noGrp="1"/>
          </p:cNvSpPr>
          <p:nvPr>
            <p:ph type="title"/>
          </p:nvPr>
        </p:nvSpPr>
        <p:spPr>
          <a:xfrm>
            <a:off x="677334" y="362712"/>
            <a:ext cx="8596668" cy="1320800"/>
          </a:xfrm>
        </p:spPr>
        <p:txBody>
          <a:bodyPr/>
          <a:lstStyle/>
          <a:p>
            <a:r>
              <a:rPr lang="en-US" dirty="0"/>
              <a:t>Examples of conflict</a:t>
            </a:r>
          </a:p>
        </p:txBody>
      </p:sp>
      <p:sp>
        <p:nvSpPr>
          <p:cNvPr id="3" name="Content Placeholder 2">
            <a:extLst>
              <a:ext uri="{FF2B5EF4-FFF2-40B4-BE49-F238E27FC236}">
                <a16:creationId xmlns:a16="http://schemas.microsoft.com/office/drawing/2014/main" id="{307BEE5F-167F-4069-8B2A-E25B8154FCA7}"/>
              </a:ext>
            </a:extLst>
          </p:cNvPr>
          <p:cNvSpPr>
            <a:spLocks noGrp="1"/>
          </p:cNvSpPr>
          <p:nvPr>
            <p:ph idx="1"/>
          </p:nvPr>
        </p:nvSpPr>
        <p:spPr>
          <a:xfrm>
            <a:off x="677334" y="1294731"/>
            <a:ext cx="8596668" cy="3880773"/>
          </a:xfrm>
        </p:spPr>
        <p:txBody>
          <a:bodyPr>
            <a:normAutofit/>
          </a:bodyPr>
          <a:lstStyle/>
          <a:p>
            <a:r>
              <a:rPr lang="en-US" sz="2400" dirty="0">
                <a:solidFill>
                  <a:schemeClr val="bg1"/>
                </a:solidFill>
              </a:rPr>
              <a:t>Origin of humans</a:t>
            </a:r>
          </a:p>
        </p:txBody>
      </p:sp>
      <p:sp>
        <p:nvSpPr>
          <p:cNvPr id="9" name="TextBox 8">
            <a:extLst>
              <a:ext uri="{FF2B5EF4-FFF2-40B4-BE49-F238E27FC236}">
                <a16:creationId xmlns:a16="http://schemas.microsoft.com/office/drawing/2014/main" id="{AF84DC3A-11B3-491A-81A8-1D7F400E24A7}"/>
              </a:ext>
            </a:extLst>
          </p:cNvPr>
          <p:cNvSpPr txBox="1"/>
          <p:nvPr/>
        </p:nvSpPr>
        <p:spPr>
          <a:xfrm>
            <a:off x="-612648" y="6451646"/>
            <a:ext cx="5175504"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Nathan Greene, Days of Creation, Day 6. Used with permission</a:t>
            </a:r>
            <a:endPar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endParaRPr>
          </a:p>
        </p:txBody>
      </p:sp>
      <p:pic>
        <p:nvPicPr>
          <p:cNvPr id="11" name="Picture 10">
            <a:extLst>
              <a:ext uri="{FF2B5EF4-FFF2-40B4-BE49-F238E27FC236}">
                <a16:creationId xmlns:a16="http://schemas.microsoft.com/office/drawing/2014/main" id="{50605F24-3D3E-4B96-A897-581E427DB5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7488" y="-11699"/>
            <a:ext cx="5191766" cy="6859065"/>
          </a:xfrm>
          <a:prstGeom prst="rect">
            <a:avLst/>
          </a:prstGeom>
        </p:spPr>
      </p:pic>
      <p:sp>
        <p:nvSpPr>
          <p:cNvPr id="7" name="TextBox 6">
            <a:extLst>
              <a:ext uri="{FF2B5EF4-FFF2-40B4-BE49-F238E27FC236}">
                <a16:creationId xmlns:a16="http://schemas.microsoft.com/office/drawing/2014/main" id="{AE575B78-03B4-4998-A1E1-E59E714EA01E}"/>
              </a:ext>
            </a:extLst>
          </p:cNvPr>
          <p:cNvSpPr txBox="1"/>
          <p:nvPr/>
        </p:nvSpPr>
        <p:spPr>
          <a:xfrm>
            <a:off x="7166344" y="6451646"/>
            <a:ext cx="290268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Denver Museum of Nature and Science</a:t>
            </a:r>
            <a:endPar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endParaRPr>
          </a:p>
        </p:txBody>
      </p:sp>
    </p:spTree>
    <p:extLst>
      <p:ext uri="{BB962C8B-B14F-4D97-AF65-F5344CB8AC3E}">
        <p14:creationId xmlns:p14="http://schemas.microsoft.com/office/powerpoint/2010/main" val="2547695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05FB84-A3FA-4F29-B7C4-B441E87A29B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01A8E777-D839-4AA2-AC34-698024A20571}"/>
              </a:ext>
            </a:extLst>
          </p:cNvPr>
          <p:cNvSpPr>
            <a:spLocks noGrp="1"/>
          </p:cNvSpPr>
          <p:nvPr>
            <p:ph type="title"/>
          </p:nvPr>
        </p:nvSpPr>
        <p:spPr>
          <a:xfrm>
            <a:off x="677334" y="362712"/>
            <a:ext cx="8596668" cy="1320800"/>
          </a:xfrm>
        </p:spPr>
        <p:txBody>
          <a:bodyPr/>
          <a:lstStyle/>
          <a:p>
            <a:r>
              <a:rPr lang="en-US" dirty="0"/>
              <a:t>Examples of conflict</a:t>
            </a:r>
          </a:p>
        </p:txBody>
      </p:sp>
      <p:sp>
        <p:nvSpPr>
          <p:cNvPr id="3" name="Content Placeholder 2">
            <a:extLst>
              <a:ext uri="{FF2B5EF4-FFF2-40B4-BE49-F238E27FC236}">
                <a16:creationId xmlns:a16="http://schemas.microsoft.com/office/drawing/2014/main" id="{307BEE5F-167F-4069-8B2A-E25B8154FCA7}"/>
              </a:ext>
            </a:extLst>
          </p:cNvPr>
          <p:cNvSpPr>
            <a:spLocks noGrp="1"/>
          </p:cNvSpPr>
          <p:nvPr>
            <p:ph idx="1"/>
          </p:nvPr>
        </p:nvSpPr>
        <p:spPr>
          <a:xfrm>
            <a:off x="677334" y="1294731"/>
            <a:ext cx="8596668" cy="3880773"/>
          </a:xfrm>
        </p:spPr>
        <p:txBody>
          <a:bodyPr>
            <a:normAutofit/>
          </a:bodyPr>
          <a:lstStyle/>
          <a:p>
            <a:r>
              <a:rPr lang="en-US" sz="2400" dirty="0">
                <a:solidFill>
                  <a:schemeClr val="bg1"/>
                </a:solidFill>
              </a:rPr>
              <a:t>A global flood</a:t>
            </a:r>
          </a:p>
        </p:txBody>
      </p:sp>
      <p:pic>
        <p:nvPicPr>
          <p:cNvPr id="10" name="Picture 2" descr="Grand Canyon: Monument to Catastrophe">
            <a:extLst>
              <a:ext uri="{FF2B5EF4-FFF2-40B4-BE49-F238E27FC236}">
                <a16:creationId xmlns:a16="http://schemas.microsoft.com/office/drawing/2014/main" id="{6E95F7AA-6791-4B7B-9924-FF4CEE2EAB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63" t="17463" r="25035" b="17575"/>
          <a:stretch/>
        </p:blipFill>
        <p:spPr bwMode="auto">
          <a:xfrm>
            <a:off x="2215121" y="1958437"/>
            <a:ext cx="3672389" cy="4838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mazon.com: The Grand Canyon, Monument to an Ancient Earth: Can Noah's  Flood Explain the Grand Canyon?: 9780825444210: Hill, Carol, Davidson,  Gregg, Ranney, Wayne, Helble, Tim: Books">
            <a:extLst>
              <a:ext uri="{FF2B5EF4-FFF2-40B4-BE49-F238E27FC236}">
                <a16:creationId xmlns:a16="http://schemas.microsoft.com/office/drawing/2014/main" id="{93646AC3-938D-4EEC-BA1B-C600037DCE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4353" y="1958437"/>
            <a:ext cx="3751180" cy="4853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29908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3967</Words>
  <Application>Microsoft Office PowerPoint</Application>
  <PresentationFormat>Widescreen</PresentationFormat>
  <Paragraphs>156</Paragraphs>
  <Slides>29</Slides>
  <Notes>26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29</vt:i4>
      </vt:variant>
    </vt:vector>
  </HeadingPairs>
  <TitlesOfParts>
    <vt:vector size="43" baseType="lpstr">
      <vt:lpstr>ＭＳ Ｐゴシック</vt:lpstr>
      <vt:lpstr>Arial</vt:lpstr>
      <vt:lpstr>Baskerville Old Face</vt:lpstr>
      <vt:lpstr>Calibri</vt:lpstr>
      <vt:lpstr>Century Gothic</vt:lpstr>
      <vt:lpstr>Courier New</vt:lpstr>
      <vt:lpstr>Goudy Old Style</vt:lpstr>
      <vt:lpstr>system-ui</vt:lpstr>
      <vt:lpstr>Times New Roman</vt:lpstr>
      <vt:lpstr>Trebuchet MS</vt:lpstr>
      <vt:lpstr>Wingdings 3</vt:lpstr>
      <vt:lpstr>Default Design</vt:lpstr>
      <vt:lpstr>Executive</vt:lpstr>
      <vt:lpstr>Facet</vt:lpstr>
      <vt:lpstr>PowerPoint Presentation</vt:lpstr>
      <vt:lpstr>Modern era: conflict between faith and science</vt:lpstr>
      <vt:lpstr>Informal definitions</vt:lpstr>
      <vt:lpstr>Scripture and Nature</vt:lpstr>
      <vt:lpstr>The good news</vt:lpstr>
      <vt:lpstr>The good news</vt:lpstr>
      <vt:lpstr>Examples of conflict</vt:lpstr>
      <vt:lpstr>Examples of conflict</vt:lpstr>
      <vt:lpstr>Examples of conflict</vt:lpstr>
      <vt:lpstr>Galileo Galilei: Word vs Senses</vt:lpstr>
      <vt:lpstr>Galileo Galilei: Word vs Senses</vt:lpstr>
      <vt:lpstr>Galileo Galilei: Word vs Senses</vt:lpstr>
      <vt:lpstr>Word vs Senses</vt:lpstr>
      <vt:lpstr>Biblical Insight: Word vs Senses</vt:lpstr>
      <vt:lpstr>Biblical Insight:  Word vs Senses</vt:lpstr>
      <vt:lpstr>PowerPoint Presentation</vt:lpstr>
      <vt:lpstr>Biblical Insight:  Word vs Senses</vt:lpstr>
      <vt:lpstr>Word vs Senses: Avoid False Dichotomy</vt:lpstr>
      <vt:lpstr>Word vs Senses: Avoid False Dichotomy</vt:lpstr>
      <vt:lpstr>Scripture and Nature: Harmonious Testimony</vt:lpstr>
      <vt:lpstr>Scripture and Nature: Harmonious Testimony</vt:lpstr>
      <vt:lpstr>“Rightly understood:” Hermeneutics and fact checking</vt:lpstr>
      <vt:lpstr>PowerPoint Presentation</vt:lpstr>
      <vt:lpstr>PowerPoint Presentation</vt:lpstr>
      <vt:lpstr>PowerPoint Presentation</vt:lpstr>
      <vt:lpstr>Sola Scriptura and times of conflict</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2014-06-09T21:50:44Z</dcterms:created>
  <dcterms:modified xsi:type="dcterms:W3CDTF">2023-06-07T18:16:06Z</dcterms:modified>
  <cp:contentStatus/>
</cp:coreProperties>
</file>