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68" r:id="rId1"/>
  </p:sldMasterIdLst>
  <p:notesMasterIdLst>
    <p:notesMasterId r:id="rId41"/>
  </p:notesMasterIdLst>
  <p:sldIdLst>
    <p:sldId id="256" r:id="rId2"/>
    <p:sldId id="257" r:id="rId3"/>
    <p:sldId id="316" r:id="rId4"/>
    <p:sldId id="329" r:id="rId5"/>
    <p:sldId id="317" r:id="rId6"/>
    <p:sldId id="263" r:id="rId7"/>
    <p:sldId id="264" r:id="rId8"/>
    <p:sldId id="268" r:id="rId9"/>
    <p:sldId id="330" r:id="rId10"/>
    <p:sldId id="332" r:id="rId11"/>
    <p:sldId id="333" r:id="rId12"/>
    <p:sldId id="334" r:id="rId13"/>
    <p:sldId id="288" r:id="rId14"/>
    <p:sldId id="258" r:id="rId15"/>
    <p:sldId id="291" r:id="rId16"/>
    <p:sldId id="292" r:id="rId17"/>
    <p:sldId id="259" r:id="rId18"/>
    <p:sldId id="260" r:id="rId19"/>
    <p:sldId id="262" r:id="rId20"/>
    <p:sldId id="318" r:id="rId21"/>
    <p:sldId id="265" r:id="rId22"/>
    <p:sldId id="266" r:id="rId23"/>
    <p:sldId id="267" r:id="rId24"/>
    <p:sldId id="270" r:id="rId25"/>
    <p:sldId id="269" r:id="rId26"/>
    <p:sldId id="271" r:id="rId27"/>
    <p:sldId id="272" r:id="rId28"/>
    <p:sldId id="274" r:id="rId29"/>
    <p:sldId id="295" r:id="rId30"/>
    <p:sldId id="296" r:id="rId31"/>
    <p:sldId id="297" r:id="rId32"/>
    <p:sldId id="319" r:id="rId33"/>
    <p:sldId id="320" r:id="rId34"/>
    <p:sldId id="299" r:id="rId35"/>
    <p:sldId id="321" r:id="rId36"/>
    <p:sldId id="322" r:id="rId37"/>
    <p:sldId id="298" r:id="rId38"/>
    <p:sldId id="286" r:id="rId39"/>
    <p:sldId id="28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689" autoAdjust="0"/>
  </p:normalViewPr>
  <p:slideViewPr>
    <p:cSldViewPr snapToGrid="0" showGuides="1">
      <p:cViewPr>
        <p:scale>
          <a:sx n="70" d="100"/>
          <a:sy n="70" d="100"/>
        </p:scale>
        <p:origin x="1060" y="260"/>
      </p:cViewPr>
      <p:guideLst>
        <p:guide orient="horz" pos="2160"/>
        <p:guide pos="1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90E43-7B13-4FF0-A199-2A91F8A29914}" type="datetimeFigureOut">
              <a:rPr lang="en-US" smtClean="0"/>
              <a:t>6/8/2023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EBF657-EA09-438A-BE4E-A30E5D67EA01}" type="slidenum">
              <a:rPr lang="en-US" smtClean="0"/>
              <a:t>‹#›</a:t>
            </a:fld>
            <a:endParaRPr lang="en-US"/>
          </a:p>
        </p:txBody>
      </p:sp>
    </p:spTree>
    <p:extLst>
      <p:ext uri="{BB962C8B-B14F-4D97-AF65-F5344CB8AC3E}">
        <p14:creationId xmlns:p14="http://schemas.microsoft.com/office/powerpoint/2010/main" val="3545716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Important discontinuity.</a:t>
            </a:r>
            <a:r>
              <a:rPr lang="en-US" baseline="0" dirty="0"/>
              <a:t> </a:t>
            </a:r>
            <a:r>
              <a:rPr lang="en-US" dirty="0"/>
              <a:t>Especially macroscopic</a:t>
            </a:r>
            <a:r>
              <a:rPr lang="en-US" baseline="0" dirty="0"/>
              <a:t> fossils become more represented in the Phanerozoic (that is the reason for the name…). Precambrian rocks have less fossils and there are actually less sedimentary rocks. Note white areas on the maps: crystalline basement of the cratons or ice-covered areas.</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8</a:t>
            </a:fld>
            <a:endParaRPr lang="en-US"/>
          </a:p>
        </p:txBody>
      </p:sp>
    </p:spTree>
    <p:extLst>
      <p:ext uri="{BB962C8B-B14F-4D97-AF65-F5344CB8AC3E}">
        <p14:creationId xmlns:p14="http://schemas.microsoft.com/office/powerpoint/2010/main" val="28088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encounter pretty bizarre things, most of which are extinct. However, at the same times, they fit into same larger categories/groups of living things we have today (plants, invertebrates, vertebrates, reptiles, arthropods, mollusks, insects, etc.). </a:t>
            </a:r>
          </a:p>
        </p:txBody>
      </p:sp>
      <p:sp>
        <p:nvSpPr>
          <p:cNvPr id="4" name="Slide Number Placeholder 3"/>
          <p:cNvSpPr>
            <a:spLocks noGrp="1"/>
          </p:cNvSpPr>
          <p:nvPr>
            <p:ph type="sldNum" sz="quarter" idx="10"/>
          </p:nvPr>
        </p:nvSpPr>
        <p:spPr/>
        <p:txBody>
          <a:bodyPr/>
          <a:lstStyle/>
          <a:p>
            <a:fld id="{55EBF657-EA09-438A-BE4E-A30E5D67EA01}" type="slidenum">
              <a:rPr lang="en-US" smtClean="0"/>
              <a:t>21</a:t>
            </a:fld>
            <a:endParaRPr lang="en-US"/>
          </a:p>
        </p:txBody>
      </p:sp>
    </p:spTree>
    <p:extLst>
      <p:ext uri="{BB962C8B-B14F-4D97-AF65-F5344CB8AC3E}">
        <p14:creationId xmlns:p14="http://schemas.microsoft.com/office/powerpoint/2010/main" val="2255668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organisms more similar to those living</a:t>
            </a:r>
            <a:r>
              <a:rPr lang="en-US" baseline="0" dirty="0"/>
              <a:t> today are found mostly in the upper part of the geologic column.</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22</a:t>
            </a:fld>
            <a:endParaRPr lang="en-US"/>
          </a:p>
        </p:txBody>
      </p:sp>
    </p:spTree>
    <p:extLst>
      <p:ext uri="{BB962C8B-B14F-4D97-AF65-F5344CB8AC3E}">
        <p14:creationId xmlns:p14="http://schemas.microsoft.com/office/powerpoint/2010/main" val="2128620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Especially these two conditions would be greatly enhanced during a global flood. Would be favorable for much fossilization</a:t>
            </a:r>
          </a:p>
        </p:txBody>
      </p:sp>
      <p:sp>
        <p:nvSpPr>
          <p:cNvPr id="4" name="Slide Number Placeholder 3"/>
          <p:cNvSpPr>
            <a:spLocks noGrp="1"/>
          </p:cNvSpPr>
          <p:nvPr>
            <p:ph type="sldNum" sz="quarter" idx="10"/>
          </p:nvPr>
        </p:nvSpPr>
        <p:spPr/>
        <p:txBody>
          <a:bodyPr/>
          <a:lstStyle/>
          <a:p>
            <a:fld id="{55EBF657-EA09-438A-BE4E-A30E5D67EA01}" type="slidenum">
              <a:rPr lang="en-US" smtClean="0"/>
              <a:t>23</a:t>
            </a:fld>
            <a:endParaRPr lang="en-US"/>
          </a:p>
        </p:txBody>
      </p:sp>
    </p:spTree>
    <p:extLst>
      <p:ext uri="{BB962C8B-B14F-4D97-AF65-F5344CB8AC3E}">
        <p14:creationId xmlns:p14="http://schemas.microsoft.com/office/powerpoint/2010/main" val="2496342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You are going to learn more about one such </a:t>
            </a:r>
            <a:r>
              <a:rPr lang="en-US" dirty="0" err="1"/>
              <a:t>bonebed</a:t>
            </a:r>
            <a:r>
              <a:rPr lang="en-US" baseline="0" dirty="0"/>
              <a:t> which has been studied extensively by DR Chadwick and his team. </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24</a:t>
            </a:fld>
            <a:endParaRPr lang="en-US"/>
          </a:p>
        </p:txBody>
      </p:sp>
    </p:spTree>
    <p:extLst>
      <p:ext uri="{BB962C8B-B14F-4D97-AF65-F5344CB8AC3E}">
        <p14:creationId xmlns:p14="http://schemas.microsoft.com/office/powerpoint/2010/main" val="4027761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Estimate of</a:t>
            </a:r>
            <a:r>
              <a:rPr lang="en-US" baseline="0" dirty="0"/>
              <a:t> how much of the fossil record has been deposited catastrophically. Patterns of distribution of </a:t>
            </a:r>
            <a:r>
              <a:rPr lang="en-US" baseline="0" dirty="0" err="1"/>
              <a:t>bioerosion</a:t>
            </a:r>
            <a:r>
              <a:rPr lang="en-US" baseline="0" dirty="0"/>
              <a:t> in the geologic record.</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25</a:t>
            </a:fld>
            <a:endParaRPr lang="en-US"/>
          </a:p>
        </p:txBody>
      </p:sp>
    </p:spTree>
    <p:extLst>
      <p:ext uri="{BB962C8B-B14F-4D97-AF65-F5344CB8AC3E}">
        <p14:creationId xmlns:p14="http://schemas.microsoft.com/office/powerpoint/2010/main" val="838531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Give some examples: </a:t>
            </a:r>
            <a:r>
              <a:rPr lang="en-US" dirty="0" err="1"/>
              <a:t>tetrapods</a:t>
            </a:r>
            <a:r>
              <a:rPr lang="en-US" dirty="0"/>
              <a:t>, four limbed vertebrates from Devonian upward; Flowering plants from Cretaceous upward.</a:t>
            </a:r>
          </a:p>
        </p:txBody>
      </p:sp>
      <p:sp>
        <p:nvSpPr>
          <p:cNvPr id="4" name="Slide Number Placeholder 3"/>
          <p:cNvSpPr>
            <a:spLocks noGrp="1"/>
          </p:cNvSpPr>
          <p:nvPr>
            <p:ph type="sldNum" sz="quarter" idx="10"/>
          </p:nvPr>
        </p:nvSpPr>
        <p:spPr/>
        <p:txBody>
          <a:bodyPr/>
          <a:lstStyle/>
          <a:p>
            <a:fld id="{55EBF657-EA09-438A-BE4E-A30E5D67EA01}" type="slidenum">
              <a:rPr lang="en-US" smtClean="0"/>
              <a:t>26</a:t>
            </a:fld>
            <a:endParaRPr lang="en-US"/>
          </a:p>
        </p:txBody>
      </p:sp>
    </p:spTree>
    <p:extLst>
      <p:ext uri="{BB962C8B-B14F-4D97-AF65-F5344CB8AC3E}">
        <p14:creationId xmlns:p14="http://schemas.microsoft.com/office/powerpoint/2010/main" val="2824621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27</a:t>
            </a:fld>
            <a:endParaRPr lang="en-US"/>
          </a:p>
        </p:txBody>
      </p:sp>
    </p:spTree>
    <p:extLst>
      <p:ext uri="{BB962C8B-B14F-4D97-AF65-F5344CB8AC3E}">
        <p14:creationId xmlns:p14="http://schemas.microsoft.com/office/powerpoint/2010/main" val="3082316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28</a:t>
            </a:fld>
            <a:endParaRPr lang="en-US"/>
          </a:p>
        </p:txBody>
      </p:sp>
    </p:spTree>
    <p:extLst>
      <p:ext uri="{BB962C8B-B14F-4D97-AF65-F5344CB8AC3E}">
        <p14:creationId xmlns:p14="http://schemas.microsoft.com/office/powerpoint/2010/main" val="577055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Sampling for microfossils:</a:t>
            </a:r>
            <a:endParaRPr lang="en-US" i="1" dirty="0"/>
          </a:p>
        </p:txBody>
      </p:sp>
      <p:sp>
        <p:nvSpPr>
          <p:cNvPr id="4" name="Slide Number Placeholder 3"/>
          <p:cNvSpPr>
            <a:spLocks noGrp="1"/>
          </p:cNvSpPr>
          <p:nvPr>
            <p:ph type="sldNum" sz="quarter" idx="10"/>
          </p:nvPr>
        </p:nvSpPr>
        <p:spPr/>
        <p:txBody>
          <a:bodyPr/>
          <a:lstStyle/>
          <a:p>
            <a:fld id="{55EBF657-EA09-438A-BE4E-A30E5D67EA01}" type="slidenum">
              <a:rPr lang="en-US" smtClean="0"/>
              <a:t>29</a:t>
            </a:fld>
            <a:endParaRPr lang="en-US"/>
          </a:p>
        </p:txBody>
      </p:sp>
    </p:spTree>
    <p:extLst>
      <p:ext uri="{BB962C8B-B14F-4D97-AF65-F5344CB8AC3E}">
        <p14:creationId xmlns:p14="http://schemas.microsoft.com/office/powerpoint/2010/main" val="2013976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Sampling for microfossils: conodonts/conodont elements (digest the rock). KLMN </a:t>
            </a:r>
            <a:r>
              <a:rPr lang="en-US" i="1" dirty="0" err="1"/>
              <a:t>Eoconodontus</a:t>
            </a:r>
            <a:r>
              <a:rPr lang="en-US" i="1" dirty="0"/>
              <a:t> </a:t>
            </a:r>
            <a:r>
              <a:rPr lang="en-US" i="1" dirty="0" err="1"/>
              <a:t>notchpeakensis</a:t>
            </a:r>
            <a:endParaRPr lang="en-US" i="1" dirty="0"/>
          </a:p>
        </p:txBody>
      </p:sp>
      <p:sp>
        <p:nvSpPr>
          <p:cNvPr id="4" name="Slide Number Placeholder 3"/>
          <p:cNvSpPr>
            <a:spLocks noGrp="1"/>
          </p:cNvSpPr>
          <p:nvPr>
            <p:ph type="sldNum" sz="quarter" idx="10"/>
          </p:nvPr>
        </p:nvSpPr>
        <p:spPr/>
        <p:txBody>
          <a:bodyPr/>
          <a:lstStyle/>
          <a:p>
            <a:fld id="{55EBF657-EA09-438A-BE4E-A30E5D67EA01}" type="slidenum">
              <a:rPr lang="en-US" smtClean="0"/>
              <a:t>30</a:t>
            </a:fld>
            <a:endParaRPr lang="en-US"/>
          </a:p>
        </p:txBody>
      </p:sp>
    </p:spTree>
    <p:extLst>
      <p:ext uri="{BB962C8B-B14F-4D97-AF65-F5344CB8AC3E}">
        <p14:creationId xmlns:p14="http://schemas.microsoft.com/office/powerpoint/2010/main" val="1056284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Divine design in the study of fossils. It’s the only record of the world that was. Biological change can be observed over generations,</a:t>
            </a:r>
            <a:r>
              <a:rPr lang="en-US" baseline="0" dirty="0"/>
              <a:t> but Darwinian theory suggests this change is minimal over what natural selection has driven over time. Only fossils can provide an actual test of the theory (the extrapolation of this change over time).</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13</a:t>
            </a:fld>
            <a:endParaRPr lang="en-US"/>
          </a:p>
        </p:txBody>
      </p:sp>
    </p:spTree>
    <p:extLst>
      <p:ext uri="{BB962C8B-B14F-4D97-AF65-F5344CB8AC3E}">
        <p14:creationId xmlns:p14="http://schemas.microsoft.com/office/powerpoint/2010/main" val="3246992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that the FAD corresponds with a stratigraphic discontinuity…</a:t>
            </a:r>
          </a:p>
          <a:p>
            <a:r>
              <a:rPr lang="en-US" i="1" dirty="0"/>
              <a:t>So, in the evolutionary model, this would be explained by the fact that these species did not exist before,</a:t>
            </a:r>
            <a:r>
              <a:rPr lang="en-US" i="1" baseline="0" dirty="0"/>
              <a:t> and they appear because they evolved from other species. </a:t>
            </a:r>
            <a:r>
              <a:rPr lang="en-US" i="0" baseline="0" dirty="0"/>
              <a:t>Seems to make sense… except that we have a problem</a:t>
            </a:r>
            <a:endParaRPr lang="en-US" i="1" dirty="0"/>
          </a:p>
        </p:txBody>
      </p:sp>
      <p:sp>
        <p:nvSpPr>
          <p:cNvPr id="4" name="Slide Number Placeholder 3"/>
          <p:cNvSpPr>
            <a:spLocks noGrp="1"/>
          </p:cNvSpPr>
          <p:nvPr>
            <p:ph type="sldNum" sz="quarter" idx="10"/>
          </p:nvPr>
        </p:nvSpPr>
        <p:spPr/>
        <p:txBody>
          <a:bodyPr/>
          <a:lstStyle/>
          <a:p>
            <a:fld id="{55EBF657-EA09-438A-BE4E-A30E5D67EA01}" type="slidenum">
              <a:rPr lang="en-US" smtClean="0"/>
              <a:t>31</a:t>
            </a:fld>
            <a:endParaRPr lang="en-US"/>
          </a:p>
        </p:txBody>
      </p:sp>
    </p:spTree>
    <p:extLst>
      <p:ext uri="{BB962C8B-B14F-4D97-AF65-F5344CB8AC3E}">
        <p14:creationId xmlns:p14="http://schemas.microsoft.com/office/powerpoint/2010/main" val="2203820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appearances are often abrupt, without clear</a:t>
            </a:r>
            <a:r>
              <a:rPr lang="en-US" baseline="0" dirty="0"/>
              <a:t> series of intermediates. The most astounding of these sudden appearances is the so called </a:t>
            </a:r>
            <a:r>
              <a:rPr lang="en-US" dirty="0"/>
              <a:t>Cambrian</a:t>
            </a:r>
            <a:r>
              <a:rPr lang="en-US" baseline="0" dirty="0"/>
              <a:t> explosion. Most phyla and body plans ins narrow stratigraphic interval.</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32</a:t>
            </a:fld>
            <a:endParaRPr lang="en-US"/>
          </a:p>
        </p:txBody>
      </p:sp>
    </p:spTree>
    <p:extLst>
      <p:ext uri="{BB962C8B-B14F-4D97-AF65-F5344CB8AC3E}">
        <p14:creationId xmlns:p14="http://schemas.microsoft.com/office/powerpoint/2010/main" val="1036980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oldest trilobite body fossils around the world, at or near the </a:t>
            </a:r>
            <a:r>
              <a:rPr lang="en-US" dirty="0" err="1"/>
              <a:t>Terreneuvian</a:t>
            </a:r>
            <a:r>
              <a:rPr lang="en-US" dirty="0"/>
              <a:t>–Cambrian Series 2 boundary (ca. 521 Ma), already show established diversity, phylogenetic disparity, and biogeographic provincialism. Same could be applied to many other examples at the order and family level: fish, marine reptiles (e.g., ichthyosaurs), </a:t>
            </a:r>
            <a:r>
              <a:rPr lang="en-US" dirty="0" err="1"/>
              <a:t>synapsids</a:t>
            </a:r>
            <a:r>
              <a:rPr lang="en-US" dirty="0"/>
              <a:t>, pterosaurs, dinosaurs, angiosperms, modern mammals</a:t>
            </a:r>
          </a:p>
        </p:txBody>
      </p:sp>
      <p:sp>
        <p:nvSpPr>
          <p:cNvPr id="4" name="Slide Number Placeholder 3"/>
          <p:cNvSpPr>
            <a:spLocks noGrp="1"/>
          </p:cNvSpPr>
          <p:nvPr>
            <p:ph type="sldNum" sz="quarter" idx="10"/>
          </p:nvPr>
        </p:nvSpPr>
        <p:spPr/>
        <p:txBody>
          <a:bodyPr/>
          <a:lstStyle/>
          <a:p>
            <a:fld id="{55EBF657-EA09-438A-BE4E-A30E5D67EA01}" type="slidenum">
              <a:rPr lang="en-US" smtClean="0"/>
              <a:t>34</a:t>
            </a:fld>
            <a:endParaRPr lang="en-US"/>
          </a:p>
        </p:txBody>
      </p:sp>
    </p:spTree>
    <p:extLst>
      <p:ext uri="{BB962C8B-B14F-4D97-AF65-F5344CB8AC3E}">
        <p14:creationId xmlns:p14="http://schemas.microsoft.com/office/powerpoint/2010/main" val="3506258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way, a similar pattern can also be seen for the disappearance of fossil types.</a:t>
            </a:r>
          </a:p>
        </p:txBody>
      </p:sp>
      <p:sp>
        <p:nvSpPr>
          <p:cNvPr id="4" name="Slide Number Placeholder 3"/>
          <p:cNvSpPr>
            <a:spLocks noGrp="1"/>
          </p:cNvSpPr>
          <p:nvPr>
            <p:ph type="sldNum" sz="quarter" idx="10"/>
          </p:nvPr>
        </p:nvSpPr>
        <p:spPr/>
        <p:txBody>
          <a:bodyPr/>
          <a:lstStyle/>
          <a:p>
            <a:fld id="{55EBF657-EA09-438A-BE4E-A30E5D67EA01}" type="slidenum">
              <a:rPr lang="en-US" smtClean="0"/>
              <a:t>35</a:t>
            </a:fld>
            <a:endParaRPr lang="en-US"/>
          </a:p>
        </p:txBody>
      </p:sp>
    </p:spTree>
    <p:extLst>
      <p:ext uri="{BB962C8B-B14F-4D97-AF65-F5344CB8AC3E}">
        <p14:creationId xmlns:p14="http://schemas.microsoft.com/office/powerpoint/2010/main" val="577055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million dollar question: what are these waves or bursts? If they are not evolutionary</a:t>
            </a:r>
          </a:p>
        </p:txBody>
      </p:sp>
      <p:sp>
        <p:nvSpPr>
          <p:cNvPr id="4" name="Slide Number Placeholder 3"/>
          <p:cNvSpPr>
            <a:spLocks noGrp="1"/>
          </p:cNvSpPr>
          <p:nvPr>
            <p:ph type="sldNum" sz="quarter" idx="10"/>
          </p:nvPr>
        </p:nvSpPr>
        <p:spPr/>
        <p:txBody>
          <a:bodyPr/>
          <a:lstStyle/>
          <a:p>
            <a:fld id="{55EBF657-EA09-438A-BE4E-A30E5D67EA01}" type="slidenum">
              <a:rPr lang="en-US" smtClean="0"/>
              <a:t>36</a:t>
            </a:fld>
            <a:endParaRPr lang="en-US"/>
          </a:p>
        </p:txBody>
      </p:sp>
    </p:spTree>
    <p:extLst>
      <p:ext uri="{BB962C8B-B14F-4D97-AF65-F5344CB8AC3E}">
        <p14:creationId xmlns:p14="http://schemas.microsoft.com/office/powerpoint/2010/main" val="72023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Relate biodiversity trends to sedimentary processes rather than evolution.</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The possibility also remains for some of the major radiations and disappearances</a:t>
            </a:r>
            <a:r>
              <a:rPr lang="en-US" i="1" baseline="0" dirty="0"/>
              <a:t> (post-flood or pre-flood)</a:t>
            </a:r>
            <a:endParaRPr lang="en-US" i="1" dirty="0"/>
          </a:p>
          <a:p>
            <a:r>
              <a:rPr lang="en-US" i="1" baseline="0" dirty="0"/>
              <a:t>to be true “evolutionary” events or extinctions but within a short chronology framework</a:t>
            </a:r>
            <a:endParaRPr lang="en-US" i="1" dirty="0"/>
          </a:p>
        </p:txBody>
      </p:sp>
      <p:sp>
        <p:nvSpPr>
          <p:cNvPr id="4" name="Slide Number Placeholder 3"/>
          <p:cNvSpPr>
            <a:spLocks noGrp="1"/>
          </p:cNvSpPr>
          <p:nvPr>
            <p:ph type="sldNum" sz="quarter" idx="10"/>
          </p:nvPr>
        </p:nvSpPr>
        <p:spPr/>
        <p:txBody>
          <a:bodyPr/>
          <a:lstStyle/>
          <a:p>
            <a:fld id="{55EBF657-EA09-438A-BE4E-A30E5D67EA01}" type="slidenum">
              <a:rPr lang="en-US" smtClean="0"/>
              <a:t>37</a:t>
            </a:fld>
            <a:endParaRPr lang="en-US"/>
          </a:p>
        </p:txBody>
      </p:sp>
    </p:spTree>
    <p:extLst>
      <p:ext uri="{BB962C8B-B14F-4D97-AF65-F5344CB8AC3E}">
        <p14:creationId xmlns:p14="http://schemas.microsoft.com/office/powerpoint/2010/main" val="2823808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our biblical worldview presents</a:t>
            </a:r>
            <a:r>
              <a:rPr lang="en-US" baseline="0" dirty="0"/>
              <a:t> us with some unsolved questions when looking at the fossil record, it will certainly also give us the ability to ask different questions than the standard uniformitarian approach and hopefully contribute valuable results. In the process, by the grace of God, we’ll stay humble, learn how to balance our strengths and limits, increase understanding, and keep our foundations anchored in God and His trustworthy Word.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38</a:t>
            </a:fld>
            <a:endParaRPr lang="en-US"/>
          </a:p>
        </p:txBody>
      </p:sp>
    </p:spTree>
    <p:extLst>
      <p:ext uri="{BB962C8B-B14F-4D97-AF65-F5344CB8AC3E}">
        <p14:creationId xmlns:p14="http://schemas.microsoft.com/office/powerpoint/2010/main" val="3595632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39</a:t>
            </a:fld>
            <a:endParaRPr lang="en-US"/>
          </a:p>
        </p:txBody>
      </p:sp>
    </p:spTree>
    <p:extLst>
      <p:ext uri="{BB962C8B-B14F-4D97-AF65-F5344CB8AC3E}">
        <p14:creationId xmlns:p14="http://schemas.microsoft.com/office/powerpoint/2010/main" val="384420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Divine design in the study of fossils. It’s the only record of the world that was. Biological change can be observed over generations,</a:t>
            </a:r>
            <a:r>
              <a:rPr lang="en-US" baseline="0" dirty="0"/>
              <a:t> but Darwinian theory suggests this change is minimal over what natural selection has driven over time. Only fossils can provide an actual test of the theory (the extrapolation of this change over time).</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14</a:t>
            </a:fld>
            <a:endParaRPr lang="en-US"/>
          </a:p>
        </p:txBody>
      </p:sp>
    </p:spTree>
    <p:extLst>
      <p:ext uri="{BB962C8B-B14F-4D97-AF65-F5344CB8AC3E}">
        <p14:creationId xmlns:p14="http://schemas.microsoft.com/office/powerpoint/2010/main" val="2408439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one of the two models is correct. When we go to the field and we lean on some rocks…e.g. Upper Cambrian </a:t>
            </a:r>
            <a:r>
              <a:rPr lang="en-US" dirty="0" err="1"/>
              <a:t>limestones</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15</a:t>
            </a:fld>
            <a:endParaRPr lang="en-US"/>
          </a:p>
        </p:txBody>
      </p:sp>
    </p:spTree>
    <p:extLst>
      <p:ext uri="{BB962C8B-B14F-4D97-AF65-F5344CB8AC3E}">
        <p14:creationId xmlns:p14="http://schemas.microsoft.com/office/powerpoint/2010/main" val="3453716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Skeletal fragments in the rocks,</a:t>
            </a:r>
            <a:r>
              <a:rPr lang="en-US" baseline="0" dirty="0"/>
              <a:t> remains of organisms.</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16</a:t>
            </a:fld>
            <a:endParaRPr lang="en-US"/>
          </a:p>
        </p:txBody>
      </p:sp>
    </p:spTree>
    <p:extLst>
      <p:ext uri="{BB962C8B-B14F-4D97-AF65-F5344CB8AC3E}">
        <p14:creationId xmlns:p14="http://schemas.microsoft.com/office/powerpoint/2010/main" val="3727082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Although I look quite happy and excited next to this fossil whale, every fossil shell, every fossil vertebrate, every fossil plant constitutes the remains of an organism</a:t>
            </a:r>
            <a:r>
              <a:rPr lang="en-US" baseline="0" dirty="0"/>
              <a:t> that was once alive and then died. It’s true that these fossils are the only direct evidence of past forms of life, but they also witness to the reality of death across the biological spectrum.</a:t>
            </a:r>
            <a:endParaRPr lang="en-US" dirty="0"/>
          </a:p>
        </p:txBody>
      </p:sp>
      <p:sp>
        <p:nvSpPr>
          <p:cNvPr id="4" name="Slide Number Placeholder 3"/>
          <p:cNvSpPr>
            <a:spLocks noGrp="1"/>
          </p:cNvSpPr>
          <p:nvPr>
            <p:ph type="sldNum" sz="quarter" idx="10"/>
          </p:nvPr>
        </p:nvSpPr>
        <p:spPr/>
        <p:txBody>
          <a:bodyPr/>
          <a:lstStyle/>
          <a:p>
            <a:fld id="{55EBF657-EA09-438A-BE4E-A30E5D67EA01}" type="slidenum">
              <a:rPr lang="en-US" smtClean="0"/>
              <a:t>17</a:t>
            </a:fld>
            <a:endParaRPr lang="en-US"/>
          </a:p>
        </p:txBody>
      </p:sp>
    </p:spTree>
    <p:extLst>
      <p:ext uri="{BB962C8B-B14F-4D97-AF65-F5344CB8AC3E}">
        <p14:creationId xmlns:p14="http://schemas.microsoft.com/office/powerpoint/2010/main" val="2135226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Fish with its meal, edentulous human, drill holes in </a:t>
            </a:r>
            <a:r>
              <a:rPr lang="en-US" dirty="0" err="1"/>
              <a:t>molluscs</a:t>
            </a:r>
            <a:r>
              <a:rPr lang="en-US" dirty="0"/>
              <a:t>…we could add broken bones, infections/tumors, a variety of predatory strategies, envenomation, etc.</a:t>
            </a:r>
          </a:p>
        </p:txBody>
      </p:sp>
      <p:sp>
        <p:nvSpPr>
          <p:cNvPr id="4" name="Slide Number Placeholder 3"/>
          <p:cNvSpPr>
            <a:spLocks noGrp="1"/>
          </p:cNvSpPr>
          <p:nvPr>
            <p:ph type="sldNum" sz="quarter" idx="10"/>
          </p:nvPr>
        </p:nvSpPr>
        <p:spPr/>
        <p:txBody>
          <a:bodyPr/>
          <a:lstStyle/>
          <a:p>
            <a:fld id="{55EBF657-EA09-438A-BE4E-A30E5D67EA01}" type="slidenum">
              <a:rPr lang="en-US" smtClean="0"/>
              <a:t>18</a:t>
            </a:fld>
            <a:endParaRPr lang="en-US"/>
          </a:p>
        </p:txBody>
      </p:sp>
    </p:spTree>
    <p:extLst>
      <p:ext uri="{BB962C8B-B14F-4D97-AF65-F5344CB8AC3E}">
        <p14:creationId xmlns:p14="http://schemas.microsoft.com/office/powerpoint/2010/main" val="3285568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model impacts our understanding of what good means for God</a:t>
            </a:r>
          </a:p>
        </p:txBody>
      </p:sp>
      <p:sp>
        <p:nvSpPr>
          <p:cNvPr id="4" name="Slide Number Placeholder 3"/>
          <p:cNvSpPr>
            <a:spLocks noGrp="1"/>
          </p:cNvSpPr>
          <p:nvPr>
            <p:ph type="sldNum" sz="quarter" idx="10"/>
          </p:nvPr>
        </p:nvSpPr>
        <p:spPr/>
        <p:txBody>
          <a:bodyPr/>
          <a:lstStyle/>
          <a:p>
            <a:fld id="{55EBF657-EA09-438A-BE4E-A30E5D67EA01}" type="slidenum">
              <a:rPr lang="en-US" smtClean="0"/>
              <a:t>19</a:t>
            </a:fld>
            <a:endParaRPr lang="en-US"/>
          </a:p>
        </p:txBody>
      </p:sp>
    </p:spTree>
    <p:extLst>
      <p:ext uri="{BB962C8B-B14F-4D97-AF65-F5344CB8AC3E}">
        <p14:creationId xmlns:p14="http://schemas.microsoft.com/office/powerpoint/2010/main" val="121473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guiding principles that can help make sense of the fossil record. Original </a:t>
            </a:r>
            <a:r>
              <a:rPr lang="en-US" dirty="0" err="1"/>
              <a:t>polyphyly</a:t>
            </a:r>
            <a:r>
              <a:rPr lang="en-US" dirty="0"/>
              <a:t>; escalation hypothesis in the fossil record</a:t>
            </a:r>
            <a:r>
              <a:rPr lang="en-US" baseline="0" dirty="0"/>
              <a:t> +</a:t>
            </a:r>
            <a:r>
              <a:rPr lang="en-US" dirty="0"/>
              <a:t> A major event responsible for a lot of fossilization.</a:t>
            </a:r>
          </a:p>
        </p:txBody>
      </p:sp>
      <p:sp>
        <p:nvSpPr>
          <p:cNvPr id="4" name="Slide Number Placeholder 3"/>
          <p:cNvSpPr>
            <a:spLocks noGrp="1"/>
          </p:cNvSpPr>
          <p:nvPr>
            <p:ph type="sldNum" sz="quarter" idx="10"/>
          </p:nvPr>
        </p:nvSpPr>
        <p:spPr/>
        <p:txBody>
          <a:bodyPr/>
          <a:lstStyle/>
          <a:p>
            <a:fld id="{55EBF657-EA09-438A-BE4E-A30E5D67EA01}" type="slidenum">
              <a:rPr lang="en-US" smtClean="0"/>
              <a:t>20</a:t>
            </a:fld>
            <a:endParaRPr lang="en-US"/>
          </a:p>
        </p:txBody>
      </p:sp>
    </p:spTree>
    <p:extLst>
      <p:ext uri="{BB962C8B-B14F-4D97-AF65-F5344CB8AC3E}">
        <p14:creationId xmlns:p14="http://schemas.microsoft.com/office/powerpoint/2010/main" val="3770793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2BC5E2-286D-4614-9D0C-27B13EDCA2D7}"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143238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32BC5E2-286D-4614-9D0C-27B13EDCA2D7}"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3767834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2BC5E2-286D-4614-9D0C-27B13EDCA2D7}"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638049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A32BC5E2-286D-4614-9D0C-27B13EDCA2D7}"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3256977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A32BC5E2-286D-4614-9D0C-27B13EDCA2D7}"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2404603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2BC5E2-286D-4614-9D0C-27B13EDCA2D7}"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3140937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2BC5E2-286D-4614-9D0C-27B13EDCA2D7}"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1852557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2BC5E2-286D-4614-9D0C-27B13EDCA2D7}"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1125362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2BC5E2-286D-4614-9D0C-27B13EDCA2D7}"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3272376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2BC5E2-286D-4614-9D0C-27B13EDCA2D7}"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58435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2BC5E2-286D-4614-9D0C-27B13EDCA2D7}"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459094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2BC5E2-286D-4614-9D0C-27B13EDCA2D7}"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1748258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2BC5E2-286D-4614-9D0C-27B13EDCA2D7}" type="datetimeFigureOut">
              <a:rPr lang="en-US" smtClean="0"/>
              <a:t>6/8/2023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459641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2BC5E2-286D-4614-9D0C-27B13EDCA2D7}" type="datetimeFigureOut">
              <a:rPr lang="en-US" smtClean="0"/>
              <a:t>6/8/2023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857784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BC5E2-286D-4614-9D0C-27B13EDCA2D7}" type="datetimeFigureOut">
              <a:rPr lang="en-US" smtClean="0"/>
              <a:t>6/8/2023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2497530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32BC5E2-286D-4614-9D0C-27B13EDCA2D7}"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2641829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A32BC5E2-286D-4614-9D0C-27B13EDCA2D7}" type="datetimeFigureOut">
              <a:rPr lang="en-US" smtClean="0"/>
              <a:t>6/8/2023</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1CE26BB-84F0-4501-A76E-020DDE7862C6}" type="slidenum">
              <a:rPr lang="en-US" smtClean="0"/>
              <a:t>‹#›</a:t>
            </a:fld>
            <a:endParaRPr lang="en-US"/>
          </a:p>
        </p:txBody>
      </p:sp>
    </p:spTree>
    <p:extLst>
      <p:ext uri="{BB962C8B-B14F-4D97-AF65-F5344CB8AC3E}">
        <p14:creationId xmlns:p14="http://schemas.microsoft.com/office/powerpoint/2010/main" val="2136431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32BC5E2-286D-4614-9D0C-27B13EDCA2D7}" type="datetimeFigureOut">
              <a:rPr lang="en-US" smtClean="0"/>
              <a:t>6/8/2023</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71CE26BB-84F0-4501-A76E-020DDE7862C6}" type="slidenum">
              <a:rPr lang="en-US" smtClean="0"/>
              <a:t>‹#›</a:t>
            </a:fld>
            <a:endParaRPr lang="en-US"/>
          </a:p>
        </p:txBody>
      </p:sp>
    </p:spTree>
    <p:extLst>
      <p:ext uri="{BB962C8B-B14F-4D97-AF65-F5344CB8AC3E}">
        <p14:creationId xmlns:p14="http://schemas.microsoft.com/office/powerpoint/2010/main" val="2048149801"/>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image" Target="../media/image31.png"/><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image" Target="../media/image31.png"/><Relationship Id="rId7" Type="http://schemas.openxmlformats.org/officeDocument/2006/relationships/image" Target="../media/image35.jpeg"/><Relationship Id="rId12"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56.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624682"/>
            <a:ext cx="12187166" cy="9194938"/>
          </a:xfrm>
          <a:prstGeom prst="rect">
            <a:avLst/>
          </a:prstGeom>
        </p:spPr>
      </p:pic>
      <p:sp>
        <p:nvSpPr>
          <p:cNvPr id="2" name="Title 1"/>
          <p:cNvSpPr>
            <a:spLocks noGrp="1"/>
          </p:cNvSpPr>
          <p:nvPr>
            <p:ph type="ctrTitle"/>
          </p:nvPr>
        </p:nvSpPr>
        <p:spPr>
          <a:xfrm>
            <a:off x="1135117" y="167936"/>
            <a:ext cx="9790386" cy="2419888"/>
          </a:xfrm>
        </p:spPr>
        <p:txBody>
          <a:bodyPr>
            <a:normAutofit/>
          </a:bodyPr>
          <a:lstStyle/>
          <a:p>
            <a:r>
              <a:rPr lang="en-US" sz="6600" dirty="0">
                <a:effectLst>
                  <a:outerShdw blurRad="50800" dist="38100" dir="2700000" algn="tl" rotWithShape="0">
                    <a:prstClr val="black">
                      <a:alpha val="40000"/>
                    </a:prstClr>
                  </a:outerShdw>
                </a:effectLst>
              </a:rPr>
              <a:t>Introduction to the Fossil Record </a:t>
            </a:r>
          </a:p>
        </p:txBody>
      </p:sp>
      <p:sp>
        <p:nvSpPr>
          <p:cNvPr id="6" name="Subtitle 5"/>
          <p:cNvSpPr>
            <a:spLocks noGrp="1"/>
          </p:cNvSpPr>
          <p:nvPr>
            <p:ph type="subTitle" idx="1"/>
          </p:nvPr>
        </p:nvSpPr>
        <p:spPr/>
        <p:txBody>
          <a:bodyPr/>
          <a:lstStyle/>
          <a:p>
            <a:endParaRPr lang="en-US"/>
          </a:p>
        </p:txBody>
      </p:sp>
      <p:sp>
        <p:nvSpPr>
          <p:cNvPr id="5" name="TextBox 4"/>
          <p:cNvSpPr txBox="1"/>
          <p:nvPr/>
        </p:nvSpPr>
        <p:spPr>
          <a:xfrm>
            <a:off x="4826758" y="5260582"/>
            <a:ext cx="7044676" cy="1631216"/>
          </a:xfrm>
          <a:prstGeom prst="rect">
            <a:avLst/>
          </a:prstGeom>
          <a:noFill/>
        </p:spPr>
        <p:txBody>
          <a:bodyPr wrap="square" rtlCol="0">
            <a:spAutoFit/>
          </a:bodyPr>
          <a:lstStyle/>
          <a:p>
            <a:pPr algn="r"/>
            <a:r>
              <a:rPr lang="en-US" sz="2000" dirty="0">
                <a:effectLst>
                  <a:outerShdw blurRad="38100" dist="38100" dir="2700000" algn="tl">
                    <a:srgbClr val="000000">
                      <a:alpha val="43137"/>
                    </a:srgbClr>
                  </a:outerShdw>
                </a:effectLst>
              </a:rPr>
              <a:t>“Every living thing on the face of the earth was wiped out; people and animals and the creatures that move along the ground and the birds were wiped from the earth.” </a:t>
            </a:r>
          </a:p>
          <a:p>
            <a:pPr algn="r"/>
            <a:r>
              <a:rPr lang="en-US" sz="2000" dirty="0">
                <a:effectLst>
                  <a:outerShdw blurRad="38100" dist="38100" dir="2700000" algn="tl">
                    <a:srgbClr val="000000">
                      <a:alpha val="43137"/>
                    </a:srgbClr>
                  </a:outerShdw>
                </a:effectLst>
              </a:rPr>
              <a:t>(Gen 7:23)</a:t>
            </a:r>
          </a:p>
        </p:txBody>
      </p:sp>
    </p:spTree>
    <p:extLst>
      <p:ext uri="{BB962C8B-B14F-4D97-AF65-F5344CB8AC3E}">
        <p14:creationId xmlns:p14="http://schemas.microsoft.com/office/powerpoint/2010/main" val="3632819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4852419" y="1005582"/>
            <a:ext cx="709754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a:latin typeface="+mj-lt"/>
              </a:rPr>
              <a:t>2) </a:t>
            </a:r>
            <a:r>
              <a:rPr lang="en-US" altLang="en-US" sz="2800" dirty="0" err="1">
                <a:latin typeface="+mj-lt"/>
              </a:rPr>
              <a:t>Taphonomy</a:t>
            </a:r>
            <a:r>
              <a:rPr lang="en-US" altLang="en-US" sz="2800" dirty="0">
                <a:latin typeface="+mj-lt"/>
              </a:rPr>
              <a:t> (science of decay and fossilization)</a:t>
            </a:r>
          </a:p>
        </p:txBody>
      </p:sp>
      <p:sp>
        <p:nvSpPr>
          <p:cNvPr id="6" name="TextBox 5"/>
          <p:cNvSpPr txBox="1"/>
          <p:nvPr/>
        </p:nvSpPr>
        <p:spPr>
          <a:xfrm>
            <a:off x="4852419" y="2355671"/>
            <a:ext cx="6792019" cy="3046988"/>
          </a:xfrm>
          <a:prstGeom prst="rect">
            <a:avLst/>
          </a:prstGeom>
          <a:noFill/>
        </p:spPr>
        <p:txBody>
          <a:bodyPr wrap="square" rtlCol="0">
            <a:spAutoFit/>
          </a:bodyPr>
          <a:lstStyle/>
          <a:p>
            <a:r>
              <a:rPr lang="en-US" sz="2400" dirty="0"/>
              <a:t>- How much time from death to fossilization (rapid or slow)</a:t>
            </a:r>
            <a:br>
              <a:rPr lang="en-US" sz="2400" dirty="0"/>
            </a:br>
            <a:endParaRPr lang="en-US" sz="2400" dirty="0"/>
          </a:p>
          <a:p>
            <a:pPr marL="285750" indent="-285750">
              <a:buFontTx/>
              <a:buChar char="-"/>
            </a:pPr>
            <a:r>
              <a:rPr lang="en-US" sz="2400" dirty="0"/>
              <a:t>What kind of processes (common or uncommon)</a:t>
            </a:r>
          </a:p>
          <a:p>
            <a:pPr marL="285750" indent="-285750">
              <a:buFontTx/>
              <a:buChar char="-"/>
            </a:pPr>
            <a:endParaRPr lang="en-US" sz="2400" dirty="0"/>
          </a:p>
          <a:p>
            <a:pPr marL="285750" indent="-285750">
              <a:buFontTx/>
              <a:buChar char="-"/>
            </a:pPr>
            <a:r>
              <a:rPr lang="en-US" sz="2400" dirty="0"/>
              <a:t>What kind of depositional  environment (marine, terrestrial, etc.)</a:t>
            </a:r>
          </a:p>
        </p:txBody>
      </p:sp>
      <p:pic>
        <p:nvPicPr>
          <p:cNvPr id="10" name="Picture 4" descr="disarticulated wha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2032" y="743004"/>
            <a:ext cx="4338059" cy="5928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2">
            <a:extLst>
              <a:ext uri="{FF2B5EF4-FFF2-40B4-BE49-F238E27FC236}">
                <a16:creationId xmlns:a16="http://schemas.microsoft.com/office/drawing/2014/main" id="{E5E6E99A-B380-4E6D-A6E1-FBC309EC3F11}"/>
              </a:ext>
            </a:extLst>
          </p:cNvPr>
          <p:cNvSpPr>
            <a:spLocks noGrp="1" noChangeArrowheads="1"/>
          </p:cNvSpPr>
          <p:nvPr>
            <p:ph type="title"/>
          </p:nvPr>
        </p:nvSpPr>
        <p:spPr>
          <a:xfrm>
            <a:off x="331773" y="228600"/>
            <a:ext cx="9879027" cy="381000"/>
          </a:xfrm>
        </p:spPr>
        <p:txBody>
          <a:bodyPr>
            <a:normAutofit fontScale="90000"/>
          </a:bodyPr>
          <a:lstStyle/>
          <a:p>
            <a:pPr algn="l">
              <a:lnSpc>
                <a:spcPct val="70000"/>
              </a:lnSpc>
            </a:pPr>
            <a:r>
              <a:rPr lang="en-US" altLang="en-US" sz="2400" u="sng" dirty="0">
                <a:solidFill>
                  <a:schemeClr val="tx1"/>
                </a:solidFill>
              </a:rPr>
              <a:t>What can we learn from fossils and why should we care?</a:t>
            </a:r>
            <a:endParaRPr lang="en-US" altLang="en-US" sz="4000" dirty="0">
              <a:solidFill>
                <a:schemeClr val="tx1"/>
              </a:solidFill>
            </a:endParaRPr>
          </a:p>
        </p:txBody>
      </p:sp>
    </p:spTree>
    <p:extLst>
      <p:ext uri="{BB962C8B-B14F-4D97-AF65-F5344CB8AC3E}">
        <p14:creationId xmlns:p14="http://schemas.microsoft.com/office/powerpoint/2010/main" val="24474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6095999" y="1005521"/>
            <a:ext cx="576422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a:latin typeface="+mj-lt"/>
              </a:rPr>
              <a:t>3) Biostratigraphy (science of ordering in space and time)</a:t>
            </a:r>
          </a:p>
        </p:txBody>
      </p:sp>
      <p:sp>
        <p:nvSpPr>
          <p:cNvPr id="6" name="TextBox 5"/>
          <p:cNvSpPr txBox="1"/>
          <p:nvPr/>
        </p:nvSpPr>
        <p:spPr>
          <a:xfrm>
            <a:off x="6365737" y="2525344"/>
            <a:ext cx="5262517" cy="2677656"/>
          </a:xfrm>
          <a:prstGeom prst="rect">
            <a:avLst/>
          </a:prstGeom>
          <a:noFill/>
        </p:spPr>
        <p:txBody>
          <a:bodyPr wrap="square" rtlCol="0">
            <a:spAutoFit/>
          </a:bodyPr>
          <a:lstStyle/>
          <a:p>
            <a:r>
              <a:rPr lang="en-US" sz="2400" dirty="0"/>
              <a:t>- How are fossils distributed in the rocks (patterns or randomness)?</a:t>
            </a:r>
            <a:br>
              <a:rPr lang="en-US" sz="2400" dirty="0"/>
            </a:br>
            <a:endParaRPr lang="en-US" sz="2400" dirty="0"/>
          </a:p>
          <a:p>
            <a:pPr marL="285750" indent="-285750">
              <a:buFontTx/>
              <a:buChar char="-"/>
            </a:pPr>
            <a:r>
              <a:rPr lang="en-US" sz="2400" dirty="0"/>
              <a:t>Are there diversity trends?</a:t>
            </a:r>
          </a:p>
          <a:p>
            <a:pPr marL="285750" indent="-285750">
              <a:buFontTx/>
              <a:buChar char="-"/>
            </a:pPr>
            <a:endParaRPr lang="en-US" sz="2400" dirty="0"/>
          </a:p>
          <a:p>
            <a:pPr marL="285750" indent="-285750">
              <a:buFontTx/>
              <a:buChar char="-"/>
            </a:pPr>
            <a:r>
              <a:rPr lang="en-US" sz="2400" dirty="0"/>
              <a:t>What controls the observed distribution?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73" y="773693"/>
            <a:ext cx="5494492" cy="5835151"/>
          </a:xfrm>
          <a:prstGeom prst="rect">
            <a:avLst/>
          </a:prstGeom>
        </p:spPr>
      </p:pic>
      <p:sp>
        <p:nvSpPr>
          <p:cNvPr id="8" name="Rectangle 2">
            <a:extLst>
              <a:ext uri="{FF2B5EF4-FFF2-40B4-BE49-F238E27FC236}">
                <a16:creationId xmlns:a16="http://schemas.microsoft.com/office/drawing/2014/main" id="{6012BBC9-5123-4C7C-B839-A9BC876E39A1}"/>
              </a:ext>
            </a:extLst>
          </p:cNvPr>
          <p:cNvSpPr>
            <a:spLocks noGrp="1" noChangeArrowheads="1"/>
          </p:cNvSpPr>
          <p:nvPr>
            <p:ph type="title"/>
          </p:nvPr>
        </p:nvSpPr>
        <p:spPr>
          <a:xfrm>
            <a:off x="331773" y="228600"/>
            <a:ext cx="9879027" cy="381000"/>
          </a:xfrm>
        </p:spPr>
        <p:txBody>
          <a:bodyPr>
            <a:normAutofit fontScale="90000"/>
          </a:bodyPr>
          <a:lstStyle/>
          <a:p>
            <a:pPr algn="l">
              <a:lnSpc>
                <a:spcPct val="70000"/>
              </a:lnSpc>
            </a:pPr>
            <a:r>
              <a:rPr lang="en-US" altLang="en-US" sz="2400" u="sng" dirty="0">
                <a:solidFill>
                  <a:schemeClr val="tx1"/>
                </a:solidFill>
              </a:rPr>
              <a:t>What can we learn from fossils and why should we care?</a:t>
            </a:r>
            <a:endParaRPr lang="en-US" altLang="en-US" sz="4000" dirty="0">
              <a:solidFill>
                <a:schemeClr val="tx1"/>
              </a:solidFill>
            </a:endParaRPr>
          </a:p>
        </p:txBody>
      </p:sp>
    </p:spTree>
    <p:extLst>
      <p:ext uri="{BB962C8B-B14F-4D97-AF65-F5344CB8AC3E}">
        <p14:creationId xmlns:p14="http://schemas.microsoft.com/office/powerpoint/2010/main" val="153273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4183583" y="810993"/>
            <a:ext cx="758223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a:latin typeface="+mj-lt"/>
              </a:rPr>
              <a:t>4) </a:t>
            </a:r>
            <a:r>
              <a:rPr lang="en-US" altLang="en-US" sz="2800" dirty="0" err="1">
                <a:latin typeface="+mj-lt"/>
              </a:rPr>
              <a:t>Paleobiology</a:t>
            </a:r>
            <a:r>
              <a:rPr lang="en-US" altLang="en-US" sz="2800" dirty="0">
                <a:latin typeface="+mj-lt"/>
              </a:rPr>
              <a:t> (science of reconstructing life mode of extinct organisms)</a:t>
            </a:r>
          </a:p>
        </p:txBody>
      </p:sp>
      <p:sp>
        <p:nvSpPr>
          <p:cNvPr id="6" name="TextBox 5"/>
          <p:cNvSpPr txBox="1"/>
          <p:nvPr/>
        </p:nvSpPr>
        <p:spPr>
          <a:xfrm>
            <a:off x="6271328" y="2136338"/>
            <a:ext cx="5494492" cy="2308324"/>
          </a:xfrm>
          <a:prstGeom prst="rect">
            <a:avLst/>
          </a:prstGeom>
          <a:noFill/>
        </p:spPr>
        <p:txBody>
          <a:bodyPr wrap="square" rtlCol="0">
            <a:spAutoFit/>
          </a:bodyPr>
          <a:lstStyle/>
          <a:p>
            <a:pPr marL="285750" indent="-285750">
              <a:buFontTx/>
              <a:buChar char="-"/>
            </a:pPr>
            <a:r>
              <a:rPr lang="en-US" sz="2400" dirty="0"/>
              <a:t>Design and complexity</a:t>
            </a:r>
          </a:p>
          <a:p>
            <a:pPr marL="285750" indent="-285750">
              <a:buFontTx/>
              <a:buChar char="-"/>
            </a:pPr>
            <a:endParaRPr lang="en-US" sz="2400" dirty="0"/>
          </a:p>
          <a:p>
            <a:pPr marL="285750" indent="-285750">
              <a:buFontTx/>
              <a:buChar char="-"/>
            </a:pPr>
            <a:r>
              <a:rPr lang="en-US" sz="2400" dirty="0"/>
              <a:t>Evil in nature (predation, envenomation, disease, etc.)</a:t>
            </a:r>
          </a:p>
          <a:p>
            <a:pPr marL="285750" indent="-285750">
              <a:buFontTx/>
              <a:buChar char="-"/>
            </a:pPr>
            <a:endParaRPr lang="en-US" sz="2400" dirty="0"/>
          </a:p>
          <a:p>
            <a:pPr marL="285750" indent="-285750">
              <a:buFontTx/>
              <a:buChar char="-"/>
            </a:pPr>
            <a:r>
              <a:rPr lang="en-US" sz="2400" dirty="0"/>
              <a:t>Past environmental conditions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398" b="11514"/>
          <a:stretch/>
        </p:blipFill>
        <p:spPr>
          <a:xfrm>
            <a:off x="348246" y="796832"/>
            <a:ext cx="3469944" cy="2725782"/>
          </a:xfrm>
          <a:prstGeom prst="rect">
            <a:avLst/>
          </a:prstGeom>
        </p:spPr>
      </p:pic>
      <p:sp>
        <p:nvSpPr>
          <p:cNvPr id="10" name="TextBox 9"/>
          <p:cNvSpPr txBox="1"/>
          <p:nvPr/>
        </p:nvSpPr>
        <p:spPr>
          <a:xfrm>
            <a:off x="3818190" y="2448989"/>
            <a:ext cx="1849755" cy="1107996"/>
          </a:xfrm>
          <a:prstGeom prst="rect">
            <a:avLst/>
          </a:prstGeom>
          <a:noFill/>
        </p:spPr>
        <p:txBody>
          <a:bodyPr wrap="square" rtlCol="0">
            <a:spAutoFit/>
          </a:bodyPr>
          <a:lstStyle/>
          <a:p>
            <a:r>
              <a:rPr lang="en-US" sz="1100" i="1" dirty="0"/>
              <a:t>From https://en.wikipedia.org/wiki/Phacopina#/media/File:Phacops_rana_crassituberculata_eye_3.jpg</a:t>
            </a:r>
          </a:p>
        </p:txBody>
      </p:sp>
      <p:sp>
        <p:nvSpPr>
          <p:cNvPr id="11" name="Rectangle 2">
            <a:extLst>
              <a:ext uri="{FF2B5EF4-FFF2-40B4-BE49-F238E27FC236}">
                <a16:creationId xmlns:a16="http://schemas.microsoft.com/office/drawing/2014/main" id="{53279DD7-9692-4E3D-9543-2E45815B8EB5}"/>
              </a:ext>
            </a:extLst>
          </p:cNvPr>
          <p:cNvSpPr txBox="1">
            <a:spLocks noChangeArrowheads="1"/>
          </p:cNvSpPr>
          <p:nvPr/>
        </p:nvSpPr>
        <p:spPr>
          <a:xfrm>
            <a:off x="331773" y="228600"/>
            <a:ext cx="9879027" cy="38100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70000"/>
              </a:lnSpc>
            </a:pPr>
            <a:r>
              <a:rPr lang="en-US" altLang="en-US" sz="2400" u="sng">
                <a:solidFill>
                  <a:schemeClr val="tx1"/>
                </a:solidFill>
              </a:rPr>
              <a:t>What can we learn from fossils and why should we care?</a:t>
            </a:r>
            <a:endParaRPr lang="en-US" altLang="en-US" sz="4000" dirty="0">
              <a:solidFill>
                <a:schemeClr val="tx1"/>
              </a:solidFill>
            </a:endParaRPr>
          </a:p>
        </p:txBody>
      </p:sp>
      <p:pic>
        <p:nvPicPr>
          <p:cNvPr id="8" name="Picture 7">
            <a:extLst>
              <a:ext uri="{FF2B5EF4-FFF2-40B4-BE49-F238E27FC236}">
                <a16:creationId xmlns:a16="http://schemas.microsoft.com/office/drawing/2014/main" id="{88EBD788-E61C-4976-9932-AAAAEB2FC4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773" y="3604489"/>
            <a:ext cx="4296871" cy="3042378"/>
          </a:xfrm>
          <a:prstGeom prst="rect">
            <a:avLst/>
          </a:prstGeom>
        </p:spPr>
      </p:pic>
    </p:spTree>
    <p:extLst>
      <p:ext uri="{BB962C8B-B14F-4D97-AF65-F5344CB8AC3E}">
        <p14:creationId xmlns:p14="http://schemas.microsoft.com/office/powerpoint/2010/main" val="143493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0404" y="365760"/>
            <a:ext cx="7269480" cy="681990"/>
          </a:xfrm>
        </p:spPr>
        <p:txBody>
          <a:bodyPr>
            <a:normAutofit fontScale="90000"/>
          </a:bodyPr>
          <a:lstStyle/>
          <a:p>
            <a:r>
              <a:rPr lang="en-US" dirty="0"/>
              <a:t>Why should we care about fossils?</a:t>
            </a:r>
          </a:p>
        </p:txBody>
      </p:sp>
      <p:sp>
        <p:nvSpPr>
          <p:cNvPr id="3" name="Content Placeholder 2"/>
          <p:cNvSpPr>
            <a:spLocks noGrp="1"/>
          </p:cNvSpPr>
          <p:nvPr>
            <p:ph idx="1"/>
          </p:nvPr>
        </p:nvSpPr>
        <p:spPr>
          <a:xfrm>
            <a:off x="744467" y="1253334"/>
            <a:ext cx="10560105" cy="4351337"/>
          </a:xfrm>
        </p:spPr>
        <p:txBody>
          <a:bodyPr>
            <a:noAutofit/>
          </a:bodyPr>
          <a:lstStyle/>
          <a:p>
            <a:r>
              <a:rPr lang="en-US" sz="3600" dirty="0"/>
              <a:t>“In the days of Noah, men, animals, and trees, many times larger than now exist, were buried, and thus preserved as an evidence to later generations that the antediluvians perished by a flood. God designed that the discovery of these things should establish faith in inspired history.” </a:t>
            </a:r>
            <a:br>
              <a:rPr lang="en-US" sz="2800" dirty="0"/>
            </a:br>
            <a:r>
              <a:rPr lang="en-US" sz="2800" i="1" dirty="0"/>
              <a:t>Ellen G. White, Patriarchs and Prophets, p.112.</a:t>
            </a:r>
          </a:p>
        </p:txBody>
      </p:sp>
    </p:spTree>
    <p:extLst>
      <p:ext uri="{BB962C8B-B14F-4D97-AF65-F5344CB8AC3E}">
        <p14:creationId xmlns:p14="http://schemas.microsoft.com/office/powerpoint/2010/main" val="2359247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0404" y="365760"/>
            <a:ext cx="7269480" cy="681990"/>
          </a:xfrm>
        </p:spPr>
        <p:txBody>
          <a:bodyPr>
            <a:normAutofit fontScale="90000"/>
          </a:bodyPr>
          <a:lstStyle/>
          <a:p>
            <a:r>
              <a:rPr lang="en-US" dirty="0"/>
              <a:t>Why should we care about fossils?</a:t>
            </a:r>
          </a:p>
        </p:txBody>
      </p:sp>
      <p:sp>
        <p:nvSpPr>
          <p:cNvPr id="3" name="Content Placeholder 2"/>
          <p:cNvSpPr>
            <a:spLocks noGrp="1"/>
          </p:cNvSpPr>
          <p:nvPr>
            <p:ph idx="1"/>
          </p:nvPr>
        </p:nvSpPr>
        <p:spPr>
          <a:xfrm>
            <a:off x="744467" y="1253334"/>
            <a:ext cx="10754315" cy="4351337"/>
          </a:xfrm>
        </p:spPr>
        <p:txBody>
          <a:bodyPr>
            <a:noAutofit/>
          </a:bodyPr>
          <a:lstStyle/>
          <a:p>
            <a:r>
              <a:rPr lang="en-US" sz="4000" dirty="0"/>
              <a:t>The fossil record is a key pillar of the evolutionary model, the kind of empirical evidence that is thought to provide support for the theory of evolution</a:t>
            </a:r>
          </a:p>
        </p:txBody>
      </p:sp>
    </p:spTree>
    <p:extLst>
      <p:ext uri="{BB962C8B-B14F-4D97-AF65-F5344CB8AC3E}">
        <p14:creationId xmlns:p14="http://schemas.microsoft.com/office/powerpoint/2010/main" val="22065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5000"/>
          <a:stretch/>
        </p:blipFill>
        <p:spPr>
          <a:xfrm>
            <a:off x="0" y="0"/>
            <a:ext cx="12192000" cy="6858000"/>
          </a:xfrm>
          <a:prstGeom prst="rect">
            <a:avLst/>
          </a:prstGeom>
        </p:spPr>
      </p:pic>
      <p:sp>
        <p:nvSpPr>
          <p:cNvPr id="10" name="Title 1"/>
          <p:cNvSpPr>
            <a:spLocks noGrp="1"/>
          </p:cNvSpPr>
          <p:nvPr>
            <p:ph type="title"/>
          </p:nvPr>
        </p:nvSpPr>
        <p:spPr>
          <a:xfrm>
            <a:off x="4878044" y="273710"/>
            <a:ext cx="6597396" cy="681990"/>
          </a:xfrm>
        </p:spPr>
        <p:txBody>
          <a:bodyPr>
            <a:normAutofit/>
          </a:bodyPr>
          <a:lstStyle/>
          <a:p>
            <a:pPr algn="ctr"/>
            <a:r>
              <a:rPr lang="en-US" dirty="0">
                <a:solidFill>
                  <a:schemeClr val="bg1"/>
                </a:solidFill>
              </a:rPr>
              <a:t>Studying the fossil record</a:t>
            </a:r>
          </a:p>
        </p:txBody>
      </p:sp>
    </p:spTree>
    <p:extLst>
      <p:ext uri="{BB962C8B-B14F-4D97-AF65-F5344CB8AC3E}">
        <p14:creationId xmlns:p14="http://schemas.microsoft.com/office/powerpoint/2010/main" val="166608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08759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0404" y="365760"/>
            <a:ext cx="6597396" cy="681990"/>
          </a:xfrm>
        </p:spPr>
        <p:txBody>
          <a:bodyPr>
            <a:normAutofit/>
          </a:bodyPr>
          <a:lstStyle/>
          <a:p>
            <a:pPr algn="ctr"/>
            <a:r>
              <a:rPr lang="en-US" dirty="0"/>
              <a:t>A record of death</a:t>
            </a:r>
          </a:p>
        </p:txBody>
      </p:sp>
      <p:pic>
        <p:nvPicPr>
          <p:cNvPr id="7" name="Picture 4" descr="io e snake wh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213" y="1123950"/>
            <a:ext cx="3771698" cy="5505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f8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599207" y="3995839"/>
            <a:ext cx="4152599" cy="2633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599207" y="1123950"/>
            <a:ext cx="4140679"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4863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0404" y="365760"/>
            <a:ext cx="6597396" cy="681990"/>
          </a:xfrm>
        </p:spPr>
        <p:txBody>
          <a:bodyPr>
            <a:normAutofit fontScale="90000"/>
          </a:bodyPr>
          <a:lstStyle/>
          <a:p>
            <a:pPr algn="ctr"/>
            <a:r>
              <a:rPr lang="en-US" dirty="0"/>
              <a:t>A record of predation and disease</a:t>
            </a:r>
          </a:p>
        </p:txBody>
      </p:sp>
      <p:pic>
        <p:nvPicPr>
          <p:cNvPr id="6" name="Picture 5" descr="F6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07686" y="1129214"/>
            <a:ext cx="8331425" cy="2404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684" y="3701869"/>
            <a:ext cx="2807192" cy="2908483"/>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6959732" y="5632299"/>
            <a:ext cx="3365024" cy="253916"/>
          </a:xfrm>
          <a:prstGeom prst="rect">
            <a:avLst/>
          </a:prstGeom>
        </p:spPr>
        <p:txBody>
          <a:bodyPr wrap="none">
            <a:spAutoFit/>
          </a:bodyPr>
          <a:lstStyle/>
          <a:p>
            <a:r>
              <a:rPr lang="en-US" sz="1050" dirty="0"/>
              <a:t>Image from http://ucmp.berkeley.edu/blog/archives/4399</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4156" y="3701869"/>
            <a:ext cx="5314952" cy="18892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3324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9224" y="365762"/>
            <a:ext cx="6730803" cy="1476273"/>
          </a:xfrm>
        </p:spPr>
        <p:txBody>
          <a:bodyPr>
            <a:normAutofit/>
          </a:bodyPr>
          <a:lstStyle/>
          <a:p>
            <a:pPr algn="r"/>
            <a:r>
              <a:rPr lang="en-US" dirty="0"/>
              <a:t>The </a:t>
            </a:r>
            <a:r>
              <a:rPr lang="en-US" dirty="0" err="1"/>
              <a:t>uniformitarianist</a:t>
            </a:r>
            <a:r>
              <a:rPr lang="en-US" dirty="0"/>
              <a:t> model: evolution over long time</a:t>
            </a:r>
          </a:p>
        </p:txBody>
      </p:sp>
      <p:sp>
        <p:nvSpPr>
          <p:cNvPr id="3" name="Content Placeholder 2"/>
          <p:cNvSpPr>
            <a:spLocks noGrp="1"/>
          </p:cNvSpPr>
          <p:nvPr>
            <p:ph idx="1"/>
          </p:nvPr>
        </p:nvSpPr>
        <p:spPr>
          <a:xfrm>
            <a:off x="5572127" y="2171700"/>
            <a:ext cx="6387900" cy="4217988"/>
          </a:xfrm>
        </p:spPr>
        <p:txBody>
          <a:bodyPr>
            <a:noAutofit/>
          </a:bodyPr>
          <a:lstStyle/>
          <a:p>
            <a:pPr algn="r"/>
            <a:r>
              <a:rPr lang="en-US" sz="2800" dirty="0"/>
              <a:t>“No vestige of a beginning, no prospect of an end:”</a:t>
            </a:r>
            <a:br>
              <a:rPr lang="en-US" sz="2800" dirty="0"/>
            </a:br>
            <a:r>
              <a:rPr lang="en-US" sz="2800" dirty="0"/>
              <a:t>Death, competition, natural selection have always been part of how biology works</a:t>
            </a:r>
            <a:br>
              <a:rPr lang="en-US" sz="2800" dirty="0"/>
            </a:br>
            <a:endParaRPr lang="en-US" sz="2800" dirty="0"/>
          </a:p>
          <a:p>
            <a:pPr marL="0" indent="0" algn="r">
              <a:buNone/>
            </a:pPr>
            <a:r>
              <a:rPr lang="en-US" sz="2800" dirty="0"/>
              <a:t>Contrast: Recent and literal creation</a:t>
            </a:r>
            <a:br>
              <a:rPr lang="en-US" sz="2800" dirty="0"/>
            </a:br>
            <a:r>
              <a:rPr lang="en-US" sz="2800" dirty="0"/>
              <a:t>The goodness of creation and its Creator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0997" y="40068"/>
            <a:ext cx="2196631" cy="6751259"/>
          </a:xfrm>
          <a:prstGeom prst="rect">
            <a:avLst/>
          </a:prstGeom>
          <a:ln>
            <a:noFill/>
          </a:ln>
          <a:effectLst>
            <a:outerShdw blurRad="292100" dist="139700" dir="2700000" algn="tl" rotWithShape="0">
              <a:srgbClr val="333333">
                <a:alpha val="65000"/>
              </a:srgbClr>
            </a:outerShdw>
          </a:effectLst>
        </p:spPr>
      </p:pic>
      <p:pic>
        <p:nvPicPr>
          <p:cNvPr id="5" name="Picture 27" descr="eosphae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5243" y="5694927"/>
            <a:ext cx="589510" cy="58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8"/>
          <p:cNvSpPr txBox="1">
            <a:spLocks noChangeArrowheads="1"/>
          </p:cNvSpPr>
          <p:nvPr/>
        </p:nvSpPr>
        <p:spPr bwMode="auto">
          <a:xfrm>
            <a:off x="4331906" y="6090028"/>
            <a:ext cx="32112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Unicellular organisms</a:t>
            </a:r>
          </a:p>
        </p:txBody>
      </p:sp>
      <p:pic>
        <p:nvPicPr>
          <p:cNvPr id="7" name="Picture 32" descr="F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5244" y="4660536"/>
            <a:ext cx="547020" cy="68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5"/>
          <p:cNvSpPr txBox="1">
            <a:spLocks noChangeArrowheads="1"/>
          </p:cNvSpPr>
          <p:nvPr/>
        </p:nvSpPr>
        <p:spPr bwMode="auto">
          <a:xfrm>
            <a:off x="4306882" y="5138932"/>
            <a:ext cx="32112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Trilobites</a:t>
            </a:r>
          </a:p>
        </p:txBody>
      </p:sp>
      <p:pic>
        <p:nvPicPr>
          <p:cNvPr id="9" name="Picture 38" descr="acanthodian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245" y="3729323"/>
            <a:ext cx="719535" cy="45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9"/>
          <p:cNvSpPr txBox="1">
            <a:spLocks noChangeArrowheads="1"/>
          </p:cNvSpPr>
          <p:nvPr/>
        </p:nvSpPr>
        <p:spPr bwMode="auto">
          <a:xfrm>
            <a:off x="4475123" y="3903878"/>
            <a:ext cx="7444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Fish</a:t>
            </a:r>
            <a:r>
              <a:rPr lang="en-US" altLang="en-US" sz="1800" dirty="0"/>
              <a:t> </a:t>
            </a:r>
          </a:p>
        </p:txBody>
      </p:sp>
      <p:pic>
        <p:nvPicPr>
          <p:cNvPr id="11" name="Picture 44" descr="Dimetrod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7269" y="2757967"/>
            <a:ext cx="853910" cy="63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5"/>
          <p:cNvSpPr txBox="1">
            <a:spLocks noChangeArrowheads="1"/>
          </p:cNvSpPr>
          <p:nvPr/>
        </p:nvSpPr>
        <p:spPr bwMode="auto">
          <a:xfrm>
            <a:off x="4598364" y="3186441"/>
            <a:ext cx="14158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Reptiles</a:t>
            </a:r>
            <a:endParaRPr lang="en-US" altLang="en-US" sz="1800" dirty="0"/>
          </a:p>
        </p:txBody>
      </p:sp>
      <p:pic>
        <p:nvPicPr>
          <p:cNvPr id="13" name="Picture 46" descr="F3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87148" y="1792748"/>
            <a:ext cx="868940" cy="84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47"/>
          <p:cNvSpPr txBox="1">
            <a:spLocks noChangeArrowheads="1"/>
          </p:cNvSpPr>
          <p:nvPr/>
        </p:nvSpPr>
        <p:spPr bwMode="auto">
          <a:xfrm>
            <a:off x="4603406" y="2445723"/>
            <a:ext cx="14158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Dinosaurs</a:t>
            </a:r>
            <a:endParaRPr lang="en-US" altLang="en-US" sz="1800" dirty="0"/>
          </a:p>
        </p:txBody>
      </p:sp>
      <p:sp>
        <p:nvSpPr>
          <p:cNvPr id="16" name="Text Box 52"/>
          <p:cNvSpPr txBox="1">
            <a:spLocks noChangeArrowheads="1"/>
          </p:cNvSpPr>
          <p:nvPr/>
        </p:nvSpPr>
        <p:spPr bwMode="auto">
          <a:xfrm>
            <a:off x="4393681" y="1552995"/>
            <a:ext cx="14158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Birds</a:t>
            </a:r>
            <a:endParaRPr lang="en-US" altLang="en-US" sz="1800" dirty="0"/>
          </a:p>
        </p:txBody>
      </p:sp>
      <p:pic>
        <p:nvPicPr>
          <p:cNvPr id="19" name="Picture 55" descr="f9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8949" y="514502"/>
            <a:ext cx="649014" cy="40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56"/>
          <p:cNvSpPr txBox="1">
            <a:spLocks noChangeArrowheads="1"/>
          </p:cNvSpPr>
          <p:nvPr/>
        </p:nvSpPr>
        <p:spPr bwMode="auto">
          <a:xfrm>
            <a:off x="4393681" y="725966"/>
            <a:ext cx="14158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Mammals</a:t>
            </a:r>
            <a:endParaRPr lang="en-US" altLang="en-US" sz="1800" dirty="0"/>
          </a:p>
        </p:txBody>
      </p:sp>
      <p:pic>
        <p:nvPicPr>
          <p:cNvPr id="21" name="Picture 57" descr="f13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95246" y="87554"/>
            <a:ext cx="292271" cy="3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58"/>
          <p:cNvSpPr txBox="1">
            <a:spLocks noChangeArrowheads="1"/>
          </p:cNvSpPr>
          <p:nvPr/>
        </p:nvSpPr>
        <p:spPr bwMode="auto">
          <a:xfrm>
            <a:off x="4072023" y="268284"/>
            <a:ext cx="14158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Hominins</a:t>
            </a:r>
            <a:endParaRPr lang="en-US" altLang="en-US" sz="1800" dirty="0"/>
          </a:p>
        </p:txBody>
      </p:sp>
      <p:pic>
        <p:nvPicPr>
          <p:cNvPr id="23" name="Picture 36" descr="fossil brachiopo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5246" y="4220016"/>
            <a:ext cx="719535" cy="42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37"/>
          <p:cNvSpPr txBox="1">
            <a:spLocks noChangeArrowheads="1"/>
          </p:cNvSpPr>
          <p:nvPr/>
        </p:nvSpPr>
        <p:spPr bwMode="auto">
          <a:xfrm>
            <a:off x="4475123" y="4453007"/>
            <a:ext cx="34956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Brachiopods</a:t>
            </a:r>
          </a:p>
        </p:txBody>
      </p:sp>
      <p:pic>
        <p:nvPicPr>
          <p:cNvPr id="25" name="Picture 42" descr="ichthyostega_2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95245" y="3526894"/>
            <a:ext cx="855937" cy="18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43"/>
          <p:cNvSpPr txBox="1">
            <a:spLocks noChangeArrowheads="1"/>
          </p:cNvSpPr>
          <p:nvPr/>
        </p:nvSpPr>
        <p:spPr bwMode="auto">
          <a:xfrm>
            <a:off x="4603526" y="3512315"/>
            <a:ext cx="9239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Amphibians</a:t>
            </a:r>
            <a:endParaRPr lang="en-US" altLang="en-US" sz="1800" dirty="0"/>
          </a:p>
        </p:txBody>
      </p:sp>
      <p:pic>
        <p:nvPicPr>
          <p:cNvPr id="27" name="Picture 51" descr="Archaeopteryx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95244" y="951002"/>
            <a:ext cx="642721" cy="80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descr="DickinsoniaCostataC"/>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88952" y="5385150"/>
            <a:ext cx="380301" cy="28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35"/>
          <p:cNvSpPr txBox="1">
            <a:spLocks noChangeArrowheads="1"/>
          </p:cNvSpPr>
          <p:nvPr/>
        </p:nvSpPr>
        <p:spPr bwMode="auto">
          <a:xfrm>
            <a:off x="4135432" y="5462782"/>
            <a:ext cx="32112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err="1"/>
              <a:t>Ediacara</a:t>
            </a:r>
            <a:r>
              <a:rPr lang="en-US" altLang="en-US" sz="1000" dirty="0"/>
              <a:t> fauna</a:t>
            </a:r>
          </a:p>
        </p:txBody>
      </p:sp>
    </p:spTree>
    <p:extLst>
      <p:ext uri="{BB962C8B-B14F-4D97-AF65-F5344CB8AC3E}">
        <p14:creationId xmlns:p14="http://schemas.microsoft.com/office/powerpoint/2010/main" val="371661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811" y="365760"/>
            <a:ext cx="9141073" cy="681990"/>
          </a:xfrm>
        </p:spPr>
        <p:txBody>
          <a:bodyPr>
            <a:noAutofit/>
          </a:bodyPr>
          <a:lstStyle/>
          <a:p>
            <a:r>
              <a:rPr lang="en-US" sz="4400" dirty="0"/>
              <a:t>Goals of the presentation</a:t>
            </a:r>
          </a:p>
        </p:txBody>
      </p:sp>
      <p:sp>
        <p:nvSpPr>
          <p:cNvPr id="3" name="Content Placeholder 2"/>
          <p:cNvSpPr>
            <a:spLocks noGrp="1"/>
          </p:cNvSpPr>
          <p:nvPr>
            <p:ph idx="1"/>
          </p:nvPr>
        </p:nvSpPr>
        <p:spPr>
          <a:xfrm>
            <a:off x="768743" y="1592117"/>
            <a:ext cx="10641027" cy="4351337"/>
          </a:xfrm>
        </p:spPr>
        <p:txBody>
          <a:bodyPr>
            <a:normAutofit/>
          </a:bodyPr>
          <a:lstStyle/>
          <a:p>
            <a:r>
              <a:rPr lang="en-US" sz="4000" dirty="0"/>
              <a:t>What is a fossil and why should we care</a:t>
            </a:r>
          </a:p>
          <a:p>
            <a:r>
              <a:rPr lang="en-US" sz="4000" dirty="0"/>
              <a:t>Review some of the “big picture” patterns observed from the study of the fossil record</a:t>
            </a:r>
          </a:p>
          <a:p>
            <a:r>
              <a:rPr lang="en-US" sz="4000" dirty="0"/>
              <a:t>Show how a biblical worldview impacts our understanding of the fossil record</a:t>
            </a:r>
          </a:p>
        </p:txBody>
      </p:sp>
    </p:spTree>
    <p:extLst>
      <p:ext uri="{BB962C8B-B14F-4D97-AF65-F5344CB8AC3E}">
        <p14:creationId xmlns:p14="http://schemas.microsoft.com/office/powerpoint/2010/main" val="278390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0404" y="365760"/>
            <a:ext cx="6597396" cy="681990"/>
          </a:xfrm>
        </p:spPr>
        <p:txBody>
          <a:bodyPr>
            <a:normAutofit/>
          </a:bodyPr>
          <a:lstStyle/>
          <a:p>
            <a:pPr algn="ctr"/>
            <a:r>
              <a:rPr lang="en-US" dirty="0"/>
              <a:t>The biblical model</a:t>
            </a:r>
          </a:p>
        </p:txBody>
      </p:sp>
      <p:sp>
        <p:nvSpPr>
          <p:cNvPr id="7" name="TextBox 6"/>
          <p:cNvSpPr txBox="1"/>
          <p:nvPr/>
        </p:nvSpPr>
        <p:spPr>
          <a:xfrm>
            <a:off x="1119171" y="2502939"/>
            <a:ext cx="9796985" cy="1569660"/>
          </a:xfrm>
          <a:prstGeom prst="rect">
            <a:avLst/>
          </a:prstGeom>
          <a:noFill/>
        </p:spPr>
        <p:txBody>
          <a:bodyPr wrap="square" rtlCol="0">
            <a:spAutoFit/>
          </a:bodyPr>
          <a:lstStyle/>
          <a:p>
            <a:r>
              <a:rPr lang="en-US" sz="2400" dirty="0"/>
              <a:t>“Now the earth was corrupt in God's sight, and the earth was filled with violence. And God saw the earth, and behold, it was corrupt, for all flesh had corrupted their way on the earth.” (Gen 6:11-12)</a:t>
            </a:r>
          </a:p>
        </p:txBody>
      </p:sp>
      <p:sp>
        <p:nvSpPr>
          <p:cNvPr id="9" name="TextBox 8"/>
          <p:cNvSpPr txBox="1"/>
          <p:nvPr/>
        </p:nvSpPr>
        <p:spPr>
          <a:xfrm>
            <a:off x="1119171" y="4517234"/>
            <a:ext cx="9796985" cy="1200329"/>
          </a:xfrm>
          <a:prstGeom prst="rect">
            <a:avLst/>
          </a:prstGeom>
          <a:noFill/>
        </p:spPr>
        <p:txBody>
          <a:bodyPr wrap="square" rtlCol="0">
            <a:spAutoFit/>
          </a:bodyPr>
          <a:lstStyle/>
          <a:p>
            <a:r>
              <a:rPr lang="en-US" sz="2400" dirty="0"/>
              <a:t>“Every living thing on the face of the earth was wiped out; people and animals and the creatures that move along the ground and the birds were wiped from the earth.” (Gen 7:23)</a:t>
            </a:r>
          </a:p>
        </p:txBody>
      </p:sp>
      <p:sp>
        <p:nvSpPr>
          <p:cNvPr id="3" name="TextBox 2"/>
          <p:cNvSpPr txBox="1"/>
          <p:nvPr/>
        </p:nvSpPr>
        <p:spPr>
          <a:xfrm>
            <a:off x="6327050" y="3806383"/>
            <a:ext cx="4457700" cy="523220"/>
          </a:xfrm>
          <a:prstGeom prst="rect">
            <a:avLst/>
          </a:prstGeom>
          <a:noFill/>
        </p:spPr>
        <p:txBody>
          <a:bodyPr wrap="square" rtlCol="0">
            <a:spAutoFit/>
          </a:bodyPr>
          <a:lstStyle/>
          <a:p>
            <a:pPr algn="r"/>
            <a:r>
              <a:rPr lang="en-US" sz="2800" dirty="0">
                <a:solidFill>
                  <a:srgbClr val="FFFF00"/>
                </a:solidFill>
              </a:rPr>
              <a:t>Corruption: Violence</a:t>
            </a:r>
          </a:p>
        </p:txBody>
      </p:sp>
      <p:sp>
        <p:nvSpPr>
          <p:cNvPr id="10" name="TextBox 9"/>
          <p:cNvSpPr txBox="1"/>
          <p:nvPr/>
        </p:nvSpPr>
        <p:spPr>
          <a:xfrm>
            <a:off x="6327050" y="5717563"/>
            <a:ext cx="4457700" cy="523220"/>
          </a:xfrm>
          <a:prstGeom prst="rect">
            <a:avLst/>
          </a:prstGeom>
          <a:noFill/>
        </p:spPr>
        <p:txBody>
          <a:bodyPr wrap="square" rtlCol="0">
            <a:spAutoFit/>
          </a:bodyPr>
          <a:lstStyle/>
          <a:p>
            <a:pPr algn="r"/>
            <a:r>
              <a:rPr lang="en-US" sz="2800" dirty="0">
                <a:solidFill>
                  <a:srgbClr val="FFFF00"/>
                </a:solidFill>
              </a:rPr>
              <a:t>Catastrophe: Flood</a:t>
            </a:r>
          </a:p>
        </p:txBody>
      </p:sp>
      <p:sp>
        <p:nvSpPr>
          <p:cNvPr id="8" name="TextBox 7"/>
          <p:cNvSpPr txBox="1"/>
          <p:nvPr/>
        </p:nvSpPr>
        <p:spPr>
          <a:xfrm>
            <a:off x="1119171" y="1227307"/>
            <a:ext cx="9796985" cy="830997"/>
          </a:xfrm>
          <a:prstGeom prst="rect">
            <a:avLst/>
          </a:prstGeom>
          <a:noFill/>
        </p:spPr>
        <p:txBody>
          <a:bodyPr wrap="square" rtlCol="0">
            <a:spAutoFit/>
          </a:bodyPr>
          <a:lstStyle/>
          <a:p>
            <a:r>
              <a:rPr lang="en-US" sz="2400" dirty="0"/>
              <a:t>“God created/made … according to their kind (humans in His image)” (Gen 1:21,25,27)</a:t>
            </a:r>
          </a:p>
        </p:txBody>
      </p:sp>
      <p:sp>
        <p:nvSpPr>
          <p:cNvPr id="11" name="TextBox 10"/>
          <p:cNvSpPr txBox="1"/>
          <p:nvPr/>
        </p:nvSpPr>
        <p:spPr>
          <a:xfrm>
            <a:off x="6325953" y="1764814"/>
            <a:ext cx="4457700" cy="523220"/>
          </a:xfrm>
          <a:prstGeom prst="rect">
            <a:avLst/>
          </a:prstGeom>
          <a:noFill/>
        </p:spPr>
        <p:txBody>
          <a:bodyPr wrap="square" rtlCol="0">
            <a:spAutoFit/>
          </a:bodyPr>
          <a:lstStyle/>
          <a:p>
            <a:pPr algn="r"/>
            <a:r>
              <a:rPr lang="en-US" sz="2800" dirty="0">
                <a:solidFill>
                  <a:srgbClr val="FFFF00"/>
                </a:solidFill>
              </a:rPr>
              <a:t>Creation: Kinds</a:t>
            </a:r>
          </a:p>
        </p:txBody>
      </p:sp>
    </p:spTree>
    <p:extLst>
      <p:ext uri="{BB962C8B-B14F-4D97-AF65-F5344CB8AC3E}">
        <p14:creationId xmlns:p14="http://schemas.microsoft.com/office/powerpoint/2010/main" val="219401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p:bldP spid="10" grpId="0"/>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0404" y="365760"/>
            <a:ext cx="6597396" cy="681990"/>
          </a:xfrm>
        </p:spPr>
        <p:txBody>
          <a:bodyPr>
            <a:normAutofit/>
          </a:bodyPr>
          <a:lstStyle/>
          <a:p>
            <a:pPr algn="ctr"/>
            <a:r>
              <a:rPr lang="en-US" dirty="0"/>
              <a:t>How much change?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13099" y="1219200"/>
            <a:ext cx="5087638" cy="2819400"/>
          </a:xfrm>
          <a:prstGeom prst="rect">
            <a:avLst/>
          </a:prstGeom>
          <a:ln>
            <a:noFill/>
          </a:ln>
          <a:effectLst>
            <a:outerShdw blurRad="292100" dist="139700" dir="2700000" algn="tl" rotWithShape="0">
              <a:srgbClr val="333333">
                <a:alpha val="65000"/>
              </a:srgbClr>
            </a:outerShdw>
          </a:effectLst>
        </p:spPr>
      </p:pic>
      <p:pic>
        <p:nvPicPr>
          <p:cNvPr id="8" name="Picture 11" descr="F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4962" y="1219200"/>
            <a:ext cx="3002038" cy="37850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16200000">
            <a:off x="1743263" y="4243087"/>
            <a:ext cx="2508054" cy="236837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6921" y="4173245"/>
            <a:ext cx="3310707" cy="248303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895398" y="5076828"/>
            <a:ext cx="2394370" cy="1604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568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5"/>
          <p:cNvSpPr>
            <a:spLocks noChangeArrowheads="1"/>
          </p:cNvSpPr>
          <p:nvPr/>
        </p:nvSpPr>
        <p:spPr bwMode="auto">
          <a:xfrm>
            <a:off x="2333624" y="6142038"/>
            <a:ext cx="7000876"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800" dirty="0">
                <a:latin typeface="+mj-lt"/>
              </a:rPr>
              <a:t>Increasing modernity in the Cenozoic</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3180" y="1057495"/>
            <a:ext cx="7371843" cy="5084543"/>
          </a:xfrm>
          <a:prstGeom prst="rect">
            <a:avLst/>
          </a:prstGeom>
        </p:spPr>
      </p:pic>
      <p:sp>
        <p:nvSpPr>
          <p:cNvPr id="4" name="Rectangle 3"/>
          <p:cNvSpPr/>
          <p:nvPr/>
        </p:nvSpPr>
        <p:spPr>
          <a:xfrm>
            <a:off x="9595204" y="5218552"/>
            <a:ext cx="1481803" cy="523220"/>
          </a:xfrm>
          <a:prstGeom prst="rect">
            <a:avLst/>
          </a:prstGeom>
        </p:spPr>
        <p:txBody>
          <a:bodyPr wrap="square">
            <a:spAutoFit/>
          </a:bodyPr>
          <a:lstStyle/>
          <a:p>
            <a:r>
              <a:rPr lang="en-US" sz="1400" i="1" dirty="0"/>
              <a:t>From L. Brand, 2009</a:t>
            </a:r>
          </a:p>
        </p:txBody>
      </p:sp>
      <p:sp>
        <p:nvSpPr>
          <p:cNvPr id="10" name="Title 1"/>
          <p:cNvSpPr>
            <a:spLocks noGrp="1"/>
          </p:cNvSpPr>
          <p:nvPr>
            <p:ph type="title"/>
          </p:nvPr>
        </p:nvSpPr>
        <p:spPr>
          <a:xfrm>
            <a:off x="2470404" y="284840"/>
            <a:ext cx="6597396" cy="681990"/>
          </a:xfrm>
        </p:spPr>
        <p:txBody>
          <a:bodyPr>
            <a:normAutofit/>
          </a:bodyPr>
          <a:lstStyle/>
          <a:p>
            <a:pPr algn="ctr"/>
            <a:r>
              <a:rPr lang="en-US" dirty="0"/>
              <a:t>How much change?</a:t>
            </a:r>
          </a:p>
        </p:txBody>
      </p:sp>
    </p:spTree>
    <p:extLst>
      <p:ext uri="{BB962C8B-B14F-4D97-AF65-F5344CB8AC3E}">
        <p14:creationId xmlns:p14="http://schemas.microsoft.com/office/powerpoint/2010/main" val="3542379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6375" y="1266825"/>
            <a:ext cx="10908064" cy="1569660"/>
          </a:xfrm>
          <a:prstGeom prst="rect">
            <a:avLst/>
          </a:prstGeom>
        </p:spPr>
        <p:txBody>
          <a:bodyPr wrap="square">
            <a:spAutoFit/>
          </a:bodyPr>
          <a:lstStyle/>
          <a:p>
            <a:r>
              <a:rPr lang="en-US" altLang="en-US" sz="2400" dirty="0"/>
              <a:t>Factors favoring fossilization:</a:t>
            </a:r>
          </a:p>
          <a:p>
            <a:pPr marL="342900" indent="-342900">
              <a:buFontTx/>
              <a:buChar char="-"/>
            </a:pPr>
            <a:r>
              <a:rPr lang="en-US" altLang="en-US" sz="2400" dirty="0"/>
              <a:t>Hard parts</a:t>
            </a:r>
          </a:p>
          <a:p>
            <a:pPr marL="342900" indent="-342900">
              <a:buFontTx/>
              <a:buChar char="-"/>
            </a:pPr>
            <a:r>
              <a:rPr lang="en-US" altLang="en-US" sz="2400" dirty="0"/>
              <a:t>Rapid Burial</a:t>
            </a:r>
          </a:p>
          <a:p>
            <a:pPr marL="342900" indent="-342900">
              <a:buFontTx/>
              <a:buChar char="-"/>
            </a:pPr>
            <a:r>
              <a:rPr lang="en-US" altLang="en-US" sz="2400" dirty="0"/>
              <a:t>Early mineralization (often through permeating solutions)</a:t>
            </a:r>
          </a:p>
        </p:txBody>
      </p:sp>
      <p:sp>
        <p:nvSpPr>
          <p:cNvPr id="9" name="Title 1"/>
          <p:cNvSpPr txBox="1">
            <a:spLocks/>
          </p:cNvSpPr>
          <p:nvPr/>
        </p:nvSpPr>
        <p:spPr>
          <a:xfrm>
            <a:off x="2470404" y="365760"/>
            <a:ext cx="6597396" cy="681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ctr"/>
            <a:r>
              <a:rPr lang="en-US" dirty="0"/>
              <a:t>How much catastrophe?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1325" y="2956961"/>
            <a:ext cx="5562600" cy="3730419"/>
          </a:xfrm>
          <a:prstGeom prst="rect">
            <a:avLst/>
          </a:prstGeom>
        </p:spPr>
      </p:pic>
      <p:sp>
        <p:nvSpPr>
          <p:cNvPr id="4" name="Rectangle 3"/>
          <p:cNvSpPr/>
          <p:nvPr/>
        </p:nvSpPr>
        <p:spPr>
          <a:xfrm>
            <a:off x="736374" y="1998341"/>
            <a:ext cx="9233013" cy="830997"/>
          </a:xfrm>
          <a:prstGeom prst="rect">
            <a:avLst/>
          </a:prstGeom>
        </p:spPr>
        <p:txBody>
          <a:bodyPr wrap="square">
            <a:spAutoFit/>
          </a:bodyPr>
          <a:lstStyle/>
          <a:p>
            <a:pPr marL="342900" indent="-342900">
              <a:buFontTx/>
              <a:buChar char="-"/>
            </a:pPr>
            <a:r>
              <a:rPr lang="en-US" altLang="en-US" sz="2400" dirty="0">
                <a:solidFill>
                  <a:srgbClr val="FFFF00"/>
                </a:solidFill>
              </a:rPr>
              <a:t>Rapid Burial</a:t>
            </a:r>
          </a:p>
          <a:p>
            <a:pPr marL="342900" indent="-342900">
              <a:buFontTx/>
              <a:buChar char="-"/>
            </a:pPr>
            <a:r>
              <a:rPr lang="en-US" altLang="en-US" sz="2400" dirty="0">
                <a:solidFill>
                  <a:srgbClr val="FFFF00"/>
                </a:solidFill>
              </a:rPr>
              <a:t>Early mineralization (often through permeating solutions)</a:t>
            </a:r>
          </a:p>
        </p:txBody>
      </p:sp>
    </p:spTree>
    <p:extLst>
      <p:ext uri="{BB962C8B-B14F-4D97-AF65-F5344CB8AC3E}">
        <p14:creationId xmlns:p14="http://schemas.microsoft.com/office/powerpoint/2010/main" val="302680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627" y="1437346"/>
            <a:ext cx="11118456" cy="1325562"/>
          </a:xfrm>
        </p:spPr>
        <p:txBody>
          <a:bodyPr>
            <a:noAutofit/>
          </a:bodyPr>
          <a:lstStyle/>
          <a:p>
            <a:r>
              <a:rPr lang="en-US" sz="2400" dirty="0"/>
              <a:t>Many examples of catastrophic deposition of fossils in the rock record </a:t>
            </a:r>
            <a:br>
              <a:rPr lang="en-US" sz="2400" dirty="0"/>
            </a:br>
            <a:r>
              <a:rPr lang="en-US" sz="2400" dirty="0"/>
              <a:t>(</a:t>
            </a:r>
            <a:r>
              <a:rPr lang="en-US" sz="2400" dirty="0" err="1"/>
              <a:t>bonebeds</a:t>
            </a:r>
            <a:r>
              <a:rPr lang="en-US" sz="2400" dirty="0"/>
              <a:t>/</a:t>
            </a:r>
            <a:r>
              <a:rPr lang="en-US" sz="2400" dirty="0" err="1"/>
              <a:t>shellbeds</a:t>
            </a:r>
            <a:r>
              <a:rPr lang="en-US" sz="2400" dirty="0"/>
              <a:t> related to storm events or sediment gravity flows)</a:t>
            </a:r>
          </a:p>
        </p:txBody>
      </p:sp>
      <p:sp>
        <p:nvSpPr>
          <p:cNvPr id="4" name="Title 1"/>
          <p:cNvSpPr txBox="1">
            <a:spLocks/>
          </p:cNvSpPr>
          <p:nvPr/>
        </p:nvSpPr>
        <p:spPr>
          <a:xfrm>
            <a:off x="2470404" y="365760"/>
            <a:ext cx="6597396" cy="681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ctr"/>
            <a:r>
              <a:rPr lang="en-US" dirty="0"/>
              <a:t>How much catastrophe?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52260" y="2902634"/>
            <a:ext cx="6170582" cy="185335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2262" y="4922515"/>
            <a:ext cx="6170580" cy="788337"/>
          </a:xfrm>
          <a:prstGeom prst="rect">
            <a:avLst/>
          </a:prstGeom>
        </p:spPr>
      </p:pic>
      <p:sp>
        <p:nvSpPr>
          <p:cNvPr id="7" name="Rectangle 6"/>
          <p:cNvSpPr/>
          <p:nvPr/>
        </p:nvSpPr>
        <p:spPr bwMode="auto">
          <a:xfrm>
            <a:off x="3090387" y="4927831"/>
            <a:ext cx="2200966" cy="238125"/>
          </a:xfrm>
          <a:prstGeom prst="rect">
            <a:avLst/>
          </a:prstGeom>
          <a:solidFill>
            <a:srgbClr val="FFFFFF"/>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kern="0">
              <a:solidFill>
                <a:srgbClr val="000000"/>
              </a:solidFill>
              <a:latin typeface="Arial" charset="0"/>
            </a:endParaRPr>
          </a:p>
        </p:txBody>
      </p:sp>
      <p:sp>
        <p:nvSpPr>
          <p:cNvPr id="8" name="Rectangle 7"/>
          <p:cNvSpPr/>
          <p:nvPr/>
        </p:nvSpPr>
        <p:spPr bwMode="auto">
          <a:xfrm>
            <a:off x="6843931" y="5446390"/>
            <a:ext cx="2080997" cy="238125"/>
          </a:xfrm>
          <a:prstGeom prst="rect">
            <a:avLst/>
          </a:prstGeom>
          <a:solidFill>
            <a:srgbClr val="FFFFFF"/>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kern="0">
              <a:solidFill>
                <a:srgbClr val="000000"/>
              </a:solidFill>
              <a:latin typeface="Arial" charset="0"/>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852260" y="5803631"/>
            <a:ext cx="6170582" cy="765175"/>
          </a:xfrm>
          <a:prstGeom prst="rect">
            <a:avLst/>
          </a:prstGeom>
        </p:spPr>
      </p:pic>
      <p:sp>
        <p:nvSpPr>
          <p:cNvPr id="3" name="TextBox 2"/>
          <p:cNvSpPr txBox="1"/>
          <p:nvPr/>
        </p:nvSpPr>
        <p:spPr>
          <a:xfrm>
            <a:off x="9067803" y="6261029"/>
            <a:ext cx="2633280" cy="307777"/>
          </a:xfrm>
          <a:prstGeom prst="rect">
            <a:avLst/>
          </a:prstGeom>
          <a:noFill/>
        </p:spPr>
        <p:txBody>
          <a:bodyPr wrap="square" rtlCol="0">
            <a:spAutoFit/>
          </a:bodyPr>
          <a:lstStyle/>
          <a:p>
            <a:r>
              <a:rPr lang="en-US" sz="1400" dirty="0"/>
              <a:t>From Brett et al., 2007</a:t>
            </a:r>
          </a:p>
        </p:txBody>
      </p:sp>
    </p:spTree>
    <p:extLst>
      <p:ext uri="{BB962C8B-B14F-4D97-AF65-F5344CB8AC3E}">
        <p14:creationId xmlns:p14="http://schemas.microsoft.com/office/powerpoint/2010/main" val="148337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786" y="889635"/>
            <a:ext cx="11385494" cy="1325562"/>
          </a:xfrm>
        </p:spPr>
        <p:txBody>
          <a:bodyPr>
            <a:noAutofit/>
          </a:bodyPr>
          <a:lstStyle/>
          <a:p>
            <a:r>
              <a:rPr lang="en-US" sz="2400" dirty="0"/>
              <a:t>However, not everything sudden/instantaneous, also examples indicative of some passage of time</a:t>
            </a:r>
          </a:p>
        </p:txBody>
      </p:sp>
      <p:sp>
        <p:nvSpPr>
          <p:cNvPr id="4" name="Title 1"/>
          <p:cNvSpPr txBox="1">
            <a:spLocks/>
          </p:cNvSpPr>
          <p:nvPr/>
        </p:nvSpPr>
        <p:spPr>
          <a:xfrm>
            <a:off x="2470404" y="365760"/>
            <a:ext cx="6597396" cy="681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ctr"/>
            <a:r>
              <a:rPr lang="en-US" dirty="0"/>
              <a:t>How much catastrophe?</a:t>
            </a:r>
          </a:p>
        </p:txBody>
      </p:sp>
      <p:sp>
        <p:nvSpPr>
          <p:cNvPr id="5" name="Rectangle 4"/>
          <p:cNvSpPr/>
          <p:nvPr/>
        </p:nvSpPr>
        <p:spPr>
          <a:xfrm>
            <a:off x="1793679" y="5652135"/>
            <a:ext cx="2438488" cy="338554"/>
          </a:xfrm>
          <a:prstGeom prst="rect">
            <a:avLst/>
          </a:prstGeom>
        </p:spPr>
        <p:txBody>
          <a:bodyPr wrap="none">
            <a:spAutoFit/>
          </a:bodyPr>
          <a:lstStyle/>
          <a:p>
            <a:r>
              <a:rPr lang="en-US" sz="1600" dirty="0"/>
              <a:t>Trackways, trace fossils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75408" y="2306343"/>
            <a:ext cx="2738437" cy="338137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887300" y="2323152"/>
            <a:ext cx="2208453" cy="337660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175285" y="2317882"/>
            <a:ext cx="2692616" cy="3369834"/>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4417601" y="5640090"/>
            <a:ext cx="2541080" cy="338554"/>
          </a:xfrm>
          <a:prstGeom prst="rect">
            <a:avLst/>
          </a:prstGeom>
        </p:spPr>
        <p:txBody>
          <a:bodyPr wrap="none">
            <a:spAutoFit/>
          </a:bodyPr>
          <a:lstStyle/>
          <a:p>
            <a:r>
              <a:rPr lang="en-US" sz="1600" dirty="0" err="1"/>
              <a:t>Bioerosion</a:t>
            </a:r>
            <a:r>
              <a:rPr lang="en-US" sz="1600" dirty="0"/>
              <a:t>, encrustation</a:t>
            </a:r>
          </a:p>
        </p:txBody>
      </p:sp>
      <p:sp>
        <p:nvSpPr>
          <p:cNvPr id="10" name="Rectangle 9"/>
          <p:cNvSpPr/>
          <p:nvPr/>
        </p:nvSpPr>
        <p:spPr>
          <a:xfrm>
            <a:off x="7146729" y="5652135"/>
            <a:ext cx="2807179" cy="338554"/>
          </a:xfrm>
          <a:prstGeom prst="rect">
            <a:avLst/>
          </a:prstGeom>
        </p:spPr>
        <p:txBody>
          <a:bodyPr wrap="none">
            <a:spAutoFit/>
          </a:bodyPr>
          <a:lstStyle/>
          <a:p>
            <a:r>
              <a:rPr lang="en-US" sz="1600" dirty="0"/>
              <a:t>Build-ups, bioconstructions</a:t>
            </a:r>
          </a:p>
        </p:txBody>
      </p:sp>
      <p:sp>
        <p:nvSpPr>
          <p:cNvPr id="11" name="Rectangle 10"/>
          <p:cNvSpPr/>
          <p:nvPr/>
        </p:nvSpPr>
        <p:spPr>
          <a:xfrm>
            <a:off x="4257196" y="2306343"/>
            <a:ext cx="2756649" cy="577081"/>
          </a:xfrm>
          <a:prstGeom prst="rect">
            <a:avLst/>
          </a:prstGeom>
        </p:spPr>
        <p:txBody>
          <a:bodyPr wrap="square">
            <a:spAutoFit/>
          </a:bodyPr>
          <a:lstStyle/>
          <a:p>
            <a:r>
              <a:rPr lang="en-US" sz="1050" dirty="0"/>
              <a:t>Image from http://forum.rocktumblinghobby.com/thread/66859/lithophaga-means-stone-eater-genus</a:t>
            </a:r>
          </a:p>
        </p:txBody>
      </p:sp>
      <p:sp>
        <p:nvSpPr>
          <p:cNvPr id="12" name="TextBox 11"/>
          <p:cNvSpPr txBox="1"/>
          <p:nvPr/>
        </p:nvSpPr>
        <p:spPr>
          <a:xfrm>
            <a:off x="1853802" y="6155257"/>
            <a:ext cx="6180378" cy="461665"/>
          </a:xfrm>
          <a:prstGeom prst="rect">
            <a:avLst/>
          </a:prstGeom>
          <a:noFill/>
        </p:spPr>
        <p:txBody>
          <a:bodyPr wrap="square" rtlCol="0">
            <a:spAutoFit/>
          </a:bodyPr>
          <a:lstStyle/>
          <a:p>
            <a:r>
              <a:rPr lang="en-US" sz="2400" dirty="0"/>
              <a:t>Active research areas…</a:t>
            </a:r>
          </a:p>
        </p:txBody>
      </p:sp>
    </p:spTree>
    <p:extLst>
      <p:ext uri="{BB962C8B-B14F-4D97-AF65-F5344CB8AC3E}">
        <p14:creationId xmlns:p14="http://schemas.microsoft.com/office/powerpoint/2010/main" val="3024715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4312" y="365760"/>
            <a:ext cx="8205323" cy="681990"/>
          </a:xfrm>
        </p:spPr>
        <p:txBody>
          <a:bodyPr>
            <a:normAutofit/>
          </a:bodyPr>
          <a:lstStyle/>
          <a:p>
            <a:pPr algn="ctr"/>
            <a:r>
              <a:rPr lang="en-US" dirty="0"/>
              <a:t>Stratigraphic distribution of fossils</a:t>
            </a:r>
          </a:p>
        </p:txBody>
      </p:sp>
      <p:grpSp>
        <p:nvGrpSpPr>
          <p:cNvPr id="3" name="Group 2"/>
          <p:cNvGrpSpPr/>
          <p:nvPr/>
        </p:nvGrpSpPr>
        <p:grpSpPr>
          <a:xfrm>
            <a:off x="285348" y="202301"/>
            <a:ext cx="2959558" cy="6459551"/>
            <a:chOff x="136994" y="40065"/>
            <a:chExt cx="2995094" cy="6751259"/>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994" y="40065"/>
              <a:ext cx="2196631" cy="6751259"/>
            </a:xfrm>
            <a:prstGeom prst="rect">
              <a:avLst/>
            </a:prstGeom>
            <a:ln>
              <a:noFill/>
            </a:ln>
            <a:effectLst>
              <a:outerShdw blurRad="292100" dist="139700" dir="2700000" algn="tl" rotWithShape="0">
                <a:srgbClr val="333333">
                  <a:alpha val="65000"/>
                </a:srgbClr>
              </a:outerShdw>
            </a:effectLst>
          </p:spPr>
        </p:pic>
        <p:pic>
          <p:nvPicPr>
            <p:cNvPr id="8" name="Picture 27" descr="eosphae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1243" y="5694927"/>
              <a:ext cx="589510" cy="58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F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244" y="4660536"/>
              <a:ext cx="547020" cy="68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acanthodian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1242" y="3729323"/>
              <a:ext cx="719535" cy="45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4" descr="Dimetrod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3269" y="2757967"/>
              <a:ext cx="853910" cy="63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6" descr="F3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63148" y="1792748"/>
              <a:ext cx="868940" cy="84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5" descr="f9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4949" y="514502"/>
              <a:ext cx="649014" cy="40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7" descr="f13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1243" y="87551"/>
              <a:ext cx="292271" cy="3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6" descr="fossil brachiopo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71243" y="4220016"/>
              <a:ext cx="719535" cy="42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2" descr="ichthyostega_2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1242" y="3526891"/>
              <a:ext cx="855937" cy="18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1" descr="Archaeopteryx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1241" y="950999"/>
              <a:ext cx="642721" cy="80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descr="DickinsoniaCostataC"/>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64949" y="5385150"/>
              <a:ext cx="380301" cy="28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p:nvPr/>
        </p:nvSpPr>
        <p:spPr>
          <a:xfrm>
            <a:off x="3625232" y="1449264"/>
            <a:ext cx="8051575" cy="1446550"/>
          </a:xfrm>
          <a:prstGeom prst="rect">
            <a:avLst/>
          </a:prstGeom>
          <a:noFill/>
        </p:spPr>
        <p:txBody>
          <a:bodyPr wrap="square" rtlCol="0">
            <a:spAutoFit/>
          </a:bodyPr>
          <a:lstStyle/>
          <a:p>
            <a:pPr marL="457200" indent="-457200">
              <a:buFontTx/>
              <a:buChar char="-"/>
            </a:pPr>
            <a:r>
              <a:rPr lang="en-US" sz="3200" dirty="0"/>
              <a:t>Stratigraphic order</a:t>
            </a:r>
          </a:p>
          <a:p>
            <a:r>
              <a:rPr lang="en-US" sz="2800" dirty="0"/>
              <a:t>Non random distribution of fossils, occurrence in specific intervals of the geologic column</a:t>
            </a:r>
          </a:p>
        </p:txBody>
      </p:sp>
      <p:sp>
        <p:nvSpPr>
          <p:cNvPr id="5" name="TextBox 4"/>
          <p:cNvSpPr txBox="1"/>
          <p:nvPr/>
        </p:nvSpPr>
        <p:spPr>
          <a:xfrm>
            <a:off x="3625232" y="4030903"/>
            <a:ext cx="8051575" cy="954107"/>
          </a:xfrm>
          <a:prstGeom prst="rect">
            <a:avLst/>
          </a:prstGeom>
          <a:noFill/>
        </p:spPr>
        <p:txBody>
          <a:bodyPr wrap="square" rtlCol="0">
            <a:spAutoFit/>
          </a:bodyPr>
          <a:lstStyle/>
          <a:p>
            <a:r>
              <a:rPr lang="en-US" sz="2800" dirty="0"/>
              <a:t>True for higher taxonomic ranks but especially at the  genus/species level</a:t>
            </a:r>
          </a:p>
        </p:txBody>
      </p:sp>
    </p:spTree>
    <p:extLst>
      <p:ext uri="{BB962C8B-B14F-4D97-AF65-F5344CB8AC3E}">
        <p14:creationId xmlns:p14="http://schemas.microsoft.com/office/powerpoint/2010/main" val="38321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85961" y="1373064"/>
            <a:ext cx="6891463" cy="523220"/>
          </a:xfrm>
          <a:prstGeom prst="rect">
            <a:avLst/>
          </a:prstGeom>
          <a:noFill/>
        </p:spPr>
        <p:txBody>
          <a:bodyPr wrap="square" rtlCol="0">
            <a:spAutoFit/>
          </a:bodyPr>
          <a:lstStyle/>
          <a:p>
            <a:r>
              <a:rPr lang="en-US" sz="2800" dirty="0"/>
              <a:t>Stratigraphic distribution of dinosaurs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857" y="-77930"/>
            <a:ext cx="2232391" cy="6861165"/>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a:off x="148857" y="751073"/>
            <a:ext cx="2112451" cy="1592765"/>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650" y="2120326"/>
            <a:ext cx="10624350" cy="4132622"/>
          </a:xfrm>
          <a:prstGeom prst="rect">
            <a:avLst/>
          </a:prstGeom>
        </p:spPr>
      </p:pic>
      <p:sp>
        <p:nvSpPr>
          <p:cNvPr id="24" name="TextBox 23"/>
          <p:cNvSpPr txBox="1"/>
          <p:nvPr/>
        </p:nvSpPr>
        <p:spPr>
          <a:xfrm>
            <a:off x="2702741" y="6115502"/>
            <a:ext cx="9340402" cy="523220"/>
          </a:xfrm>
          <a:prstGeom prst="rect">
            <a:avLst/>
          </a:prstGeom>
          <a:noFill/>
        </p:spPr>
        <p:txBody>
          <a:bodyPr wrap="square" rtlCol="0">
            <a:spAutoFit/>
          </a:bodyPr>
          <a:lstStyle/>
          <a:p>
            <a:r>
              <a:rPr lang="en-US" sz="2800" dirty="0"/>
              <a:t>Note also cosmopolitan occurrence (all continents)</a:t>
            </a:r>
          </a:p>
        </p:txBody>
      </p:sp>
      <p:sp>
        <p:nvSpPr>
          <p:cNvPr id="25" name="TextBox 24"/>
          <p:cNvSpPr txBox="1"/>
          <p:nvPr/>
        </p:nvSpPr>
        <p:spPr>
          <a:xfrm>
            <a:off x="10084196" y="5061544"/>
            <a:ext cx="1409699" cy="738664"/>
          </a:xfrm>
          <a:prstGeom prst="rect">
            <a:avLst/>
          </a:prstGeom>
          <a:noFill/>
        </p:spPr>
        <p:txBody>
          <a:bodyPr wrap="square" rtlCol="0">
            <a:spAutoFit/>
          </a:bodyPr>
          <a:lstStyle/>
          <a:p>
            <a:pPr algn="r"/>
            <a:r>
              <a:rPr lang="en-US" sz="1050" dirty="0"/>
              <a:t>Data from PDBD, available at https://paleobiodb.org/navigator/</a:t>
            </a:r>
          </a:p>
        </p:txBody>
      </p:sp>
      <p:sp>
        <p:nvSpPr>
          <p:cNvPr id="11" name="Title 1">
            <a:extLst>
              <a:ext uri="{FF2B5EF4-FFF2-40B4-BE49-F238E27FC236}">
                <a16:creationId xmlns:a16="http://schemas.microsoft.com/office/drawing/2014/main" id="{F3F459F7-E3AB-4913-8D22-E246B955996C}"/>
              </a:ext>
            </a:extLst>
          </p:cNvPr>
          <p:cNvSpPr>
            <a:spLocks noGrp="1"/>
          </p:cNvSpPr>
          <p:nvPr>
            <p:ph type="title"/>
          </p:nvPr>
        </p:nvSpPr>
        <p:spPr>
          <a:xfrm>
            <a:off x="2985961" y="332229"/>
            <a:ext cx="8205323" cy="681990"/>
          </a:xfrm>
        </p:spPr>
        <p:txBody>
          <a:bodyPr>
            <a:normAutofit/>
          </a:bodyPr>
          <a:lstStyle/>
          <a:p>
            <a:pPr algn="ctr"/>
            <a:r>
              <a:rPr lang="en-US" dirty="0"/>
              <a:t>Stratigraphic distribution of fossils</a:t>
            </a:r>
          </a:p>
        </p:txBody>
      </p:sp>
    </p:spTree>
    <p:extLst>
      <p:ext uri="{BB962C8B-B14F-4D97-AF65-F5344CB8AC3E}">
        <p14:creationId xmlns:p14="http://schemas.microsoft.com/office/powerpoint/2010/main" val="233295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2" y="365760"/>
            <a:ext cx="7820025" cy="681990"/>
          </a:xfrm>
        </p:spPr>
        <p:txBody>
          <a:bodyPr>
            <a:normAutofit fontScale="90000"/>
          </a:bodyPr>
          <a:lstStyle/>
          <a:p>
            <a:pPr algn="ctr"/>
            <a:r>
              <a:rPr lang="en-US" dirty="0"/>
              <a:t>Patterns of distribution in the fossil record</a:t>
            </a:r>
          </a:p>
        </p:txBody>
      </p:sp>
      <p:sp>
        <p:nvSpPr>
          <p:cNvPr id="4" name="TextBox 3"/>
          <p:cNvSpPr txBox="1"/>
          <p:nvPr/>
        </p:nvSpPr>
        <p:spPr>
          <a:xfrm>
            <a:off x="6191254" y="1449264"/>
            <a:ext cx="4076699" cy="1815882"/>
          </a:xfrm>
          <a:prstGeom prst="rect">
            <a:avLst/>
          </a:prstGeom>
          <a:noFill/>
        </p:spPr>
        <p:txBody>
          <a:bodyPr wrap="square" rtlCol="0">
            <a:spAutoFit/>
          </a:bodyPr>
          <a:lstStyle/>
          <a:p>
            <a:pPr marL="457200" indent="-457200">
              <a:buFontTx/>
              <a:buChar char="-"/>
            </a:pPr>
            <a:r>
              <a:rPr lang="en-US" sz="2800" dirty="0"/>
              <a:t>Stratigraphic order</a:t>
            </a:r>
          </a:p>
          <a:p>
            <a:pPr marL="457200" indent="-457200">
              <a:buFontTx/>
              <a:buChar char="-"/>
            </a:pPr>
            <a:r>
              <a:rPr lang="en-US" sz="2800" dirty="0">
                <a:solidFill>
                  <a:srgbClr val="FFFF00"/>
                </a:solidFill>
              </a:rPr>
              <a:t>Coordinated disappearance (extinction)</a:t>
            </a: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57911" y="1273355"/>
            <a:ext cx="4533340" cy="5469275"/>
          </a:xfrm>
          <a:prstGeom prst="rect">
            <a:avLst/>
          </a:prstGeom>
        </p:spPr>
      </p:pic>
    </p:spTree>
    <p:extLst>
      <p:ext uri="{BB962C8B-B14F-4D97-AF65-F5344CB8AC3E}">
        <p14:creationId xmlns:p14="http://schemas.microsoft.com/office/powerpoint/2010/main" val="2180616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872302" y="6130219"/>
            <a:ext cx="6038850" cy="523220"/>
          </a:xfrm>
          <a:prstGeom prst="rect">
            <a:avLst/>
          </a:prstGeom>
          <a:noFill/>
        </p:spPr>
        <p:txBody>
          <a:bodyPr wrap="square" rtlCol="0">
            <a:spAutoFit/>
          </a:bodyPr>
          <a:lstStyle/>
          <a:p>
            <a:r>
              <a:rPr lang="en-US" sz="2800" dirty="0"/>
              <a:t>Order at the species level</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1034" b="25670"/>
          <a:stretch/>
        </p:blipFill>
        <p:spPr>
          <a:xfrm>
            <a:off x="979256" y="1148535"/>
            <a:ext cx="10233487" cy="4857965"/>
          </a:xfrm>
          <a:prstGeom prst="rect">
            <a:avLst/>
          </a:prstGeom>
        </p:spPr>
      </p:pic>
      <p:sp>
        <p:nvSpPr>
          <p:cNvPr id="4" name="Oval 3"/>
          <p:cNvSpPr/>
          <p:nvPr/>
        </p:nvSpPr>
        <p:spPr>
          <a:xfrm>
            <a:off x="5038769" y="3847727"/>
            <a:ext cx="105104" cy="1051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045593" y="3670306"/>
            <a:ext cx="105104" cy="1051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52417" y="3472414"/>
            <a:ext cx="105104" cy="1051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059240" y="3233578"/>
            <a:ext cx="105104" cy="1051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052417" y="3049333"/>
            <a:ext cx="105104" cy="1051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066064" y="2871912"/>
            <a:ext cx="105104" cy="1051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059240" y="2721787"/>
            <a:ext cx="105104" cy="1051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031945" y="2558014"/>
            <a:ext cx="105104" cy="1051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052417" y="2414712"/>
            <a:ext cx="105104" cy="1051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018297" y="2291882"/>
            <a:ext cx="105104" cy="1051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066065" y="3991028"/>
            <a:ext cx="105104" cy="1051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009904" y="2112187"/>
            <a:ext cx="105104" cy="1051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025121" y="4188921"/>
            <a:ext cx="105104" cy="1051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018297" y="1948650"/>
            <a:ext cx="105104" cy="1051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018297" y="4359453"/>
            <a:ext cx="105104" cy="1051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031945" y="4556016"/>
            <a:ext cx="105104" cy="1051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063239" y="2072878"/>
            <a:ext cx="109182" cy="110985"/>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DD3AA567-F915-46E5-B743-A47FC24AE1D1}"/>
              </a:ext>
            </a:extLst>
          </p:cNvPr>
          <p:cNvSpPr txBox="1">
            <a:spLocks/>
          </p:cNvSpPr>
          <p:nvPr/>
        </p:nvSpPr>
        <p:spPr>
          <a:xfrm>
            <a:off x="1993338" y="241812"/>
            <a:ext cx="8205323" cy="68199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Stratigraphic distribution of fossils</a:t>
            </a:r>
          </a:p>
        </p:txBody>
      </p:sp>
    </p:spTree>
    <p:extLst>
      <p:ext uri="{BB962C8B-B14F-4D97-AF65-F5344CB8AC3E}">
        <p14:creationId xmlns:p14="http://schemas.microsoft.com/office/powerpoint/2010/main" val="402749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C524EA-39CA-469B-9B28-E7CC114146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25" b="5900"/>
          <a:stretch/>
        </p:blipFill>
        <p:spPr>
          <a:xfrm>
            <a:off x="7566053" y="146180"/>
            <a:ext cx="4526493" cy="6619236"/>
          </a:xfrm>
          <a:prstGeom prst="rect">
            <a:avLst/>
          </a:prstGeom>
        </p:spPr>
      </p:pic>
      <p:sp>
        <p:nvSpPr>
          <p:cNvPr id="3074" name="Rectangle 2">
            <a:extLst>
              <a:ext uri="{FF2B5EF4-FFF2-40B4-BE49-F238E27FC236}">
                <a16:creationId xmlns:a16="http://schemas.microsoft.com/office/drawing/2014/main" id="{8E69167C-B3DC-408B-8469-49434EEEF86D}"/>
              </a:ext>
            </a:extLst>
          </p:cNvPr>
          <p:cNvSpPr>
            <a:spLocks noGrp="1" noChangeArrowheads="1"/>
          </p:cNvSpPr>
          <p:nvPr>
            <p:ph type="title"/>
          </p:nvPr>
        </p:nvSpPr>
        <p:spPr>
          <a:xfrm>
            <a:off x="324717" y="92584"/>
            <a:ext cx="7063311" cy="1543556"/>
          </a:xfrm>
        </p:spPr>
        <p:txBody>
          <a:bodyPr>
            <a:noAutofit/>
          </a:bodyPr>
          <a:lstStyle/>
          <a:p>
            <a:pPr algn="l">
              <a:spcBef>
                <a:spcPts val="0"/>
              </a:spcBef>
            </a:pPr>
            <a:r>
              <a:rPr lang="en-US" altLang="en-US" sz="2200" u="sng" dirty="0">
                <a:solidFill>
                  <a:schemeClr val="tx1"/>
                </a:solidFill>
              </a:rPr>
              <a:t>WHAT is a Fossil?</a:t>
            </a:r>
            <a:r>
              <a:rPr lang="en-US" altLang="en-US" sz="2200" dirty="0">
                <a:solidFill>
                  <a:schemeClr val="tx1"/>
                </a:solidFill>
              </a:rPr>
              <a:t> </a:t>
            </a:r>
            <a:br>
              <a:rPr lang="en-US" altLang="en-US" sz="2200" dirty="0">
                <a:solidFill>
                  <a:schemeClr val="tx1"/>
                </a:solidFill>
              </a:rPr>
            </a:br>
            <a:r>
              <a:rPr lang="en-US" altLang="en-US" sz="2200" dirty="0">
                <a:solidFill>
                  <a:schemeClr val="tx1"/>
                </a:solidFill>
              </a:rPr>
              <a:t>remains or traces of once living organisms, preserved in the rock record </a:t>
            </a:r>
          </a:p>
        </p:txBody>
      </p:sp>
      <p:sp>
        <p:nvSpPr>
          <p:cNvPr id="3080" name="Text Box 7">
            <a:extLst>
              <a:ext uri="{FF2B5EF4-FFF2-40B4-BE49-F238E27FC236}">
                <a16:creationId xmlns:a16="http://schemas.microsoft.com/office/drawing/2014/main" id="{3F38D94A-2E0F-45DF-8B52-18D71C934CEA}"/>
              </a:ext>
            </a:extLst>
          </p:cNvPr>
          <p:cNvSpPr txBox="1">
            <a:spLocks noChangeArrowheads="1"/>
          </p:cNvSpPr>
          <p:nvPr/>
        </p:nvSpPr>
        <p:spPr bwMode="auto">
          <a:xfrm>
            <a:off x="7646977" y="5984004"/>
            <a:ext cx="4353511"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dirty="0">
                <a:effectLst>
                  <a:outerShdw blurRad="38100" dist="38100" dir="2700000" algn="tl">
                    <a:srgbClr val="000000">
                      <a:alpha val="43137"/>
                    </a:srgbClr>
                  </a:outerShdw>
                </a:effectLst>
              </a:rPr>
              <a:t>Actual remains from the original organism (skeletal parts, organic matter)</a:t>
            </a:r>
          </a:p>
        </p:txBody>
      </p:sp>
      <p:pic>
        <p:nvPicPr>
          <p:cNvPr id="3077" name="Picture 9" descr="f81">
            <a:extLst>
              <a:ext uri="{FF2B5EF4-FFF2-40B4-BE49-F238E27FC236}">
                <a16:creationId xmlns:a16="http://schemas.microsoft.com/office/drawing/2014/main" id="{E531C043-E662-4548-8C25-F4D260093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04" y="1550705"/>
            <a:ext cx="6950024" cy="521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10">
            <a:extLst>
              <a:ext uri="{FF2B5EF4-FFF2-40B4-BE49-F238E27FC236}">
                <a16:creationId xmlns:a16="http://schemas.microsoft.com/office/drawing/2014/main" id="{F2117B54-2C91-4DCA-8E15-5B8582946328}"/>
              </a:ext>
            </a:extLst>
          </p:cNvPr>
          <p:cNvSpPr txBox="1">
            <a:spLocks noChangeArrowheads="1"/>
          </p:cNvSpPr>
          <p:nvPr/>
        </p:nvSpPr>
        <p:spPr bwMode="auto">
          <a:xfrm>
            <a:off x="534074" y="1708556"/>
            <a:ext cx="66111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000" dirty="0">
                <a:effectLst>
                  <a:outerShdw blurRad="38100" dist="38100" dir="2700000" algn="tl">
                    <a:srgbClr val="000000">
                      <a:alpha val="43137"/>
                    </a:srgbClr>
                  </a:outerShdw>
                </a:effectLst>
              </a:rPr>
              <a:t>Internal and external </a:t>
            </a:r>
            <a:r>
              <a:rPr lang="en-US" altLang="en-US" sz="2000" dirty="0" err="1">
                <a:effectLst>
                  <a:outerShdw blurRad="38100" dist="38100" dir="2700000" algn="tl">
                    <a:srgbClr val="000000">
                      <a:alpha val="43137"/>
                    </a:srgbClr>
                  </a:outerShdw>
                </a:effectLst>
              </a:rPr>
              <a:t>moulds</a:t>
            </a:r>
            <a:r>
              <a:rPr lang="en-US" altLang="en-US" sz="2000" dirty="0">
                <a:effectLst>
                  <a:outerShdw blurRad="38100" dist="38100" dir="2700000" algn="tl">
                    <a:srgbClr val="000000">
                      <a:alpha val="43137"/>
                    </a:srgbClr>
                  </a:outerShdw>
                </a:effectLst>
              </a:rPr>
              <a:t> of original organism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250298" y="6459131"/>
            <a:ext cx="3609977" cy="276999"/>
          </a:xfrm>
          <a:prstGeom prst="rect">
            <a:avLst/>
          </a:prstGeom>
          <a:noFill/>
        </p:spPr>
        <p:txBody>
          <a:bodyPr wrap="square" rtlCol="0">
            <a:spAutoFit/>
          </a:bodyPr>
          <a:lstStyle/>
          <a:p>
            <a:pPr algn="r"/>
            <a:r>
              <a:rPr lang="en-US" sz="1200" dirty="0"/>
              <a:t>From Miller et al., 2011, Bull. of Geosciences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0943" y="995320"/>
            <a:ext cx="7076199" cy="5463811"/>
          </a:xfrm>
          <a:prstGeom prst="rect">
            <a:avLst/>
          </a:prstGeom>
        </p:spPr>
      </p:pic>
      <p:sp>
        <p:nvSpPr>
          <p:cNvPr id="8" name="Title 1">
            <a:extLst>
              <a:ext uri="{FF2B5EF4-FFF2-40B4-BE49-F238E27FC236}">
                <a16:creationId xmlns:a16="http://schemas.microsoft.com/office/drawing/2014/main" id="{965AA231-8952-46AA-97B8-86CC919FE2D4}"/>
              </a:ext>
            </a:extLst>
          </p:cNvPr>
          <p:cNvSpPr txBox="1">
            <a:spLocks/>
          </p:cNvSpPr>
          <p:nvPr/>
        </p:nvSpPr>
        <p:spPr>
          <a:xfrm>
            <a:off x="1993338" y="241812"/>
            <a:ext cx="8205323" cy="68199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Stratigraphic distribution of fossils</a:t>
            </a:r>
          </a:p>
        </p:txBody>
      </p:sp>
      <p:pic>
        <p:nvPicPr>
          <p:cNvPr id="1026" name="Picture 2" descr="https://www.le.ac.uk/geology/map2/abstractsetc/conanimals.jpg">
            <a:extLst>
              <a:ext uri="{FF2B5EF4-FFF2-40B4-BE49-F238E27FC236}">
                <a16:creationId xmlns:a16="http://schemas.microsoft.com/office/drawing/2014/main" id="{0068C19A-59BB-4B57-9454-9A8C590843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63" y="995320"/>
            <a:ext cx="3333750" cy="33337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82CCEF9-EEA2-4EC3-BBED-2079C7B2466A}"/>
              </a:ext>
            </a:extLst>
          </p:cNvPr>
          <p:cNvSpPr txBox="1"/>
          <p:nvPr/>
        </p:nvSpPr>
        <p:spPr>
          <a:xfrm>
            <a:off x="331608" y="4329070"/>
            <a:ext cx="3328605" cy="646331"/>
          </a:xfrm>
          <a:prstGeom prst="rect">
            <a:avLst/>
          </a:prstGeom>
          <a:noFill/>
        </p:spPr>
        <p:txBody>
          <a:bodyPr wrap="square" rtlCol="0">
            <a:spAutoFit/>
          </a:bodyPr>
          <a:lstStyle/>
          <a:p>
            <a:pPr algn="r"/>
            <a:r>
              <a:rPr lang="en-US" sz="1200" dirty="0"/>
              <a:t>Image by M. Purnell https://www.le.ac.uk/geology/map2/abstractsetc/cavhet.html</a:t>
            </a:r>
          </a:p>
        </p:txBody>
      </p:sp>
    </p:spTree>
    <p:extLst>
      <p:ext uri="{BB962C8B-B14F-4D97-AF65-F5344CB8AC3E}">
        <p14:creationId xmlns:p14="http://schemas.microsoft.com/office/powerpoint/2010/main" val="595485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904670" y="5739805"/>
            <a:ext cx="6038850" cy="523220"/>
          </a:xfrm>
          <a:prstGeom prst="rect">
            <a:avLst/>
          </a:prstGeom>
          <a:noFill/>
        </p:spPr>
        <p:txBody>
          <a:bodyPr wrap="square" rtlCol="0">
            <a:spAutoFit/>
          </a:bodyPr>
          <a:lstStyle/>
          <a:p>
            <a:r>
              <a:rPr lang="en-US" sz="2800" dirty="0"/>
              <a:t>Order at the species level</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1034" b="25670"/>
          <a:stretch/>
        </p:blipFill>
        <p:spPr>
          <a:xfrm>
            <a:off x="1524000" y="1417848"/>
            <a:ext cx="9144000" cy="434077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43525"/>
          <a:stretch/>
        </p:blipFill>
        <p:spPr>
          <a:xfrm>
            <a:off x="4718660" y="1289488"/>
            <a:ext cx="5844237" cy="4151586"/>
          </a:xfrm>
          <a:prstGeom prst="rect">
            <a:avLst/>
          </a:prstGeom>
        </p:spPr>
      </p:pic>
      <p:sp>
        <p:nvSpPr>
          <p:cNvPr id="6" name="TextBox 5"/>
          <p:cNvSpPr txBox="1"/>
          <p:nvPr/>
        </p:nvSpPr>
        <p:spPr>
          <a:xfrm>
            <a:off x="7693572" y="5425316"/>
            <a:ext cx="2766518" cy="461665"/>
          </a:xfrm>
          <a:prstGeom prst="rect">
            <a:avLst/>
          </a:prstGeom>
          <a:noFill/>
        </p:spPr>
        <p:txBody>
          <a:bodyPr wrap="square" rtlCol="0">
            <a:spAutoFit/>
          </a:bodyPr>
          <a:lstStyle/>
          <a:p>
            <a:pPr algn="r"/>
            <a:r>
              <a:rPr lang="en-US" sz="1200" dirty="0"/>
              <a:t>From Miller et al., 2015, Ann. de </a:t>
            </a:r>
            <a:r>
              <a:rPr lang="en-US" sz="1200" dirty="0" err="1"/>
              <a:t>Paleont</a:t>
            </a:r>
            <a:r>
              <a:rPr lang="en-US" sz="1200" dirty="0"/>
              <a:t>.</a:t>
            </a:r>
          </a:p>
        </p:txBody>
      </p:sp>
      <p:cxnSp>
        <p:nvCxnSpPr>
          <p:cNvPr id="7" name="Straight Connector 6"/>
          <p:cNvCxnSpPr/>
          <p:nvPr/>
        </p:nvCxnSpPr>
        <p:spPr>
          <a:xfrm>
            <a:off x="2238703" y="3615559"/>
            <a:ext cx="6558456" cy="31531"/>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3DD93AC7-8D85-4D1F-9650-011746B2291D}"/>
              </a:ext>
            </a:extLst>
          </p:cNvPr>
          <p:cNvSpPr>
            <a:spLocks noGrp="1"/>
          </p:cNvSpPr>
          <p:nvPr>
            <p:ph type="title"/>
          </p:nvPr>
        </p:nvSpPr>
        <p:spPr/>
        <p:txBody>
          <a:bodyPr/>
          <a:lstStyle/>
          <a:p>
            <a:endParaRPr lang="en-US"/>
          </a:p>
        </p:txBody>
      </p:sp>
      <p:sp>
        <p:nvSpPr>
          <p:cNvPr id="10" name="Title 1">
            <a:extLst>
              <a:ext uri="{FF2B5EF4-FFF2-40B4-BE49-F238E27FC236}">
                <a16:creationId xmlns:a16="http://schemas.microsoft.com/office/drawing/2014/main" id="{87272633-49E2-487F-9568-7A72FCB4B1C6}"/>
              </a:ext>
            </a:extLst>
          </p:cNvPr>
          <p:cNvSpPr txBox="1">
            <a:spLocks/>
          </p:cNvSpPr>
          <p:nvPr/>
        </p:nvSpPr>
        <p:spPr>
          <a:xfrm>
            <a:off x="1993338" y="241812"/>
            <a:ext cx="8205323" cy="68199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Stratigraphic distribution of fossils</a:t>
            </a:r>
          </a:p>
        </p:txBody>
      </p:sp>
    </p:spTree>
    <p:extLst>
      <p:ext uri="{BB962C8B-B14F-4D97-AF65-F5344CB8AC3E}">
        <p14:creationId xmlns:p14="http://schemas.microsoft.com/office/powerpoint/2010/main" val="27957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5492" y="910113"/>
            <a:ext cx="8205323" cy="523220"/>
          </a:xfrm>
          <a:prstGeom prst="rect">
            <a:avLst/>
          </a:prstGeom>
          <a:noFill/>
        </p:spPr>
        <p:txBody>
          <a:bodyPr wrap="square" rtlCol="0">
            <a:spAutoFit/>
          </a:bodyPr>
          <a:lstStyle/>
          <a:p>
            <a:pPr marL="457200" indent="-457200">
              <a:buFontTx/>
              <a:buChar char="-"/>
            </a:pPr>
            <a:r>
              <a:rPr lang="en-US" sz="2800" dirty="0">
                <a:solidFill>
                  <a:srgbClr val="FFFF00"/>
                </a:solidFill>
              </a:rPr>
              <a:t>Coordinated appearance (radiation)</a:t>
            </a:r>
          </a:p>
        </p:txBody>
      </p:sp>
      <p:pic>
        <p:nvPicPr>
          <p:cNvPr id="6" name="Picture 16" descr="dispar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4785" y="1475593"/>
            <a:ext cx="7727129" cy="505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7"/>
          <p:cNvSpPr>
            <a:spLocks noChangeArrowheads="1"/>
          </p:cNvSpPr>
          <p:nvPr/>
        </p:nvSpPr>
        <p:spPr bwMode="auto">
          <a:xfrm>
            <a:off x="2330085" y="5059479"/>
            <a:ext cx="6984381" cy="622681"/>
          </a:xfrm>
          <a:prstGeom prst="rect">
            <a:avLst/>
          </a:prstGeom>
          <a:noFill/>
          <a:ln w="317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 name="Text Box 18"/>
          <p:cNvSpPr txBox="1">
            <a:spLocks noChangeArrowheads="1"/>
          </p:cNvSpPr>
          <p:nvPr/>
        </p:nvSpPr>
        <p:spPr bwMode="auto">
          <a:xfrm>
            <a:off x="5178973" y="6529883"/>
            <a:ext cx="525586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None/>
            </a:pPr>
            <a:r>
              <a:rPr lang="en-US" altLang="en-US" sz="1050" i="1" dirty="0">
                <a:latin typeface="+mn-lt"/>
              </a:rPr>
              <a:t>From Barton et al., 2007, Evolution, Cold Spring Harbor Laboratory Press  </a:t>
            </a:r>
          </a:p>
        </p:txBody>
      </p:sp>
      <p:sp>
        <p:nvSpPr>
          <p:cNvPr id="9" name="Title 1">
            <a:extLst>
              <a:ext uri="{FF2B5EF4-FFF2-40B4-BE49-F238E27FC236}">
                <a16:creationId xmlns:a16="http://schemas.microsoft.com/office/drawing/2014/main" id="{6F714589-238E-4553-A9CA-773B3282A7A6}"/>
              </a:ext>
            </a:extLst>
          </p:cNvPr>
          <p:cNvSpPr txBox="1">
            <a:spLocks/>
          </p:cNvSpPr>
          <p:nvPr/>
        </p:nvSpPr>
        <p:spPr>
          <a:xfrm>
            <a:off x="1993338" y="241812"/>
            <a:ext cx="8205323" cy="68199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Stratigraphic distribution of fossils</a:t>
            </a:r>
          </a:p>
        </p:txBody>
      </p:sp>
    </p:spTree>
    <p:extLst>
      <p:ext uri="{BB962C8B-B14F-4D97-AF65-F5344CB8AC3E}">
        <p14:creationId xmlns:p14="http://schemas.microsoft.com/office/powerpoint/2010/main" val="66339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title"/>
          </p:nvPr>
        </p:nvSpPr>
        <p:spPr>
          <a:xfrm>
            <a:off x="694566" y="193674"/>
            <a:ext cx="10802867" cy="866775"/>
          </a:xfrm>
          <a:noFill/>
        </p:spPr>
        <p:txBody>
          <a:bodyPr/>
          <a:lstStyle/>
          <a:p>
            <a:pPr algn="l" eaLnBrk="1" hangingPunct="1">
              <a:lnSpc>
                <a:spcPct val="70000"/>
              </a:lnSpc>
            </a:pPr>
            <a:r>
              <a:rPr lang="en-US" altLang="en-US" dirty="0"/>
              <a:t>Radiations and appearance of new body plans</a:t>
            </a:r>
          </a:p>
        </p:txBody>
      </p:sp>
      <p:sp>
        <p:nvSpPr>
          <p:cNvPr id="45060" name="TextBox 3"/>
          <p:cNvSpPr txBox="1">
            <a:spLocks noChangeArrowheads="1"/>
          </p:cNvSpPr>
          <p:nvPr/>
        </p:nvSpPr>
        <p:spPr bwMode="auto">
          <a:xfrm>
            <a:off x="801112" y="5094289"/>
            <a:ext cx="10341621"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mn-lt"/>
              </a:rPr>
              <a:t>Evolutionary model: </a:t>
            </a:r>
            <a:br>
              <a:rPr lang="en-US" altLang="en-US" sz="2400" dirty="0">
                <a:latin typeface="+mn-lt"/>
              </a:rPr>
            </a:br>
            <a:r>
              <a:rPr lang="en-US" altLang="en-US" sz="2400" dirty="0">
                <a:latin typeface="+mn-lt"/>
              </a:rPr>
              <a:t>Differences between organisms emerge with time. </a:t>
            </a:r>
            <a:br>
              <a:rPr lang="en-US" altLang="en-US" sz="2400" dirty="0">
                <a:latin typeface="+mn-lt"/>
              </a:rPr>
            </a:br>
            <a:r>
              <a:rPr lang="en-US" altLang="en-US" sz="2400" dirty="0">
                <a:latin typeface="+mn-lt"/>
              </a:rPr>
              <a:t>Higher taxonomic categories should appear gradually and progressively as diversification proceeds.</a:t>
            </a:r>
          </a:p>
        </p:txBody>
      </p:sp>
      <p:sp>
        <p:nvSpPr>
          <p:cNvPr id="2" name="Rectangle 1"/>
          <p:cNvSpPr/>
          <p:nvPr/>
        </p:nvSpPr>
        <p:spPr>
          <a:xfrm>
            <a:off x="7456050" y="4992778"/>
            <a:ext cx="2315057" cy="307777"/>
          </a:xfrm>
          <a:prstGeom prst="rect">
            <a:avLst/>
          </a:prstGeom>
        </p:spPr>
        <p:txBody>
          <a:bodyPr wrap="none">
            <a:spAutoFit/>
          </a:bodyPr>
          <a:lstStyle/>
          <a:p>
            <a:r>
              <a:rPr lang="en-US" sz="1400" i="1" dirty="0"/>
              <a:t>From Darwin, C. R., 1859 </a:t>
            </a:r>
          </a:p>
        </p:txBody>
      </p:sp>
      <p:pic>
        <p:nvPicPr>
          <p:cNvPr id="2050" name="Picture 2" descr="Diagram used by Darwin in the Origin_of_Species-1859 as an assistance to explainig his views on on the tree of life-">
            <a:extLst>
              <a:ext uri="{FF2B5EF4-FFF2-40B4-BE49-F238E27FC236}">
                <a16:creationId xmlns:a16="http://schemas.microsoft.com/office/drawing/2014/main" id="{DF0467D7-CFF8-42BA-9D00-733251BC3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086" y="1019068"/>
            <a:ext cx="5965825" cy="3913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275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title"/>
          </p:nvPr>
        </p:nvSpPr>
        <p:spPr>
          <a:xfrm>
            <a:off x="1395279" y="128889"/>
            <a:ext cx="9928928" cy="866775"/>
          </a:xfrm>
          <a:noFill/>
        </p:spPr>
        <p:txBody>
          <a:bodyPr/>
          <a:lstStyle/>
          <a:p>
            <a:pPr algn="l" eaLnBrk="1" hangingPunct="1">
              <a:lnSpc>
                <a:spcPct val="70000"/>
              </a:lnSpc>
            </a:pPr>
            <a:r>
              <a:rPr lang="en-US" altLang="en-US" dirty="0"/>
              <a:t>Radiations and </a:t>
            </a:r>
            <a:r>
              <a:rPr lang="en-US" altLang="en-US" dirty="0" err="1"/>
              <a:t>abrubt</a:t>
            </a:r>
            <a:r>
              <a:rPr lang="en-US" altLang="en-US" dirty="0"/>
              <a:t> appearance</a:t>
            </a:r>
          </a:p>
        </p:txBody>
      </p:sp>
      <p:sp>
        <p:nvSpPr>
          <p:cNvPr id="45060" name="TextBox 3"/>
          <p:cNvSpPr txBox="1">
            <a:spLocks noChangeArrowheads="1"/>
          </p:cNvSpPr>
          <p:nvPr/>
        </p:nvSpPr>
        <p:spPr bwMode="auto">
          <a:xfrm>
            <a:off x="2102068" y="6138184"/>
            <a:ext cx="8515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mn-lt"/>
              </a:rPr>
              <a:t>Numerous orders of marine reptiles (Triassic)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069" y="985750"/>
            <a:ext cx="6726621" cy="5041009"/>
          </a:xfrm>
          <a:prstGeom prst="rect">
            <a:avLst/>
          </a:prstGeom>
        </p:spPr>
      </p:pic>
      <p:sp>
        <p:nvSpPr>
          <p:cNvPr id="2" name="Rectangle 1"/>
          <p:cNvSpPr/>
          <p:nvPr/>
        </p:nvSpPr>
        <p:spPr>
          <a:xfrm>
            <a:off x="3657600" y="995664"/>
            <a:ext cx="696686" cy="4882623"/>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51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0" y="1886235"/>
            <a:ext cx="4076699" cy="1384995"/>
          </a:xfrm>
          <a:prstGeom prst="rect">
            <a:avLst/>
          </a:prstGeom>
          <a:noFill/>
        </p:spPr>
        <p:txBody>
          <a:bodyPr wrap="square" rtlCol="0">
            <a:spAutoFit/>
          </a:bodyPr>
          <a:lstStyle/>
          <a:p>
            <a:pPr marL="457200" indent="-457200">
              <a:buFontTx/>
              <a:buChar char="-"/>
            </a:pPr>
            <a:r>
              <a:rPr lang="en-US" sz="2800" dirty="0">
                <a:solidFill>
                  <a:srgbClr val="FFFF00"/>
                </a:solidFill>
              </a:rPr>
              <a:t>Coordinated disappearance (extinction)</a:t>
            </a: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8663" y="241812"/>
            <a:ext cx="5283554" cy="6374376"/>
          </a:xfrm>
          <a:prstGeom prst="rect">
            <a:avLst/>
          </a:prstGeom>
        </p:spPr>
      </p:pic>
      <p:sp>
        <p:nvSpPr>
          <p:cNvPr id="7" name="Title 1">
            <a:extLst>
              <a:ext uri="{FF2B5EF4-FFF2-40B4-BE49-F238E27FC236}">
                <a16:creationId xmlns:a16="http://schemas.microsoft.com/office/drawing/2014/main" id="{EA72EB5B-8B3D-4F78-B363-8FFD5F177192}"/>
              </a:ext>
            </a:extLst>
          </p:cNvPr>
          <p:cNvSpPr txBox="1">
            <a:spLocks/>
          </p:cNvSpPr>
          <p:nvPr/>
        </p:nvSpPr>
        <p:spPr>
          <a:xfrm>
            <a:off x="5680609" y="241811"/>
            <a:ext cx="6272728" cy="120745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t>Stratigraphic distribution of fossils</a:t>
            </a:r>
          </a:p>
        </p:txBody>
      </p:sp>
    </p:spTree>
    <p:extLst>
      <p:ext uri="{BB962C8B-B14F-4D97-AF65-F5344CB8AC3E}">
        <p14:creationId xmlns:p14="http://schemas.microsoft.com/office/powerpoint/2010/main" val="216455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088" y="365760"/>
            <a:ext cx="10738130" cy="681990"/>
          </a:xfrm>
        </p:spPr>
        <p:txBody>
          <a:bodyPr>
            <a:normAutofit/>
          </a:bodyPr>
          <a:lstStyle/>
          <a:p>
            <a:pPr algn="ctr"/>
            <a:r>
              <a:rPr lang="en-US" dirty="0"/>
              <a:t>A creationist model of ordered distribution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529" y="1094914"/>
            <a:ext cx="6997595" cy="3591219"/>
          </a:xfrm>
          <a:prstGeom prst="rect">
            <a:avLst/>
          </a:prstGeom>
        </p:spPr>
      </p:pic>
      <p:sp>
        <p:nvSpPr>
          <p:cNvPr id="3" name="TextBox 2"/>
          <p:cNvSpPr txBox="1"/>
          <p:nvPr/>
        </p:nvSpPr>
        <p:spPr>
          <a:xfrm>
            <a:off x="2272528" y="3927144"/>
            <a:ext cx="7405860" cy="646331"/>
          </a:xfrm>
          <a:prstGeom prst="rect">
            <a:avLst/>
          </a:prstGeom>
          <a:noFill/>
        </p:spPr>
        <p:txBody>
          <a:bodyPr wrap="square" rtlCol="0">
            <a:spAutoFit/>
          </a:bodyPr>
          <a:lstStyle/>
          <a:p>
            <a:r>
              <a:rPr lang="en-US" dirty="0"/>
              <a:t>The Order of the Fossils : Beyond Is Genesis History? https://www.youtube.com/watch?v=_Mj9bR9BiqI</a:t>
            </a:r>
          </a:p>
        </p:txBody>
      </p:sp>
      <p:sp>
        <p:nvSpPr>
          <p:cNvPr id="11" name="TextBox 10"/>
          <p:cNvSpPr txBox="1"/>
          <p:nvPr/>
        </p:nvSpPr>
        <p:spPr>
          <a:xfrm>
            <a:off x="461246" y="4922483"/>
            <a:ext cx="8310675" cy="461665"/>
          </a:xfrm>
          <a:prstGeom prst="rect">
            <a:avLst/>
          </a:prstGeom>
          <a:noFill/>
        </p:spPr>
        <p:txBody>
          <a:bodyPr wrap="square" rtlCol="0">
            <a:spAutoFit/>
          </a:bodyPr>
          <a:lstStyle/>
          <a:p>
            <a:r>
              <a:rPr lang="en-US" sz="2400" dirty="0"/>
              <a:t>Ecological Zonation Theory (Biome Succession) </a:t>
            </a:r>
          </a:p>
        </p:txBody>
      </p:sp>
      <p:sp>
        <p:nvSpPr>
          <p:cNvPr id="5" name="Rectangle 4"/>
          <p:cNvSpPr/>
          <p:nvPr/>
        </p:nvSpPr>
        <p:spPr>
          <a:xfrm>
            <a:off x="525983" y="5384148"/>
            <a:ext cx="8943838" cy="1200329"/>
          </a:xfrm>
          <a:prstGeom prst="rect">
            <a:avLst/>
          </a:prstGeom>
        </p:spPr>
        <p:txBody>
          <a:bodyPr wrap="square">
            <a:spAutoFit/>
          </a:bodyPr>
          <a:lstStyle/>
          <a:p>
            <a:r>
              <a:rPr lang="en-US" sz="2400" dirty="0"/>
              <a:t>Instead of evolution + time,</a:t>
            </a:r>
          </a:p>
          <a:p>
            <a:r>
              <a:rPr lang="en-US" sz="2400" dirty="0"/>
              <a:t> 		depositional processes + </a:t>
            </a:r>
            <a:br>
              <a:rPr lang="en-US" sz="2400" dirty="0"/>
            </a:br>
            <a:r>
              <a:rPr lang="en-US" sz="2400" dirty="0"/>
              <a:t>		coeval ecologically distinct communities</a:t>
            </a:r>
          </a:p>
        </p:txBody>
      </p:sp>
    </p:spTree>
    <p:extLst>
      <p:ext uri="{BB962C8B-B14F-4D97-AF65-F5344CB8AC3E}">
        <p14:creationId xmlns:p14="http://schemas.microsoft.com/office/powerpoint/2010/main" val="345366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65760"/>
            <a:ext cx="7820025" cy="681990"/>
          </a:xfrm>
        </p:spPr>
        <p:txBody>
          <a:bodyPr>
            <a:normAutofit fontScale="90000"/>
          </a:bodyPr>
          <a:lstStyle/>
          <a:p>
            <a:pPr algn="ctr"/>
            <a:r>
              <a:rPr lang="en-US" dirty="0"/>
              <a:t>Patterns of distribution in the fossil record</a:t>
            </a:r>
          </a:p>
        </p:txBody>
      </p:sp>
      <p:sp>
        <p:nvSpPr>
          <p:cNvPr id="24" name="TextBox 23"/>
          <p:cNvSpPr txBox="1"/>
          <p:nvPr/>
        </p:nvSpPr>
        <p:spPr>
          <a:xfrm>
            <a:off x="1904670" y="5739806"/>
            <a:ext cx="8930565" cy="523220"/>
          </a:xfrm>
          <a:prstGeom prst="rect">
            <a:avLst/>
          </a:prstGeom>
          <a:noFill/>
        </p:spPr>
        <p:txBody>
          <a:bodyPr wrap="square" rtlCol="0">
            <a:spAutoFit/>
          </a:bodyPr>
          <a:lstStyle/>
          <a:p>
            <a:r>
              <a:rPr lang="en-US" sz="2800" dirty="0"/>
              <a:t>Appearance above stratigraphic discontinuity</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1034" b="25670"/>
          <a:stretch/>
        </p:blipFill>
        <p:spPr>
          <a:xfrm>
            <a:off x="1524000" y="1417848"/>
            <a:ext cx="9144000" cy="434077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43525"/>
          <a:stretch/>
        </p:blipFill>
        <p:spPr>
          <a:xfrm>
            <a:off x="4718660" y="1289488"/>
            <a:ext cx="5844237" cy="4151586"/>
          </a:xfrm>
          <a:prstGeom prst="rect">
            <a:avLst/>
          </a:prstGeom>
        </p:spPr>
      </p:pic>
      <p:sp>
        <p:nvSpPr>
          <p:cNvPr id="6" name="TextBox 5"/>
          <p:cNvSpPr txBox="1"/>
          <p:nvPr/>
        </p:nvSpPr>
        <p:spPr>
          <a:xfrm>
            <a:off x="7693572" y="5425316"/>
            <a:ext cx="2766518" cy="461665"/>
          </a:xfrm>
          <a:prstGeom prst="rect">
            <a:avLst/>
          </a:prstGeom>
          <a:noFill/>
        </p:spPr>
        <p:txBody>
          <a:bodyPr wrap="square" rtlCol="0">
            <a:spAutoFit/>
          </a:bodyPr>
          <a:lstStyle/>
          <a:p>
            <a:pPr algn="r"/>
            <a:r>
              <a:rPr lang="en-US" sz="1200" dirty="0"/>
              <a:t>From Miller et al., 2015, Ann. de </a:t>
            </a:r>
            <a:r>
              <a:rPr lang="en-US" sz="1200" dirty="0" err="1"/>
              <a:t>Paleont</a:t>
            </a:r>
            <a:r>
              <a:rPr lang="en-US" sz="1200" dirty="0"/>
              <a:t>.</a:t>
            </a:r>
          </a:p>
        </p:txBody>
      </p:sp>
      <p:cxnSp>
        <p:nvCxnSpPr>
          <p:cNvPr id="7" name="Straight Connector 6"/>
          <p:cNvCxnSpPr/>
          <p:nvPr/>
        </p:nvCxnSpPr>
        <p:spPr>
          <a:xfrm>
            <a:off x="2238703" y="3615559"/>
            <a:ext cx="6558456" cy="31531"/>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905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2" y="365760"/>
            <a:ext cx="7820025" cy="681990"/>
          </a:xfrm>
        </p:spPr>
        <p:txBody>
          <a:bodyPr>
            <a:normAutofit/>
          </a:bodyPr>
          <a:lstStyle/>
          <a:p>
            <a:pPr algn="ctr"/>
            <a:r>
              <a:rPr lang="en-US" dirty="0"/>
              <a:t>Conclusions</a:t>
            </a:r>
          </a:p>
        </p:txBody>
      </p:sp>
      <p:sp>
        <p:nvSpPr>
          <p:cNvPr id="5" name="Rectangle 4"/>
          <p:cNvSpPr/>
          <p:nvPr/>
        </p:nvSpPr>
        <p:spPr>
          <a:xfrm>
            <a:off x="356050" y="1138568"/>
            <a:ext cx="11336941" cy="5262979"/>
          </a:xfrm>
          <a:prstGeom prst="rect">
            <a:avLst/>
          </a:prstGeom>
        </p:spPr>
        <p:txBody>
          <a:bodyPr wrap="square">
            <a:spAutoFit/>
          </a:bodyPr>
          <a:lstStyle/>
          <a:p>
            <a:pPr marL="457200" indent="-457200">
              <a:buFontTx/>
              <a:buChar char="-"/>
            </a:pPr>
            <a:r>
              <a:rPr lang="en-US" sz="2800" dirty="0">
                <a:solidFill>
                  <a:srgbClr val="FFFFFF"/>
                </a:solidFill>
              </a:rPr>
              <a:t>Fossils are extremely valuable in providing a record of past life forms </a:t>
            </a:r>
          </a:p>
          <a:p>
            <a:pPr marL="457200" indent="-457200">
              <a:buFontTx/>
              <a:buChar char="-"/>
            </a:pPr>
            <a:r>
              <a:rPr lang="en-US" sz="2800" dirty="0">
                <a:solidFill>
                  <a:srgbClr val="FFFFFF"/>
                </a:solidFill>
              </a:rPr>
              <a:t>The Bible provides important guiding principles to help us interpret the fossil record: creation of distinct kinds; change after the fall (corruption); and a global flood (catastrophe)</a:t>
            </a:r>
          </a:p>
          <a:p>
            <a:pPr marL="457200" indent="-457200">
              <a:buFontTx/>
              <a:buChar char="-"/>
            </a:pPr>
            <a:r>
              <a:rPr lang="en-US" sz="2800" dirty="0">
                <a:solidFill>
                  <a:srgbClr val="FFFFFF"/>
                </a:solidFill>
              </a:rPr>
              <a:t>We can build a big picture framework of how to interpret patterns in the fossil record based on these guiding principles</a:t>
            </a:r>
          </a:p>
          <a:p>
            <a:pPr marL="457200" indent="-457200">
              <a:buFontTx/>
              <a:buChar char="-"/>
            </a:pPr>
            <a:r>
              <a:rPr lang="en-US" sz="2800" dirty="0">
                <a:solidFill>
                  <a:srgbClr val="FFFFFF"/>
                </a:solidFill>
              </a:rPr>
              <a:t>Much work remains to be done at a higher resolution. Areas in need of improvement include: integration of sedimentary/tectonic processes with distribution of fossils; time implications of certain types of fossils/traces; demarcation of flood </a:t>
            </a:r>
            <a:r>
              <a:rPr lang="en-US" sz="2800" i="1" dirty="0">
                <a:solidFill>
                  <a:srgbClr val="FFFFFF"/>
                </a:solidFill>
              </a:rPr>
              <a:t>vs </a:t>
            </a:r>
            <a:r>
              <a:rPr lang="en-US" sz="2800" dirty="0">
                <a:solidFill>
                  <a:srgbClr val="FFFFFF"/>
                </a:solidFill>
              </a:rPr>
              <a:t>non-flood related fossils</a:t>
            </a:r>
            <a:endParaRPr lang="en-US" dirty="0"/>
          </a:p>
        </p:txBody>
      </p:sp>
    </p:spTree>
    <p:extLst>
      <p:ext uri="{BB962C8B-B14F-4D97-AF65-F5344CB8AC3E}">
        <p14:creationId xmlns:p14="http://schemas.microsoft.com/office/powerpoint/2010/main" val="181816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b="24839"/>
          <a:stretch/>
        </p:blipFill>
        <p:spPr>
          <a:xfrm>
            <a:off x="0" y="5908"/>
            <a:ext cx="12192000" cy="6852092"/>
          </a:xfrm>
        </p:spPr>
      </p:pic>
      <p:sp>
        <p:nvSpPr>
          <p:cNvPr id="5" name="TextBox 4"/>
          <p:cNvSpPr txBox="1"/>
          <p:nvPr/>
        </p:nvSpPr>
        <p:spPr>
          <a:xfrm>
            <a:off x="841573" y="411894"/>
            <a:ext cx="10382080"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A record of death: from past to future…</a:t>
            </a:r>
          </a:p>
        </p:txBody>
      </p:sp>
      <p:sp>
        <p:nvSpPr>
          <p:cNvPr id="6" name="Rectangle 5"/>
          <p:cNvSpPr/>
          <p:nvPr/>
        </p:nvSpPr>
        <p:spPr>
          <a:xfrm>
            <a:off x="841573" y="1757510"/>
            <a:ext cx="11037535" cy="4401205"/>
          </a:xfrm>
          <a:prstGeom prst="rect">
            <a:avLst/>
          </a:prstGeom>
        </p:spPr>
        <p:txBody>
          <a:bodyPr wrap="square">
            <a:spAutoFit/>
          </a:bodyPr>
          <a:lstStyle/>
          <a:p>
            <a:r>
              <a:rPr lang="en-US" sz="2800" dirty="0">
                <a:effectLst>
                  <a:outerShdw blurRad="38100" dist="38100" dir="2700000" algn="tl">
                    <a:srgbClr val="000000">
                      <a:alpha val="43137"/>
                    </a:srgbClr>
                  </a:outerShdw>
                </a:effectLst>
              </a:rPr>
              <a:t>“For the creation was subjected to futility, not willingly, but because of him who subjected it, in hope that the creation itself will be set free from its bondage to corruption and obtain the freedom of the glory of the children of God. </a:t>
            </a:r>
            <a:r>
              <a:rPr lang="en-US" sz="2800" b="1" baseline="30000" dirty="0">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For we know that the whole creation has been groaning together in the pains of childbirth until now.</a:t>
            </a:r>
            <a:r>
              <a:rPr lang="en-US" sz="2800" b="1" baseline="30000" dirty="0">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And not only the creation, but we ourselves, who have the </a:t>
            </a:r>
            <a:r>
              <a:rPr lang="en-US" sz="2800" dirty="0" err="1">
                <a:effectLst>
                  <a:outerShdw blurRad="38100" dist="38100" dir="2700000" algn="tl">
                    <a:srgbClr val="000000">
                      <a:alpha val="43137"/>
                    </a:srgbClr>
                  </a:outerShdw>
                </a:effectLst>
              </a:rPr>
              <a:t>firstfruits</a:t>
            </a:r>
            <a:r>
              <a:rPr lang="en-US" sz="2800" dirty="0">
                <a:effectLst>
                  <a:outerShdw blurRad="38100" dist="38100" dir="2700000" algn="tl">
                    <a:srgbClr val="000000">
                      <a:alpha val="43137"/>
                    </a:srgbClr>
                  </a:outerShdw>
                </a:effectLst>
              </a:rPr>
              <a:t> of the Spirit, groan inwardly as we wait eagerly for adoption as sons, the redemption of our bodies.” </a:t>
            </a:r>
            <a:r>
              <a:rPr lang="en-US" sz="2800" cap="small" dirty="0">
                <a:effectLst>
                  <a:outerShdw blurRad="38100" dist="38100" dir="2700000" algn="tl">
                    <a:srgbClr val="000000">
                      <a:alpha val="43137"/>
                    </a:srgbClr>
                  </a:outerShdw>
                </a:effectLst>
              </a:rPr>
              <a:t>						</a:t>
            </a:r>
          </a:p>
          <a:p>
            <a:r>
              <a:rPr lang="en-US" sz="2800" cap="small" dirty="0">
                <a:effectLst>
                  <a:outerShdw blurRad="38100" dist="38100" dir="2700000" algn="tl">
                    <a:srgbClr val="000000">
                      <a:alpha val="43137"/>
                    </a:srgbClr>
                  </a:outerShdw>
                </a:effectLst>
              </a:rPr>
              <a:t>																	Romans 8:20-23</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462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10"/>
          <p:cNvSpPr txBox="1">
            <a:spLocks noChangeArrowheads="1"/>
          </p:cNvSpPr>
          <p:nvPr/>
        </p:nvSpPr>
        <p:spPr bwMode="auto">
          <a:xfrm>
            <a:off x="436547" y="1464654"/>
            <a:ext cx="48101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t>Microfossils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1873"/>
          <a:stretch/>
        </p:blipFill>
        <p:spPr>
          <a:xfrm>
            <a:off x="323681" y="2037623"/>
            <a:ext cx="5550001" cy="4600643"/>
          </a:xfrm>
          <a:prstGeom prst="rect">
            <a:avLst/>
          </a:prstGeom>
        </p:spPr>
      </p:pic>
      <p:sp>
        <p:nvSpPr>
          <p:cNvPr id="3" name="Rectangle 2"/>
          <p:cNvSpPr/>
          <p:nvPr/>
        </p:nvSpPr>
        <p:spPr bwMode="auto">
          <a:xfrm>
            <a:off x="571788" y="6414937"/>
            <a:ext cx="2821509" cy="101047"/>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4" name="TextBox 3"/>
          <p:cNvSpPr txBox="1"/>
          <p:nvPr/>
        </p:nvSpPr>
        <p:spPr>
          <a:xfrm>
            <a:off x="2217836" y="6127552"/>
            <a:ext cx="1247549" cy="338554"/>
          </a:xfrm>
          <a:prstGeom prst="rect">
            <a:avLst/>
          </a:prstGeom>
          <a:noFill/>
        </p:spPr>
        <p:txBody>
          <a:bodyPr wrap="square" rtlCol="0">
            <a:spAutoFit/>
          </a:bodyPr>
          <a:lstStyle/>
          <a:p>
            <a:r>
              <a:rPr lang="en-US" sz="1600" dirty="0"/>
              <a:t>0.5 mm</a:t>
            </a:r>
          </a:p>
        </p:txBody>
      </p:sp>
      <p:pic>
        <p:nvPicPr>
          <p:cNvPr id="75778" name="Picture 2" descr="http://nmnh.typepad.com/.a/6a01156e4c2c3d970c01b7c79ece86970b-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7025" y="1706386"/>
            <a:ext cx="5935802" cy="44308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38925" y="6113315"/>
            <a:ext cx="5253901" cy="461665"/>
          </a:xfrm>
          <a:prstGeom prst="rect">
            <a:avLst/>
          </a:prstGeom>
        </p:spPr>
        <p:txBody>
          <a:bodyPr wrap="square">
            <a:spAutoFit/>
          </a:bodyPr>
          <a:lstStyle/>
          <a:p>
            <a:pPr algn="r"/>
            <a:r>
              <a:rPr lang="en-US" sz="1200" i="1" dirty="0"/>
              <a:t>Image from http://nmnh.typepad.com/100years/2015/06/tiny-grains-of-fossil-pollen-tell-a-big-story.html  (© Antoine </a:t>
            </a:r>
            <a:r>
              <a:rPr lang="en-US" sz="1200" i="1" dirty="0" err="1"/>
              <a:t>Bercovici</a:t>
            </a:r>
            <a:r>
              <a:rPr lang="en-US" sz="1200" i="1" dirty="0"/>
              <a:t>)</a:t>
            </a:r>
          </a:p>
        </p:txBody>
      </p:sp>
      <p:sp>
        <p:nvSpPr>
          <p:cNvPr id="11" name="Rectangle 2">
            <a:extLst>
              <a:ext uri="{FF2B5EF4-FFF2-40B4-BE49-F238E27FC236}">
                <a16:creationId xmlns:a16="http://schemas.microsoft.com/office/drawing/2014/main" id="{1D1D6403-CC71-476F-AAC9-98B0C48E4859}"/>
              </a:ext>
            </a:extLst>
          </p:cNvPr>
          <p:cNvSpPr>
            <a:spLocks noGrp="1" noChangeArrowheads="1"/>
          </p:cNvSpPr>
          <p:nvPr>
            <p:ph type="title"/>
          </p:nvPr>
        </p:nvSpPr>
        <p:spPr>
          <a:xfrm>
            <a:off x="461246" y="228600"/>
            <a:ext cx="11474506" cy="1143000"/>
          </a:xfrm>
        </p:spPr>
        <p:txBody>
          <a:bodyPr>
            <a:normAutofit/>
          </a:bodyPr>
          <a:lstStyle/>
          <a:p>
            <a:pPr algn="l"/>
            <a:r>
              <a:rPr lang="en-US" altLang="en-US" sz="2800" u="sng" dirty="0">
                <a:solidFill>
                  <a:schemeClr val="tx1"/>
                </a:solidFill>
              </a:rPr>
              <a:t>Fossils</a:t>
            </a:r>
            <a:r>
              <a:rPr lang="en-US" altLang="en-US" sz="2800" dirty="0">
                <a:solidFill>
                  <a:schemeClr val="tx1"/>
                </a:solidFill>
              </a:rPr>
              <a:t>: remains or traces of once living organisms, preserved in the rock record </a:t>
            </a:r>
          </a:p>
        </p:txBody>
      </p:sp>
    </p:spTree>
    <p:extLst>
      <p:ext uri="{BB962C8B-B14F-4D97-AF65-F5344CB8AC3E}">
        <p14:creationId xmlns:p14="http://schemas.microsoft.com/office/powerpoint/2010/main" val="2061924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BC5BB06-0392-47C0-A43E-B25AA3503DAD}"/>
              </a:ext>
            </a:extLst>
          </p:cNvPr>
          <p:cNvSpPr>
            <a:spLocks noGrp="1" noChangeArrowheads="1"/>
          </p:cNvSpPr>
          <p:nvPr>
            <p:ph type="title"/>
          </p:nvPr>
        </p:nvSpPr>
        <p:spPr>
          <a:xfrm>
            <a:off x="461246" y="228600"/>
            <a:ext cx="11474506" cy="1143000"/>
          </a:xfrm>
        </p:spPr>
        <p:txBody>
          <a:bodyPr>
            <a:normAutofit/>
          </a:bodyPr>
          <a:lstStyle/>
          <a:p>
            <a:pPr algn="l"/>
            <a:r>
              <a:rPr lang="en-US" altLang="en-US" sz="2800" u="sng" dirty="0">
                <a:solidFill>
                  <a:schemeClr val="tx1"/>
                </a:solidFill>
              </a:rPr>
              <a:t>Fossils</a:t>
            </a:r>
            <a:r>
              <a:rPr lang="en-US" altLang="en-US" sz="2800" dirty="0">
                <a:solidFill>
                  <a:schemeClr val="tx1"/>
                </a:solidFill>
              </a:rPr>
              <a:t>: remains or traces of once living organisms, preserved in the rock record </a:t>
            </a:r>
          </a:p>
        </p:txBody>
      </p:sp>
      <p:pic>
        <p:nvPicPr>
          <p:cNvPr id="4099" name="Picture 9" descr="PICT0006">
            <a:extLst>
              <a:ext uri="{FF2B5EF4-FFF2-40B4-BE49-F238E27FC236}">
                <a16:creationId xmlns:a16="http://schemas.microsoft.com/office/drawing/2014/main" id="{FA10BC7D-479F-4255-A470-4E79C2220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606"/>
          <a:stretch>
            <a:fillRect/>
          </a:stretch>
        </p:blipFill>
        <p:spPr bwMode="auto">
          <a:xfrm>
            <a:off x="655906" y="1507361"/>
            <a:ext cx="4858529" cy="464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10">
            <a:extLst>
              <a:ext uri="{FF2B5EF4-FFF2-40B4-BE49-F238E27FC236}">
                <a16:creationId xmlns:a16="http://schemas.microsoft.com/office/drawing/2014/main" id="{053C2187-56F0-4636-A739-7F0C4E3105F4}"/>
              </a:ext>
            </a:extLst>
          </p:cNvPr>
          <p:cNvSpPr txBox="1">
            <a:spLocks noChangeArrowheads="1"/>
          </p:cNvSpPr>
          <p:nvPr/>
        </p:nvSpPr>
        <p:spPr bwMode="auto">
          <a:xfrm>
            <a:off x="5857875" y="1419225"/>
            <a:ext cx="48101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000" dirty="0"/>
              <a:t>Trace fossils (moving, feeding, resting)</a:t>
            </a:r>
          </a:p>
        </p:txBody>
      </p:sp>
      <p:sp>
        <p:nvSpPr>
          <p:cNvPr id="4101" name="Text Box 11">
            <a:extLst>
              <a:ext uri="{FF2B5EF4-FFF2-40B4-BE49-F238E27FC236}">
                <a16:creationId xmlns:a16="http://schemas.microsoft.com/office/drawing/2014/main" id="{79FCB224-CDB2-43FA-9022-F812A8A2E9FD}"/>
              </a:ext>
            </a:extLst>
          </p:cNvPr>
          <p:cNvSpPr txBox="1">
            <a:spLocks noChangeArrowheads="1"/>
          </p:cNvSpPr>
          <p:nvPr/>
        </p:nvSpPr>
        <p:spPr bwMode="auto">
          <a:xfrm>
            <a:off x="655906" y="6179560"/>
            <a:ext cx="49195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dirty="0"/>
              <a:t>Sediment bioturbation by marine invertebrates</a:t>
            </a:r>
          </a:p>
        </p:txBody>
      </p:sp>
      <p:pic>
        <p:nvPicPr>
          <p:cNvPr id="4102" name="Picture 6" descr="PICT0335">
            <a:extLst>
              <a:ext uri="{FF2B5EF4-FFF2-40B4-BE49-F238E27FC236}">
                <a16:creationId xmlns:a16="http://schemas.microsoft.com/office/drawing/2014/main" id="{A7CA7BED-A467-4FE3-A9C3-1471481722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2643" t="11111" r="12643"/>
          <a:stretch>
            <a:fillRect/>
          </a:stretch>
        </p:blipFill>
        <p:spPr bwMode="auto">
          <a:xfrm>
            <a:off x="5857874" y="1951790"/>
            <a:ext cx="5152237" cy="459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4">
            <a:extLst>
              <a:ext uri="{FF2B5EF4-FFF2-40B4-BE49-F238E27FC236}">
                <a16:creationId xmlns:a16="http://schemas.microsoft.com/office/drawing/2014/main" id="{E74DB08F-9740-4883-84B9-0B2362D2C459}"/>
              </a:ext>
            </a:extLst>
          </p:cNvPr>
          <p:cNvSpPr txBox="1">
            <a:spLocks noChangeArrowheads="1"/>
          </p:cNvSpPr>
          <p:nvPr/>
        </p:nvSpPr>
        <p:spPr bwMode="auto">
          <a:xfrm>
            <a:off x="5918850" y="6195157"/>
            <a:ext cx="518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dirty="0">
                <a:solidFill>
                  <a:schemeClr val="bg1"/>
                </a:solidFill>
                <a:effectLst>
                  <a:outerShdw blurRad="38100" dist="38100" dir="2700000" algn="tl">
                    <a:srgbClr val="000000">
                      <a:alpha val="43137"/>
                    </a:srgbClr>
                  </a:outerShdw>
                </a:effectLst>
              </a:rPr>
              <a:t>Dinosaur footprint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7430" y="1193218"/>
            <a:ext cx="11304574" cy="1323439"/>
          </a:xfrm>
          <a:prstGeom prst="rect">
            <a:avLst/>
          </a:prstGeom>
        </p:spPr>
        <p:txBody>
          <a:bodyPr wrap="square">
            <a:spAutoFit/>
          </a:bodyPr>
          <a:lstStyle/>
          <a:p>
            <a:r>
              <a:rPr lang="en-US" altLang="en-US" sz="2000" dirty="0"/>
              <a:t>Are fossils common or rare?</a:t>
            </a:r>
          </a:p>
          <a:p>
            <a:r>
              <a:rPr lang="en-US" altLang="en-US" sz="2000" dirty="0"/>
              <a:t>- Billions of fossils </a:t>
            </a:r>
          </a:p>
          <a:p>
            <a:r>
              <a:rPr lang="en-US" altLang="en-US" sz="2000" dirty="0"/>
              <a:t>- Sedimentary rocks likely to have some type of fossil</a:t>
            </a:r>
          </a:p>
          <a:p>
            <a:r>
              <a:rPr lang="en-US" altLang="en-US" sz="2000" dirty="0"/>
              <a:t>- Some sedimentary rocks (e.g., carbonates) can consist almost entirely of fossils</a:t>
            </a:r>
          </a:p>
        </p:txBody>
      </p:sp>
      <p:pic>
        <p:nvPicPr>
          <p:cNvPr id="10" name="Picture 9" descr="DSCF802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77430" y="2565766"/>
            <a:ext cx="4021742" cy="410396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222320" y="2565766"/>
            <a:ext cx="7881562" cy="3430432"/>
            <a:chOff x="2020389" y="2217977"/>
            <a:chExt cx="6659881" cy="2580181"/>
          </a:xfrm>
        </p:grpSpPr>
        <p:pic>
          <p:nvPicPr>
            <p:cNvPr id="12" name="Picture 10" descr="DSCF804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46470" y="2220421"/>
              <a:ext cx="3733800" cy="257773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a:spLocks noChangeArrowheads="1"/>
            </p:cNvSpPr>
            <p:nvPr/>
          </p:nvSpPr>
          <p:spPr bwMode="auto">
            <a:xfrm>
              <a:off x="2020389" y="3426350"/>
              <a:ext cx="189410" cy="13685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3"/>
            <p:cNvSpPr>
              <a:spLocks noChangeShapeType="1"/>
            </p:cNvSpPr>
            <p:nvPr/>
          </p:nvSpPr>
          <p:spPr bwMode="auto">
            <a:xfrm flipV="1">
              <a:off x="2209799" y="2217977"/>
              <a:ext cx="2736671" cy="11901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9"/>
            <p:cNvSpPr>
              <a:spLocks noChangeShapeType="1"/>
            </p:cNvSpPr>
            <p:nvPr/>
          </p:nvSpPr>
          <p:spPr bwMode="auto">
            <a:xfrm>
              <a:off x="2209800" y="3581399"/>
              <a:ext cx="2736670" cy="11985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 name="Line 14"/>
          <p:cNvSpPr>
            <a:spLocks noChangeShapeType="1"/>
          </p:cNvSpPr>
          <p:nvPr/>
        </p:nvSpPr>
        <p:spPr bwMode="auto">
          <a:xfrm flipH="1" flipV="1">
            <a:off x="8131824" y="2864598"/>
            <a:ext cx="3861093" cy="174786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Rectangle 15"/>
          <p:cNvSpPr>
            <a:spLocks noChangeArrowheads="1"/>
          </p:cNvSpPr>
          <p:nvPr/>
        </p:nvSpPr>
        <p:spPr bwMode="auto">
          <a:xfrm>
            <a:off x="7671250" y="2662125"/>
            <a:ext cx="460575" cy="20247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17"/>
          <p:cNvSpPr>
            <a:spLocks noChangeShapeType="1"/>
          </p:cNvSpPr>
          <p:nvPr/>
        </p:nvSpPr>
        <p:spPr bwMode="auto">
          <a:xfrm flipH="1" flipV="1">
            <a:off x="7671249" y="2864597"/>
            <a:ext cx="374642" cy="174786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045892" y="4612460"/>
            <a:ext cx="3947026" cy="2057270"/>
          </a:xfrm>
          <a:prstGeom prst="rect">
            <a:avLst/>
          </a:prstGeom>
        </p:spPr>
      </p:pic>
      <p:sp>
        <p:nvSpPr>
          <p:cNvPr id="16" name="Title 1"/>
          <p:cNvSpPr txBox="1">
            <a:spLocks/>
          </p:cNvSpPr>
          <p:nvPr/>
        </p:nvSpPr>
        <p:spPr>
          <a:xfrm>
            <a:off x="2470404" y="365760"/>
            <a:ext cx="6597396" cy="681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ctr"/>
            <a:r>
              <a:rPr lang="en-US" dirty="0"/>
              <a:t>How many fossils?</a:t>
            </a:r>
          </a:p>
        </p:txBody>
      </p:sp>
    </p:spTree>
    <p:extLst>
      <p:ext uri="{BB962C8B-B14F-4D97-AF65-F5344CB8AC3E}">
        <p14:creationId xmlns:p14="http://schemas.microsoft.com/office/powerpoint/2010/main" val="332236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5558" y="1213255"/>
            <a:ext cx="8003610" cy="2677656"/>
          </a:xfrm>
          <a:prstGeom prst="rect">
            <a:avLst/>
          </a:prstGeom>
        </p:spPr>
        <p:txBody>
          <a:bodyPr wrap="square">
            <a:spAutoFit/>
          </a:bodyPr>
          <a:lstStyle/>
          <a:p>
            <a:r>
              <a:rPr lang="en-US" altLang="en-US" sz="2400" dirty="0"/>
              <a:t>- No fossils in igneous rocks (rare exceptions in some </a:t>
            </a:r>
            <a:r>
              <a:rPr lang="en-US" altLang="en-US" sz="2400" dirty="0" err="1"/>
              <a:t>volcanics</a:t>
            </a:r>
            <a:r>
              <a:rPr lang="en-US" altLang="en-US" sz="2400" dirty="0"/>
              <a:t>)</a:t>
            </a:r>
            <a:br>
              <a:rPr lang="en-US" altLang="en-US" sz="2400" dirty="0"/>
            </a:br>
            <a:br>
              <a:rPr lang="en-US" altLang="en-US" sz="2400" dirty="0"/>
            </a:br>
            <a:r>
              <a:rPr lang="en-US" altLang="en-US" sz="2400" dirty="0"/>
              <a:t>- Generally, no fossils in metamorphic rocks (except low-grade </a:t>
            </a:r>
            <a:r>
              <a:rPr lang="en-US" altLang="en-US" sz="2400" dirty="0" err="1"/>
              <a:t>metasediments</a:t>
            </a:r>
            <a:r>
              <a:rPr lang="en-US" altLang="en-US" sz="2400" dirty="0"/>
              <a:t>)</a:t>
            </a:r>
          </a:p>
          <a:p>
            <a:br>
              <a:rPr lang="en-US" altLang="en-US" sz="2400" dirty="0"/>
            </a:br>
            <a:r>
              <a:rPr lang="en-US" altLang="en-US" sz="2400" dirty="0"/>
              <a:t>- Rare or no fossils in some sedimentary formations</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60277"/>
          <a:stretch/>
        </p:blipFill>
        <p:spPr>
          <a:xfrm>
            <a:off x="7284305" y="4129245"/>
            <a:ext cx="4724863" cy="2589071"/>
          </a:xfrm>
          <a:prstGeom prst="rect">
            <a:avLst/>
          </a:prstGeom>
        </p:spPr>
      </p:pic>
      <p:sp>
        <p:nvSpPr>
          <p:cNvPr id="9" name="Title 1"/>
          <p:cNvSpPr txBox="1">
            <a:spLocks/>
          </p:cNvSpPr>
          <p:nvPr/>
        </p:nvSpPr>
        <p:spPr>
          <a:xfrm>
            <a:off x="4910028" y="292931"/>
            <a:ext cx="6597396" cy="681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ctr"/>
            <a:r>
              <a:rPr lang="en-US" dirty="0"/>
              <a:t>How many fossils?</a:t>
            </a:r>
          </a:p>
        </p:txBody>
      </p:sp>
      <p:pic>
        <p:nvPicPr>
          <p:cNvPr id="5" name="Picture 4">
            <a:extLst>
              <a:ext uri="{FF2B5EF4-FFF2-40B4-BE49-F238E27FC236}">
                <a16:creationId xmlns:a16="http://schemas.microsoft.com/office/drawing/2014/main" id="{3DD45F1D-E39D-4C9D-86EC-173F40F9C773}"/>
              </a:ext>
            </a:extLst>
          </p:cNvPr>
          <p:cNvPicPr>
            <a:picLocks noChangeAspect="1"/>
          </p:cNvPicPr>
          <p:nvPr/>
        </p:nvPicPr>
        <p:blipFill rotWithShape="1">
          <a:blip r:embed="rId3">
            <a:extLst>
              <a:ext uri="{28A0092B-C50C-407E-A947-70E740481C1C}">
                <a14:useLocalDpi xmlns:a14="http://schemas.microsoft.com/office/drawing/2010/main" val="0"/>
              </a:ext>
            </a:extLst>
          </a:blip>
          <a:srcRect t="6678"/>
          <a:stretch/>
        </p:blipFill>
        <p:spPr>
          <a:xfrm>
            <a:off x="180498" y="150123"/>
            <a:ext cx="3639529" cy="4989292"/>
          </a:xfrm>
          <a:prstGeom prst="rect">
            <a:avLst/>
          </a:prstGeom>
        </p:spPr>
      </p:pic>
      <p:sp>
        <p:nvSpPr>
          <p:cNvPr id="6" name="Rectangle 5">
            <a:extLst>
              <a:ext uri="{FF2B5EF4-FFF2-40B4-BE49-F238E27FC236}">
                <a16:creationId xmlns:a16="http://schemas.microsoft.com/office/drawing/2014/main" id="{EB889CE5-7DB5-41D1-86B1-183C870B441C}"/>
              </a:ext>
            </a:extLst>
          </p:cNvPr>
          <p:cNvSpPr/>
          <p:nvPr/>
        </p:nvSpPr>
        <p:spPr>
          <a:xfrm>
            <a:off x="180497" y="5139415"/>
            <a:ext cx="3373244" cy="830997"/>
          </a:xfrm>
          <a:prstGeom prst="rect">
            <a:avLst/>
          </a:prstGeom>
        </p:spPr>
        <p:txBody>
          <a:bodyPr wrap="square">
            <a:spAutoFit/>
          </a:bodyPr>
          <a:lstStyle/>
          <a:p>
            <a:r>
              <a:rPr lang="en-US" sz="1200" i="1" dirty="0"/>
              <a:t>From https://upload.wikimedia.org/wikipedia/commons/b/bc/Pompeii_Garden_of_the_Fugitives_02.jpg</a:t>
            </a:r>
          </a:p>
        </p:txBody>
      </p:sp>
    </p:spTree>
    <p:extLst>
      <p:ext uri="{BB962C8B-B14F-4D97-AF65-F5344CB8AC3E}">
        <p14:creationId xmlns:p14="http://schemas.microsoft.com/office/powerpoint/2010/main" val="3169717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65490" y="3568882"/>
            <a:ext cx="6356274" cy="3206262"/>
          </a:xfrm>
          <a:prstGeom prst="rect">
            <a:avLst/>
          </a:prstGeom>
          <a:ln>
            <a:noFill/>
          </a:ln>
          <a:effectLst>
            <a:outerShdw blurRad="292100" dist="139700" dir="2700000" algn="tl" rotWithShape="0">
              <a:srgbClr val="333333">
                <a:alpha val="65000"/>
              </a:srgbClr>
            </a:outerShdw>
          </a:effectLst>
        </p:spPr>
      </p:pic>
      <p:sp>
        <p:nvSpPr>
          <p:cNvPr id="4" name="Title 1"/>
          <p:cNvSpPr txBox="1">
            <a:spLocks/>
          </p:cNvSpPr>
          <p:nvPr/>
        </p:nvSpPr>
        <p:spPr>
          <a:xfrm>
            <a:off x="8995919" y="365760"/>
            <a:ext cx="2834637" cy="1139359"/>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ctr"/>
            <a:r>
              <a:rPr lang="en-US" dirty="0"/>
              <a:t>How many fossils?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5490" y="82856"/>
            <a:ext cx="6356274" cy="334614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536" y="-109002"/>
            <a:ext cx="2239868" cy="6884146"/>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255631" y="5326156"/>
            <a:ext cx="2045229" cy="1439464"/>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6106" y="92380"/>
            <a:ext cx="2045229" cy="5233777"/>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67799" y="6284491"/>
            <a:ext cx="2576639" cy="415498"/>
          </a:xfrm>
          <a:prstGeom prst="rect">
            <a:avLst/>
          </a:prstGeom>
          <a:noFill/>
        </p:spPr>
        <p:txBody>
          <a:bodyPr wrap="square" rtlCol="0">
            <a:spAutoFit/>
          </a:bodyPr>
          <a:lstStyle/>
          <a:p>
            <a:r>
              <a:rPr lang="en-US" sz="1050" dirty="0"/>
              <a:t>Data from PDBD, available at https://paleobiodb.org/navigator/</a:t>
            </a:r>
          </a:p>
        </p:txBody>
      </p:sp>
    </p:spTree>
    <p:extLst>
      <p:ext uri="{BB962C8B-B14F-4D97-AF65-F5344CB8AC3E}">
        <p14:creationId xmlns:p14="http://schemas.microsoft.com/office/powerpoint/2010/main" val="5879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31773" y="228600"/>
            <a:ext cx="9879027" cy="381000"/>
          </a:xfrm>
        </p:spPr>
        <p:txBody>
          <a:bodyPr>
            <a:normAutofit fontScale="90000"/>
          </a:bodyPr>
          <a:lstStyle/>
          <a:p>
            <a:pPr algn="l">
              <a:lnSpc>
                <a:spcPct val="70000"/>
              </a:lnSpc>
            </a:pPr>
            <a:r>
              <a:rPr lang="en-US" altLang="en-US" sz="2400" u="sng" dirty="0">
                <a:solidFill>
                  <a:schemeClr val="tx1"/>
                </a:solidFill>
              </a:rPr>
              <a:t>What can we learn from fossils and why should we care?</a:t>
            </a:r>
            <a:endParaRPr lang="en-US" altLang="en-US" sz="4000" dirty="0">
              <a:solidFill>
                <a:schemeClr val="tx1"/>
              </a:solidFill>
            </a:endParaRPr>
          </a:p>
        </p:txBody>
      </p:sp>
      <p:sp>
        <p:nvSpPr>
          <p:cNvPr id="6147" name="Text Box 3"/>
          <p:cNvSpPr txBox="1">
            <a:spLocks noChangeArrowheads="1"/>
          </p:cNvSpPr>
          <p:nvPr/>
        </p:nvSpPr>
        <p:spPr bwMode="auto">
          <a:xfrm>
            <a:off x="6206591" y="949920"/>
            <a:ext cx="552686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a:latin typeface="+mj-lt"/>
              </a:rPr>
              <a:t>1) Taxonomy (science of classification)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73" y="792263"/>
            <a:ext cx="2690949" cy="527637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2383" y="789365"/>
            <a:ext cx="2744099" cy="5279269"/>
          </a:xfrm>
          <a:prstGeom prst="rect">
            <a:avLst/>
          </a:prstGeom>
        </p:spPr>
      </p:pic>
      <p:sp>
        <p:nvSpPr>
          <p:cNvPr id="5" name="Rectangle 4"/>
          <p:cNvSpPr/>
          <p:nvPr/>
        </p:nvSpPr>
        <p:spPr>
          <a:xfrm>
            <a:off x="331773" y="6248399"/>
            <a:ext cx="4767652" cy="307777"/>
          </a:xfrm>
          <a:prstGeom prst="rect">
            <a:avLst/>
          </a:prstGeom>
        </p:spPr>
        <p:txBody>
          <a:bodyPr wrap="none">
            <a:spAutoFit/>
          </a:bodyPr>
          <a:lstStyle/>
          <a:p>
            <a:r>
              <a:rPr lang="en-US" sz="1400" i="1" dirty="0"/>
              <a:t>From Bloch et al., Nature  533, 243–246 (12 May 2016)</a:t>
            </a:r>
          </a:p>
        </p:txBody>
      </p:sp>
      <p:sp>
        <p:nvSpPr>
          <p:cNvPr id="6" name="TextBox 5"/>
          <p:cNvSpPr txBox="1"/>
          <p:nvPr/>
        </p:nvSpPr>
        <p:spPr>
          <a:xfrm>
            <a:off x="6206591" y="2244347"/>
            <a:ext cx="5442668" cy="2677656"/>
          </a:xfrm>
          <a:prstGeom prst="rect">
            <a:avLst/>
          </a:prstGeom>
          <a:noFill/>
        </p:spPr>
        <p:txBody>
          <a:bodyPr wrap="square" rtlCol="0">
            <a:spAutoFit/>
          </a:bodyPr>
          <a:lstStyle/>
          <a:p>
            <a:r>
              <a:rPr lang="en-US" sz="2400" dirty="0"/>
              <a:t>- Fossils are the only direct evidence of what kind of creatures lived in the past</a:t>
            </a:r>
            <a:br>
              <a:rPr lang="en-US" sz="2400" dirty="0"/>
            </a:br>
            <a:endParaRPr lang="en-US" sz="2400" dirty="0"/>
          </a:p>
          <a:p>
            <a:r>
              <a:rPr lang="en-US" sz="2400" dirty="0"/>
              <a:t>- Taxonomy organizes this record and forms the basis for all other types of reconstructions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0</TotalTime>
  <Words>2469</Words>
  <Application>Microsoft Office PowerPoint</Application>
  <PresentationFormat>Widescreen</PresentationFormat>
  <Paragraphs>204</Paragraphs>
  <Slides>39</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Century Gothic</vt:lpstr>
      <vt:lpstr>Mesh</vt:lpstr>
      <vt:lpstr>Introduction to the Fossil Record </vt:lpstr>
      <vt:lpstr>Goals of the presentation</vt:lpstr>
      <vt:lpstr>WHAT is a Fossil?  remains or traces of once living organisms, preserved in the rock record </vt:lpstr>
      <vt:lpstr>Fossils: remains or traces of once living organisms, preserved in the rock record </vt:lpstr>
      <vt:lpstr>Fossils: remains or traces of once living organisms, preserved in the rock record </vt:lpstr>
      <vt:lpstr>PowerPoint Presentation</vt:lpstr>
      <vt:lpstr>PowerPoint Presentation</vt:lpstr>
      <vt:lpstr>PowerPoint Presentation</vt:lpstr>
      <vt:lpstr>What can we learn from fossils and why should we care?</vt:lpstr>
      <vt:lpstr>What can we learn from fossils and why should we care?</vt:lpstr>
      <vt:lpstr>What can we learn from fossils and why should we care?</vt:lpstr>
      <vt:lpstr>PowerPoint Presentation</vt:lpstr>
      <vt:lpstr>Why should we care about fossils?</vt:lpstr>
      <vt:lpstr>Why should we care about fossils?</vt:lpstr>
      <vt:lpstr>Studying the fossil record</vt:lpstr>
      <vt:lpstr>PowerPoint Presentation</vt:lpstr>
      <vt:lpstr>A record of death</vt:lpstr>
      <vt:lpstr>A record of predation and disease</vt:lpstr>
      <vt:lpstr>The uniformitarianist model: evolution over long time</vt:lpstr>
      <vt:lpstr>The biblical model</vt:lpstr>
      <vt:lpstr>How much change?</vt:lpstr>
      <vt:lpstr>How much change?</vt:lpstr>
      <vt:lpstr>PowerPoint Presentation</vt:lpstr>
      <vt:lpstr>Many examples of catastrophic deposition of fossils in the rock record  (bonebeds/shellbeds related to storm events or sediment gravity flows)</vt:lpstr>
      <vt:lpstr>However, not everything sudden/instantaneous, also examples indicative of some passage of time</vt:lpstr>
      <vt:lpstr>Stratigraphic distribution of fossils</vt:lpstr>
      <vt:lpstr>Stratigraphic distribution of fossils</vt:lpstr>
      <vt:lpstr>Patterns of distribution in the fossil record</vt:lpstr>
      <vt:lpstr>PowerPoint Presentation</vt:lpstr>
      <vt:lpstr>PowerPoint Presentation</vt:lpstr>
      <vt:lpstr>PowerPoint Presentation</vt:lpstr>
      <vt:lpstr>PowerPoint Presentation</vt:lpstr>
      <vt:lpstr>Radiations and appearance of new body plans</vt:lpstr>
      <vt:lpstr>Radiations and abrubt appearance</vt:lpstr>
      <vt:lpstr>PowerPoint Presentation</vt:lpstr>
      <vt:lpstr>A creationist model of ordered distribution</vt:lpstr>
      <vt:lpstr>Patterns of distribution in the fossil record</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2018-04-20T00:36:52Z</dcterms:created>
  <dcterms:modified xsi:type="dcterms:W3CDTF">2023-06-09T01:01:42Z</dcterms:modified>
</cp:coreProperties>
</file>