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49"/>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1" r:id="rId19"/>
    <p:sldId id="272" r:id="rId20"/>
    <p:sldId id="273" r:id="rId21"/>
    <p:sldId id="270" r:id="rId22"/>
    <p:sldId id="274" r:id="rId23"/>
    <p:sldId id="275" r:id="rId24"/>
    <p:sldId id="277" r:id="rId25"/>
    <p:sldId id="276" r:id="rId26"/>
    <p:sldId id="278" r:id="rId27"/>
    <p:sldId id="279" r:id="rId28"/>
    <p:sldId id="281" r:id="rId29"/>
    <p:sldId id="280"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5" r:id="rId43"/>
    <p:sldId id="294" r:id="rId44"/>
    <p:sldId id="296" r:id="rId45"/>
    <p:sldId id="297" r:id="rId46"/>
    <p:sldId id="298" r:id="rId47"/>
    <p:sldId id="299" r:id="rId4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8671" autoAdjust="0"/>
  </p:normalViewPr>
  <p:slideViewPr>
    <p:cSldViewPr snapToGrid="0" showGuides="1">
      <p:cViewPr varScale="1">
        <p:scale>
          <a:sx n="66" d="100"/>
          <a:sy n="66" d="100"/>
        </p:scale>
        <p:origin x="1724" y="3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presProps" Target="pres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8" Type="http://schemas.openxmlformats.org/officeDocument/2006/relationships/slide" Target="slides/slide4.xml"/><Relationship Id="rId51" Type="http://schemas.openxmlformats.org/officeDocument/2006/relationships/viewProps" Target="viewProp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E5AA725-012C-4ADD-A883-026D7CE3C687}" type="datetimeFigureOut">
              <a:rPr lang="en-US" smtClean="0"/>
              <a:t>7/3/2023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9BA2BD-0C71-407E-979C-8D59FB316AC0}" type="slidenum">
              <a:rPr lang="en-US" smtClean="0"/>
              <a:t>‹#›</a:t>
            </a:fld>
            <a:endParaRPr lang="en-US"/>
          </a:p>
        </p:txBody>
      </p:sp>
    </p:spTree>
    <p:extLst>
      <p:ext uri="{BB962C8B-B14F-4D97-AF65-F5344CB8AC3E}">
        <p14:creationId xmlns:p14="http://schemas.microsoft.com/office/powerpoint/2010/main" val="24174204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Idea of design, not in vain but for a purpose; for an appointed term: plan, specific phase; apologetic instrument to create tension towards divine punishment, strong emphasis on two groups on judgement day and on reality of hell. Creation associated with judgement (if one is foolish not to accept the first creation, he will be greatly surprised on judgment day and will pay the consequences).</a:t>
            </a:r>
          </a:p>
          <a:p>
            <a:endParaRPr lang="en-US" dirty="0"/>
          </a:p>
        </p:txBody>
      </p:sp>
      <p:sp>
        <p:nvSpPr>
          <p:cNvPr id="4" name="Slide Number Placeholder 3"/>
          <p:cNvSpPr>
            <a:spLocks noGrp="1"/>
          </p:cNvSpPr>
          <p:nvPr>
            <p:ph type="sldNum" sz="quarter" idx="5"/>
          </p:nvPr>
        </p:nvSpPr>
        <p:spPr/>
        <p:txBody>
          <a:bodyPr/>
          <a:lstStyle/>
          <a:p>
            <a:fld id="{179BA2BD-0C71-407E-979C-8D59FB316AC0}" type="slidenum">
              <a:rPr lang="en-US" smtClean="0"/>
              <a:t>4</a:t>
            </a:fld>
            <a:endParaRPr lang="en-US"/>
          </a:p>
        </p:txBody>
      </p:sp>
    </p:spTree>
    <p:extLst>
      <p:ext uri="{BB962C8B-B14F-4D97-AF65-F5344CB8AC3E}">
        <p14:creationId xmlns:p14="http://schemas.microsoft.com/office/powerpoint/2010/main" val="1912924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Will delve into this with a dedicated section.</a:t>
            </a:r>
          </a:p>
        </p:txBody>
      </p:sp>
      <p:sp>
        <p:nvSpPr>
          <p:cNvPr id="4" name="Slide Number Placeholder 3"/>
          <p:cNvSpPr>
            <a:spLocks noGrp="1"/>
          </p:cNvSpPr>
          <p:nvPr>
            <p:ph type="sldNum" sz="quarter" idx="5"/>
          </p:nvPr>
        </p:nvSpPr>
        <p:spPr/>
        <p:txBody>
          <a:bodyPr/>
          <a:lstStyle/>
          <a:p>
            <a:fld id="{179BA2BD-0C71-407E-979C-8D59FB316AC0}" type="slidenum">
              <a:rPr lang="en-US" smtClean="0"/>
              <a:t>14</a:t>
            </a:fld>
            <a:endParaRPr lang="en-US"/>
          </a:p>
        </p:txBody>
      </p:sp>
    </p:spTree>
    <p:extLst>
      <p:ext uri="{BB962C8B-B14F-4D97-AF65-F5344CB8AC3E}">
        <p14:creationId xmlns:p14="http://schemas.microsoft.com/office/powerpoint/2010/main" val="25138649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Power of the Word; Interestingly, this fiat approach is used for Jesus, who is seen as a kind of</a:t>
            </a:r>
            <a:r>
              <a:rPr lang="en-US" sz="1200" kern="1200" dirty="0">
                <a:solidFill>
                  <a:schemeClr val="tx1"/>
                </a:solidFill>
                <a:effectLst/>
                <a:latin typeface="+mn-lt"/>
                <a:ea typeface="+mn-ea"/>
                <a:cs typeface="+mn-cs"/>
              </a:rPr>
              <a:t> fiat creation for his special conception, yet he is considered a human (we could direct these aspects of “fiat creation” of Jesus to His human incarnation, but not to His eternal divine nature). Comparison with Adam could be used to create bridge with NT soteriology. </a:t>
            </a:r>
            <a:endParaRPr lang="en-US" dirty="0"/>
          </a:p>
        </p:txBody>
      </p:sp>
      <p:sp>
        <p:nvSpPr>
          <p:cNvPr id="4" name="Slide Number Placeholder 3"/>
          <p:cNvSpPr>
            <a:spLocks noGrp="1"/>
          </p:cNvSpPr>
          <p:nvPr>
            <p:ph type="sldNum" sz="quarter" idx="5"/>
          </p:nvPr>
        </p:nvSpPr>
        <p:spPr/>
        <p:txBody>
          <a:bodyPr/>
          <a:lstStyle/>
          <a:p>
            <a:fld id="{179BA2BD-0C71-407E-979C-8D59FB316AC0}" type="slidenum">
              <a:rPr lang="en-US" smtClean="0"/>
              <a:t>15</a:t>
            </a:fld>
            <a:endParaRPr lang="en-US"/>
          </a:p>
        </p:txBody>
      </p:sp>
    </p:spTree>
    <p:extLst>
      <p:ext uri="{BB962C8B-B14F-4D97-AF65-F5344CB8AC3E}">
        <p14:creationId xmlns:p14="http://schemas.microsoft.com/office/powerpoint/2010/main" val="26360165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Sustenance or at least creative miracle maintained in the functionality of the earth system. </a:t>
            </a:r>
            <a:r>
              <a:rPr lang="en-US" dirty="0"/>
              <a:t>Parallel with God’s questions to Job.</a:t>
            </a:r>
          </a:p>
        </p:txBody>
      </p:sp>
      <p:sp>
        <p:nvSpPr>
          <p:cNvPr id="4" name="Slide Number Placeholder 3"/>
          <p:cNvSpPr>
            <a:spLocks noGrp="1"/>
          </p:cNvSpPr>
          <p:nvPr>
            <p:ph type="sldNum" sz="quarter" idx="5"/>
          </p:nvPr>
        </p:nvSpPr>
        <p:spPr/>
        <p:txBody>
          <a:bodyPr/>
          <a:lstStyle/>
          <a:p>
            <a:fld id="{179BA2BD-0C71-407E-979C-8D59FB316AC0}" type="slidenum">
              <a:rPr lang="en-US" smtClean="0"/>
              <a:t>16</a:t>
            </a:fld>
            <a:endParaRPr lang="en-US"/>
          </a:p>
        </p:txBody>
      </p:sp>
    </p:spTree>
    <p:extLst>
      <p:ext uri="{BB962C8B-B14F-4D97-AF65-F5344CB8AC3E}">
        <p14:creationId xmlns:p14="http://schemas.microsoft.com/office/powerpoint/2010/main" val="31026025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79BA2BD-0C71-407E-979C-8D59FB316AC0}" type="slidenum">
              <a:rPr lang="en-US" smtClean="0"/>
              <a:t>17</a:t>
            </a:fld>
            <a:endParaRPr lang="en-US"/>
          </a:p>
        </p:txBody>
      </p:sp>
    </p:spTree>
    <p:extLst>
      <p:ext uri="{BB962C8B-B14F-4D97-AF65-F5344CB8AC3E}">
        <p14:creationId xmlns:p14="http://schemas.microsoft.com/office/powerpoint/2010/main" val="5174219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Yet, every new life is a creation in other passages of the Quran, so not necessarily requiring creation of new organisms/species.</a:t>
            </a:r>
            <a:endParaRPr lang="en-US" dirty="0"/>
          </a:p>
        </p:txBody>
      </p:sp>
      <p:sp>
        <p:nvSpPr>
          <p:cNvPr id="4" name="Slide Number Placeholder 3"/>
          <p:cNvSpPr>
            <a:spLocks noGrp="1"/>
          </p:cNvSpPr>
          <p:nvPr>
            <p:ph type="sldNum" sz="quarter" idx="5"/>
          </p:nvPr>
        </p:nvSpPr>
        <p:spPr/>
        <p:txBody>
          <a:bodyPr/>
          <a:lstStyle/>
          <a:p>
            <a:fld id="{179BA2BD-0C71-407E-979C-8D59FB316AC0}" type="slidenum">
              <a:rPr lang="en-US" smtClean="0"/>
              <a:t>18</a:t>
            </a:fld>
            <a:endParaRPr lang="en-US"/>
          </a:p>
        </p:txBody>
      </p:sp>
    </p:spTree>
    <p:extLst>
      <p:ext uri="{BB962C8B-B14F-4D97-AF65-F5344CB8AC3E}">
        <p14:creationId xmlns:p14="http://schemas.microsoft.com/office/powerpoint/2010/main" val="18337554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Sequence of creation is a little different from Genesis 1, earth and living things first, then heavens, but it does consist in a work of separation; Explain the sequence (2+2 for earth, + 2 for heavens = 6 days, although at first reading it would almost sound like 8 days). Sequence inverted in 79, but note how main elements are the same: earth spread out, water and pastures, mountains for sustenance, raising of the sky, night and day. Interesting the specification of “equal” days in 41, although some variants in translations (not all attach “equal” to days): Could be used to counter a more flexible interpretation of the days as indefinite periods of time. </a:t>
            </a:r>
            <a:endParaRPr lang="en-US" dirty="0"/>
          </a:p>
        </p:txBody>
      </p:sp>
      <p:sp>
        <p:nvSpPr>
          <p:cNvPr id="4" name="Slide Number Placeholder 3"/>
          <p:cNvSpPr>
            <a:spLocks noGrp="1"/>
          </p:cNvSpPr>
          <p:nvPr>
            <p:ph type="sldNum" sz="quarter" idx="5"/>
          </p:nvPr>
        </p:nvSpPr>
        <p:spPr/>
        <p:txBody>
          <a:bodyPr/>
          <a:lstStyle/>
          <a:p>
            <a:fld id="{179BA2BD-0C71-407E-979C-8D59FB316AC0}" type="slidenum">
              <a:rPr lang="en-US" smtClean="0"/>
              <a:t>19</a:t>
            </a:fld>
            <a:endParaRPr lang="en-US"/>
          </a:p>
        </p:txBody>
      </p:sp>
    </p:spTree>
    <p:extLst>
      <p:ext uri="{BB962C8B-B14F-4D97-AF65-F5344CB8AC3E}">
        <p14:creationId xmlns:p14="http://schemas.microsoft.com/office/powerpoint/2010/main" val="151846683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Little details: some include “all that is between them”</a:t>
            </a:r>
            <a:br>
              <a:rPr lang="en-US" dirty="0"/>
            </a:br>
            <a:r>
              <a:rPr lang="en-US" dirty="0"/>
              <a:t>What follows: Day and night overlap in rapid succession…association with previous sentence could be used to strengthen literality of days.</a:t>
            </a:r>
            <a:br>
              <a:rPr lang="en-US" dirty="0"/>
            </a:br>
            <a:r>
              <a:rPr lang="en-US" dirty="0"/>
              <a:t>Not even touched with fatigue: some think it’s a polemic with Exodus 20 and concept of rest, but really this reinforces the connection between fiat and the 6 literal days, rather than long work/process…</a:t>
            </a:r>
          </a:p>
          <a:p>
            <a:r>
              <a:rPr lang="en-US" dirty="0"/>
              <a:t>Connection with resurrection (</a:t>
            </a:r>
            <a:r>
              <a:rPr lang="en-US" dirty="0" err="1"/>
              <a:t>protology</a:t>
            </a:r>
            <a:r>
              <a:rPr lang="en-US" dirty="0"/>
              <a:t>/eschatology); connection with intercession (soteriology)</a:t>
            </a:r>
          </a:p>
        </p:txBody>
      </p:sp>
      <p:sp>
        <p:nvSpPr>
          <p:cNvPr id="4" name="Slide Number Placeholder 3"/>
          <p:cNvSpPr>
            <a:spLocks noGrp="1"/>
          </p:cNvSpPr>
          <p:nvPr>
            <p:ph type="sldNum" sz="quarter" idx="5"/>
          </p:nvPr>
        </p:nvSpPr>
        <p:spPr/>
        <p:txBody>
          <a:bodyPr/>
          <a:lstStyle/>
          <a:p>
            <a:fld id="{179BA2BD-0C71-407E-979C-8D59FB316AC0}" type="slidenum">
              <a:rPr lang="en-US" smtClean="0"/>
              <a:t>20</a:t>
            </a:fld>
            <a:endParaRPr lang="en-US"/>
          </a:p>
        </p:txBody>
      </p:sp>
    </p:spTree>
    <p:extLst>
      <p:ext uri="{BB962C8B-B14F-4D97-AF65-F5344CB8AC3E}">
        <p14:creationId xmlns:p14="http://schemas.microsoft.com/office/powerpoint/2010/main" val="419703336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Surprised to see how strongly commentators lean toward specifying that these may be figurative or undefined period of times…</a:t>
            </a:r>
          </a:p>
        </p:txBody>
      </p:sp>
      <p:sp>
        <p:nvSpPr>
          <p:cNvPr id="4" name="Slide Number Placeholder 3"/>
          <p:cNvSpPr>
            <a:spLocks noGrp="1"/>
          </p:cNvSpPr>
          <p:nvPr>
            <p:ph type="sldNum" sz="quarter" idx="5"/>
          </p:nvPr>
        </p:nvSpPr>
        <p:spPr/>
        <p:txBody>
          <a:bodyPr/>
          <a:lstStyle/>
          <a:p>
            <a:fld id="{179BA2BD-0C71-407E-979C-8D59FB316AC0}" type="slidenum">
              <a:rPr lang="en-US" smtClean="0"/>
              <a:t>21</a:t>
            </a:fld>
            <a:endParaRPr lang="en-US"/>
          </a:p>
        </p:txBody>
      </p:sp>
    </p:spTree>
    <p:extLst>
      <p:ext uri="{BB962C8B-B14F-4D97-AF65-F5344CB8AC3E}">
        <p14:creationId xmlns:p14="http://schemas.microsoft.com/office/powerpoint/2010/main" val="13382597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One could say that it is not a mistake that the sabbath day is left out of the narrative. Yet, there is a potential bridge: “established Himself on the throne” is used in most of the passages mentioning the six days! Noted how many commentators follow a tradition of saying “we do not understand much what this means and we should not investigate the mysteries of God.” So, opening for offering a suggestion. Variant: “Throne upon the waters” reminds of Psalm with God enthroned over the </a:t>
            </a:r>
            <a:r>
              <a:rPr lang="en-US" dirty="0" err="1"/>
              <a:t>mabbul</a:t>
            </a:r>
            <a:r>
              <a:rPr lang="en-US" dirty="0"/>
              <a:t> (flood/creation connection).</a:t>
            </a:r>
          </a:p>
        </p:txBody>
      </p:sp>
      <p:sp>
        <p:nvSpPr>
          <p:cNvPr id="4" name="Slide Number Placeholder 3"/>
          <p:cNvSpPr>
            <a:spLocks noGrp="1"/>
          </p:cNvSpPr>
          <p:nvPr>
            <p:ph type="sldNum" sz="quarter" idx="5"/>
          </p:nvPr>
        </p:nvSpPr>
        <p:spPr/>
        <p:txBody>
          <a:bodyPr/>
          <a:lstStyle/>
          <a:p>
            <a:fld id="{179BA2BD-0C71-407E-979C-8D59FB316AC0}" type="slidenum">
              <a:rPr lang="en-US" smtClean="0"/>
              <a:t>22</a:t>
            </a:fld>
            <a:endParaRPr lang="en-US"/>
          </a:p>
        </p:txBody>
      </p:sp>
    </p:spTree>
    <p:extLst>
      <p:ext uri="{BB962C8B-B14F-4D97-AF65-F5344CB8AC3E}">
        <p14:creationId xmlns:p14="http://schemas.microsoft.com/office/powerpoint/2010/main" val="312903539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Concept of God </a:t>
            </a:r>
            <a:r>
              <a:rPr lang="en-US" sz="1200" kern="1200" dirty="0" err="1">
                <a:solidFill>
                  <a:schemeClr val="tx1"/>
                </a:solidFill>
                <a:effectLst/>
                <a:latin typeface="+mn-lt"/>
                <a:ea typeface="+mn-ea"/>
                <a:cs typeface="+mn-cs"/>
              </a:rPr>
              <a:t>moulding</a:t>
            </a:r>
            <a:r>
              <a:rPr lang="en-US" sz="1200" kern="120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This does not contradict other verses that say Adam was created out of dust and those that say he was made out of mud. Adam was created in stages: first from dust, which was later turned into mud, then clay. This is similar to saying: I made a loaf of bread out of grain, or flour, or dough.</a:t>
            </a:r>
            <a:r>
              <a:rPr lang="en-US" sz="1200" kern="1200" dirty="0">
                <a:solidFill>
                  <a:schemeClr val="tx1"/>
                </a:solidFill>
                <a:effectLst/>
                <a:latin typeface="+mn-lt"/>
                <a:ea typeface="+mn-ea"/>
                <a:cs typeface="+mn-cs"/>
              </a:rPr>
              <a:t> Multiplying over the earth (30:20)</a:t>
            </a:r>
            <a:endParaRPr lang="en-US" dirty="0"/>
          </a:p>
        </p:txBody>
      </p:sp>
      <p:sp>
        <p:nvSpPr>
          <p:cNvPr id="4" name="Slide Number Placeholder 3"/>
          <p:cNvSpPr>
            <a:spLocks noGrp="1"/>
          </p:cNvSpPr>
          <p:nvPr>
            <p:ph type="sldNum" sz="quarter" idx="5"/>
          </p:nvPr>
        </p:nvSpPr>
        <p:spPr/>
        <p:txBody>
          <a:bodyPr/>
          <a:lstStyle/>
          <a:p>
            <a:fld id="{179BA2BD-0C71-407E-979C-8D59FB316AC0}" type="slidenum">
              <a:rPr lang="en-US" smtClean="0"/>
              <a:t>23</a:t>
            </a:fld>
            <a:endParaRPr lang="en-US"/>
          </a:p>
        </p:txBody>
      </p:sp>
    </p:spTree>
    <p:extLst>
      <p:ext uri="{BB962C8B-B14F-4D97-AF65-F5344CB8AC3E}">
        <p14:creationId xmlns:p14="http://schemas.microsoft.com/office/powerpoint/2010/main" val="38263511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Concept of “rising” of the sky/heavens; seven heavens (7 planets known in antiquity); the heavens are conceptually connected with manifestation of God’s power/knowledge; mention of no flaws (67:3)</a:t>
            </a:r>
          </a:p>
          <a:p>
            <a:endParaRPr lang="en-US" dirty="0"/>
          </a:p>
        </p:txBody>
      </p:sp>
      <p:sp>
        <p:nvSpPr>
          <p:cNvPr id="4" name="Slide Number Placeholder 3"/>
          <p:cNvSpPr>
            <a:spLocks noGrp="1"/>
          </p:cNvSpPr>
          <p:nvPr>
            <p:ph type="sldNum" sz="quarter" idx="5"/>
          </p:nvPr>
        </p:nvSpPr>
        <p:spPr/>
        <p:txBody>
          <a:bodyPr/>
          <a:lstStyle/>
          <a:p>
            <a:fld id="{179BA2BD-0C71-407E-979C-8D59FB316AC0}" type="slidenum">
              <a:rPr lang="en-US" smtClean="0"/>
              <a:t>5</a:t>
            </a:fld>
            <a:endParaRPr lang="en-US"/>
          </a:p>
        </p:txBody>
      </p:sp>
    </p:spTree>
    <p:extLst>
      <p:ext uri="{BB962C8B-B14F-4D97-AF65-F5344CB8AC3E}">
        <p14:creationId xmlns:p14="http://schemas.microsoft.com/office/powerpoint/2010/main" val="22290011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This introduces an element that is very present with the creation of humanity: not only the original one of Adam, but every human being is a direct creation of God, albeit through a different process.</a:t>
            </a:r>
            <a:endParaRPr lang="en-US" dirty="0"/>
          </a:p>
        </p:txBody>
      </p:sp>
      <p:sp>
        <p:nvSpPr>
          <p:cNvPr id="4" name="Slide Number Placeholder 3"/>
          <p:cNvSpPr>
            <a:spLocks noGrp="1"/>
          </p:cNvSpPr>
          <p:nvPr>
            <p:ph type="sldNum" sz="quarter" idx="5"/>
          </p:nvPr>
        </p:nvSpPr>
        <p:spPr/>
        <p:txBody>
          <a:bodyPr/>
          <a:lstStyle/>
          <a:p>
            <a:fld id="{179BA2BD-0C71-407E-979C-8D59FB316AC0}" type="slidenum">
              <a:rPr lang="en-US" smtClean="0"/>
              <a:t>24</a:t>
            </a:fld>
            <a:endParaRPr lang="en-US"/>
          </a:p>
        </p:txBody>
      </p:sp>
    </p:spTree>
    <p:extLst>
      <p:ext uri="{BB962C8B-B14F-4D97-AF65-F5344CB8AC3E}">
        <p14:creationId xmlns:p14="http://schemas.microsoft.com/office/powerpoint/2010/main" val="354404833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Not only the original one of Adam, but every human being is a direct creation of God, albeit through a different process. First human from clay, then through sperm and embryonic development.</a:t>
            </a:r>
            <a:endParaRPr lang="en-US" dirty="0"/>
          </a:p>
        </p:txBody>
      </p:sp>
      <p:sp>
        <p:nvSpPr>
          <p:cNvPr id="4" name="Slide Number Placeholder 3"/>
          <p:cNvSpPr>
            <a:spLocks noGrp="1"/>
          </p:cNvSpPr>
          <p:nvPr>
            <p:ph type="sldNum" sz="quarter" idx="5"/>
          </p:nvPr>
        </p:nvSpPr>
        <p:spPr/>
        <p:txBody>
          <a:bodyPr/>
          <a:lstStyle/>
          <a:p>
            <a:fld id="{179BA2BD-0C71-407E-979C-8D59FB316AC0}" type="slidenum">
              <a:rPr lang="en-US" smtClean="0"/>
              <a:t>25</a:t>
            </a:fld>
            <a:endParaRPr lang="en-US"/>
          </a:p>
        </p:txBody>
      </p:sp>
    </p:spTree>
    <p:extLst>
      <p:ext uri="{BB962C8B-B14F-4D97-AF65-F5344CB8AC3E}">
        <p14:creationId xmlns:p14="http://schemas.microsoft.com/office/powerpoint/2010/main" val="359140591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Idea of spreading and multiplying (4:1); idea of being of comfort and being united with her (7:189); universal ancestry from one original couple</a:t>
            </a:r>
            <a:endParaRPr lang="en-US" dirty="0"/>
          </a:p>
        </p:txBody>
      </p:sp>
      <p:sp>
        <p:nvSpPr>
          <p:cNvPr id="4" name="Slide Number Placeholder 3"/>
          <p:cNvSpPr>
            <a:spLocks noGrp="1"/>
          </p:cNvSpPr>
          <p:nvPr>
            <p:ph type="sldNum" sz="quarter" idx="5"/>
          </p:nvPr>
        </p:nvSpPr>
        <p:spPr/>
        <p:txBody>
          <a:bodyPr/>
          <a:lstStyle/>
          <a:p>
            <a:fld id="{179BA2BD-0C71-407E-979C-8D59FB316AC0}" type="slidenum">
              <a:rPr lang="en-US" smtClean="0"/>
              <a:t>26</a:t>
            </a:fld>
            <a:endParaRPr lang="en-US"/>
          </a:p>
        </p:txBody>
      </p:sp>
    </p:spTree>
    <p:extLst>
      <p:ext uri="{BB962C8B-B14F-4D97-AF65-F5344CB8AC3E}">
        <p14:creationId xmlns:p14="http://schemas.microsoft.com/office/powerpoint/2010/main" val="338162796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Similarly to what applied for humanity in general, the emergence of male and female is also a repeated creation at every conception.</a:t>
            </a:r>
            <a:endParaRPr lang="en-US" dirty="0"/>
          </a:p>
        </p:txBody>
      </p:sp>
      <p:sp>
        <p:nvSpPr>
          <p:cNvPr id="4" name="Slide Number Placeholder 3"/>
          <p:cNvSpPr>
            <a:spLocks noGrp="1"/>
          </p:cNvSpPr>
          <p:nvPr>
            <p:ph type="sldNum" sz="quarter" idx="5"/>
          </p:nvPr>
        </p:nvSpPr>
        <p:spPr/>
        <p:txBody>
          <a:bodyPr/>
          <a:lstStyle/>
          <a:p>
            <a:fld id="{179BA2BD-0C71-407E-979C-8D59FB316AC0}" type="slidenum">
              <a:rPr lang="en-US" smtClean="0"/>
              <a:t>27</a:t>
            </a:fld>
            <a:endParaRPr lang="en-US"/>
          </a:p>
        </p:txBody>
      </p:sp>
    </p:spTree>
    <p:extLst>
      <p:ext uri="{BB962C8B-B14F-4D97-AF65-F5344CB8AC3E}">
        <p14:creationId xmlns:p14="http://schemas.microsoft.com/office/powerpoint/2010/main" val="40446008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God conferring with the angels, but one acts arrogantly and does not want to submit. </a:t>
            </a:r>
          </a:p>
          <a:p>
            <a:r>
              <a:rPr lang="en-US" sz="1200" kern="1200" dirty="0">
                <a:solidFill>
                  <a:schemeClr val="tx1"/>
                </a:solidFill>
                <a:effectLst/>
                <a:latin typeface="+mn-lt"/>
                <a:ea typeface="+mn-ea"/>
                <a:cs typeface="+mn-cs"/>
              </a:rPr>
              <a:t>According to the Quran, God had already decided before the creation of Adam that mankind (Adam and his progeny) would be placed on earth. Islam does not ascribe mankind's life on earth as a punishment, rather as part of God's plan.</a:t>
            </a:r>
            <a:endParaRPr lang="en-US" dirty="0"/>
          </a:p>
        </p:txBody>
      </p:sp>
      <p:sp>
        <p:nvSpPr>
          <p:cNvPr id="4" name="Slide Number Placeholder 3"/>
          <p:cNvSpPr>
            <a:spLocks noGrp="1"/>
          </p:cNvSpPr>
          <p:nvPr>
            <p:ph type="sldNum" sz="quarter" idx="5"/>
          </p:nvPr>
        </p:nvSpPr>
        <p:spPr/>
        <p:txBody>
          <a:bodyPr/>
          <a:lstStyle/>
          <a:p>
            <a:fld id="{179BA2BD-0C71-407E-979C-8D59FB316AC0}" type="slidenum">
              <a:rPr lang="en-US" smtClean="0"/>
              <a:t>28</a:t>
            </a:fld>
            <a:endParaRPr lang="en-US"/>
          </a:p>
        </p:txBody>
      </p:sp>
    </p:spTree>
    <p:extLst>
      <p:ext uri="{BB962C8B-B14F-4D97-AF65-F5344CB8AC3E}">
        <p14:creationId xmlns:p14="http://schemas.microsoft.com/office/powerpoint/2010/main" val="102530642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Fall from paradise; delayed punishment; tempter’s role</a:t>
            </a:r>
            <a:endParaRPr lang="en-US" dirty="0"/>
          </a:p>
        </p:txBody>
      </p:sp>
      <p:sp>
        <p:nvSpPr>
          <p:cNvPr id="4" name="Slide Number Placeholder 3"/>
          <p:cNvSpPr>
            <a:spLocks noGrp="1"/>
          </p:cNvSpPr>
          <p:nvPr>
            <p:ph type="sldNum" sz="quarter" idx="5"/>
          </p:nvPr>
        </p:nvSpPr>
        <p:spPr/>
        <p:txBody>
          <a:bodyPr/>
          <a:lstStyle/>
          <a:p>
            <a:fld id="{179BA2BD-0C71-407E-979C-8D59FB316AC0}" type="slidenum">
              <a:rPr lang="en-US" smtClean="0"/>
              <a:t>29</a:t>
            </a:fld>
            <a:endParaRPr lang="en-US"/>
          </a:p>
        </p:txBody>
      </p:sp>
    </p:spTree>
    <p:extLst>
      <p:ext uri="{BB962C8B-B14F-4D97-AF65-F5344CB8AC3E}">
        <p14:creationId xmlns:p14="http://schemas.microsoft.com/office/powerpoint/2010/main" val="110531844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Bargaining element, God puts limits (reminds of Job), but establishes a fundamental premise for soteriology that we will expand later: servants not touched by enemy, no such thing as universal fall.</a:t>
            </a:r>
            <a:endParaRPr lang="en-US" dirty="0"/>
          </a:p>
        </p:txBody>
      </p:sp>
      <p:sp>
        <p:nvSpPr>
          <p:cNvPr id="4" name="Slide Number Placeholder 3"/>
          <p:cNvSpPr>
            <a:spLocks noGrp="1"/>
          </p:cNvSpPr>
          <p:nvPr>
            <p:ph type="sldNum" sz="quarter" idx="5"/>
          </p:nvPr>
        </p:nvSpPr>
        <p:spPr/>
        <p:txBody>
          <a:bodyPr/>
          <a:lstStyle/>
          <a:p>
            <a:fld id="{179BA2BD-0C71-407E-979C-8D59FB316AC0}" type="slidenum">
              <a:rPr lang="en-US" smtClean="0"/>
              <a:t>30</a:t>
            </a:fld>
            <a:endParaRPr lang="en-US"/>
          </a:p>
        </p:txBody>
      </p:sp>
    </p:spTree>
    <p:extLst>
      <p:ext uri="{BB962C8B-B14F-4D97-AF65-F5344CB8AC3E}">
        <p14:creationId xmlns:p14="http://schemas.microsoft.com/office/powerpoint/2010/main" val="274035896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Establishes limited authority of Iblis</a:t>
            </a:r>
            <a:endParaRPr lang="en-US" dirty="0"/>
          </a:p>
        </p:txBody>
      </p:sp>
      <p:sp>
        <p:nvSpPr>
          <p:cNvPr id="4" name="Slide Number Placeholder 3"/>
          <p:cNvSpPr>
            <a:spLocks noGrp="1"/>
          </p:cNvSpPr>
          <p:nvPr>
            <p:ph type="sldNum" sz="quarter" idx="5"/>
          </p:nvPr>
        </p:nvSpPr>
        <p:spPr/>
        <p:txBody>
          <a:bodyPr/>
          <a:lstStyle/>
          <a:p>
            <a:fld id="{179BA2BD-0C71-407E-979C-8D59FB316AC0}" type="slidenum">
              <a:rPr lang="en-US" smtClean="0"/>
              <a:t>31</a:t>
            </a:fld>
            <a:endParaRPr lang="en-US"/>
          </a:p>
        </p:txBody>
      </p:sp>
    </p:spTree>
    <p:extLst>
      <p:ext uri="{BB962C8B-B14F-4D97-AF65-F5344CB8AC3E}">
        <p14:creationId xmlns:p14="http://schemas.microsoft.com/office/powerpoint/2010/main" val="418163265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Paradise and the tree are in heaven, so it is indeed a fall. Many similarities, (eat freely, enmity). Concept of full repentance and accepted back by God, and 2 categories based on obedience. </a:t>
            </a:r>
          </a:p>
        </p:txBody>
      </p:sp>
      <p:sp>
        <p:nvSpPr>
          <p:cNvPr id="4" name="Slide Number Placeholder 3"/>
          <p:cNvSpPr>
            <a:spLocks noGrp="1"/>
          </p:cNvSpPr>
          <p:nvPr>
            <p:ph type="sldNum" sz="quarter" idx="5"/>
          </p:nvPr>
        </p:nvSpPr>
        <p:spPr/>
        <p:txBody>
          <a:bodyPr/>
          <a:lstStyle/>
          <a:p>
            <a:fld id="{179BA2BD-0C71-407E-979C-8D59FB316AC0}" type="slidenum">
              <a:rPr lang="en-US" smtClean="0"/>
              <a:t>32</a:t>
            </a:fld>
            <a:endParaRPr lang="en-US"/>
          </a:p>
        </p:txBody>
      </p:sp>
    </p:spTree>
    <p:extLst>
      <p:ext uri="{BB962C8B-B14F-4D97-AF65-F5344CB8AC3E}">
        <p14:creationId xmlns:p14="http://schemas.microsoft.com/office/powerpoint/2010/main" val="241663954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Nakedness, deceit, covering with leaves, God’s reckoning, mention of death… clothing as coverings and connection with righteousness (note that it is Allah that provides this righteousness).</a:t>
            </a:r>
          </a:p>
        </p:txBody>
      </p:sp>
      <p:sp>
        <p:nvSpPr>
          <p:cNvPr id="4" name="Slide Number Placeholder 3"/>
          <p:cNvSpPr>
            <a:spLocks noGrp="1"/>
          </p:cNvSpPr>
          <p:nvPr>
            <p:ph type="sldNum" sz="quarter" idx="5"/>
          </p:nvPr>
        </p:nvSpPr>
        <p:spPr/>
        <p:txBody>
          <a:bodyPr/>
          <a:lstStyle/>
          <a:p>
            <a:fld id="{179BA2BD-0C71-407E-979C-8D59FB316AC0}" type="slidenum">
              <a:rPr lang="en-US" smtClean="0"/>
              <a:t>33</a:t>
            </a:fld>
            <a:endParaRPr lang="en-US"/>
          </a:p>
        </p:txBody>
      </p:sp>
    </p:spTree>
    <p:extLst>
      <p:ext uri="{BB962C8B-B14F-4D97-AF65-F5344CB8AC3E}">
        <p14:creationId xmlns:p14="http://schemas.microsoft.com/office/powerpoint/2010/main" val="42388626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Concept of signs and seasons and times for humans; purpose, centered on humans;</a:t>
            </a:r>
          </a:p>
          <a:p>
            <a:endParaRPr lang="en-US" dirty="0"/>
          </a:p>
        </p:txBody>
      </p:sp>
      <p:sp>
        <p:nvSpPr>
          <p:cNvPr id="4" name="Slide Number Placeholder 3"/>
          <p:cNvSpPr>
            <a:spLocks noGrp="1"/>
          </p:cNvSpPr>
          <p:nvPr>
            <p:ph type="sldNum" sz="quarter" idx="5"/>
          </p:nvPr>
        </p:nvSpPr>
        <p:spPr/>
        <p:txBody>
          <a:bodyPr/>
          <a:lstStyle/>
          <a:p>
            <a:fld id="{179BA2BD-0C71-407E-979C-8D59FB316AC0}" type="slidenum">
              <a:rPr lang="en-US" smtClean="0"/>
              <a:t>6</a:t>
            </a:fld>
            <a:endParaRPr lang="en-US"/>
          </a:p>
        </p:txBody>
      </p:sp>
    </p:spTree>
    <p:extLst>
      <p:ext uri="{BB962C8B-B14F-4D97-AF65-F5344CB8AC3E}">
        <p14:creationId xmlns:p14="http://schemas.microsoft.com/office/powerpoint/2010/main" val="330817941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Both ate from it (although it seems like Adam not Eve is tempted). The fall creates new conditions, paradise was much better, but no clear understanding of human nature before the fall… were they going to die anyway? </a:t>
            </a:r>
          </a:p>
        </p:txBody>
      </p:sp>
      <p:sp>
        <p:nvSpPr>
          <p:cNvPr id="4" name="Slide Number Placeholder 3"/>
          <p:cNvSpPr>
            <a:spLocks noGrp="1"/>
          </p:cNvSpPr>
          <p:nvPr>
            <p:ph type="sldNum" sz="quarter" idx="5"/>
          </p:nvPr>
        </p:nvSpPr>
        <p:spPr/>
        <p:txBody>
          <a:bodyPr/>
          <a:lstStyle/>
          <a:p>
            <a:fld id="{179BA2BD-0C71-407E-979C-8D59FB316AC0}" type="slidenum">
              <a:rPr lang="en-US" smtClean="0"/>
              <a:t>34</a:t>
            </a:fld>
            <a:endParaRPr lang="en-US"/>
          </a:p>
        </p:txBody>
      </p:sp>
    </p:spTree>
    <p:extLst>
      <p:ext uri="{BB962C8B-B14F-4D97-AF65-F5344CB8AC3E}">
        <p14:creationId xmlns:p14="http://schemas.microsoft.com/office/powerpoint/2010/main" val="284578474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79BA2BD-0C71-407E-979C-8D59FB316AC0}" type="slidenum">
              <a:rPr lang="en-US" smtClean="0"/>
              <a:t>35</a:t>
            </a:fld>
            <a:endParaRPr lang="en-US"/>
          </a:p>
        </p:txBody>
      </p:sp>
    </p:spTree>
    <p:extLst>
      <p:ext uri="{BB962C8B-B14F-4D97-AF65-F5344CB8AC3E}">
        <p14:creationId xmlns:p14="http://schemas.microsoft.com/office/powerpoint/2010/main" val="289758459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 explicit passage on human condition before the fall, when in paradise. However, many passages on earthly life and how death is God-ordained</a:t>
            </a:r>
          </a:p>
        </p:txBody>
      </p:sp>
      <p:sp>
        <p:nvSpPr>
          <p:cNvPr id="4" name="Slide Number Placeholder 3"/>
          <p:cNvSpPr>
            <a:spLocks noGrp="1"/>
          </p:cNvSpPr>
          <p:nvPr>
            <p:ph type="sldNum" sz="quarter" idx="5"/>
          </p:nvPr>
        </p:nvSpPr>
        <p:spPr/>
        <p:txBody>
          <a:bodyPr/>
          <a:lstStyle/>
          <a:p>
            <a:fld id="{179BA2BD-0C71-407E-979C-8D59FB316AC0}" type="slidenum">
              <a:rPr lang="en-US" smtClean="0"/>
              <a:t>36</a:t>
            </a:fld>
            <a:endParaRPr lang="en-US"/>
          </a:p>
        </p:txBody>
      </p:sp>
    </p:spTree>
    <p:extLst>
      <p:ext uri="{BB962C8B-B14F-4D97-AF65-F5344CB8AC3E}">
        <p14:creationId xmlns:p14="http://schemas.microsoft.com/office/powerpoint/2010/main" val="393633652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Life and death as a test… </a:t>
            </a:r>
            <a:r>
              <a:rPr lang="en-US" dirty="0" err="1"/>
              <a:t>Irenean</a:t>
            </a:r>
            <a:r>
              <a:rPr lang="en-US" dirty="0"/>
              <a:t> theodicy?</a:t>
            </a:r>
          </a:p>
        </p:txBody>
      </p:sp>
      <p:sp>
        <p:nvSpPr>
          <p:cNvPr id="4" name="Slide Number Placeholder 3"/>
          <p:cNvSpPr>
            <a:spLocks noGrp="1"/>
          </p:cNvSpPr>
          <p:nvPr>
            <p:ph type="sldNum" sz="quarter" idx="5"/>
          </p:nvPr>
        </p:nvSpPr>
        <p:spPr/>
        <p:txBody>
          <a:bodyPr/>
          <a:lstStyle/>
          <a:p>
            <a:fld id="{179BA2BD-0C71-407E-979C-8D59FB316AC0}" type="slidenum">
              <a:rPr lang="en-US" smtClean="0"/>
              <a:t>37</a:t>
            </a:fld>
            <a:endParaRPr lang="en-US"/>
          </a:p>
        </p:txBody>
      </p:sp>
    </p:spTree>
    <p:extLst>
      <p:ext uri="{BB962C8B-B14F-4D97-AF65-F5344CB8AC3E}">
        <p14:creationId xmlns:p14="http://schemas.microsoft.com/office/powerpoint/2010/main" val="170743425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Except that the degradation is not for all, only for the disobedient. </a:t>
            </a:r>
            <a:r>
              <a:rPr lang="it-IT" dirty="0"/>
              <a:t>Potrebbe essere degradazione storica per l’umanita’ o individuale (con il ciclo della vita seguito dalla morte che pero’ e solo una fase per I fedeli). Nota anche il concetto di “forma migliore” contrario a un concetto di perfezionamento progressive</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C’e</a:t>
            </a:r>
            <a:r>
              <a:rPr lang="en-US" sz="1200" kern="1200" dirty="0">
                <a:solidFill>
                  <a:schemeClr val="tx1"/>
                </a:solidFill>
                <a:effectLst/>
                <a:latin typeface="+mn-lt"/>
                <a:ea typeface="+mn-ea"/>
                <a:cs typeface="+mn-cs"/>
              </a:rPr>
              <a:t>’ qui una </a:t>
            </a:r>
            <a:r>
              <a:rPr lang="en-US" sz="1200" kern="1200" dirty="0" err="1">
                <a:solidFill>
                  <a:schemeClr val="tx1"/>
                </a:solidFill>
                <a:effectLst/>
                <a:latin typeface="+mn-lt"/>
                <a:ea typeface="+mn-ea"/>
                <a:cs typeface="+mn-cs"/>
              </a:rPr>
              <a:t>connessione</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tra</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responsabilita</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dell’uomo</a:t>
            </a:r>
            <a:r>
              <a:rPr lang="en-US" sz="1200" kern="1200" dirty="0">
                <a:solidFill>
                  <a:schemeClr val="tx1"/>
                </a:solidFill>
                <a:effectLst/>
                <a:latin typeface="+mn-lt"/>
                <a:ea typeface="+mn-ea"/>
                <a:cs typeface="+mn-cs"/>
              </a:rPr>
              <a:t> e </a:t>
            </a:r>
            <a:r>
              <a:rPr lang="en-US" sz="1200" kern="1200" dirty="0" err="1">
                <a:solidFill>
                  <a:schemeClr val="tx1"/>
                </a:solidFill>
                <a:effectLst/>
                <a:latin typeface="+mn-lt"/>
                <a:ea typeface="+mn-ea"/>
                <a:cs typeface="+mn-cs"/>
              </a:rPr>
              <a:t>corruzione</a:t>
            </a:r>
            <a:r>
              <a:rPr lang="en-US" sz="1200" kern="1200" dirty="0">
                <a:solidFill>
                  <a:schemeClr val="tx1"/>
                </a:solidFill>
                <a:effectLst/>
                <a:latin typeface="+mn-lt"/>
                <a:ea typeface="+mn-ea"/>
                <a:cs typeface="+mn-cs"/>
              </a:rPr>
              <a:t>, ma non un </a:t>
            </a:r>
            <a:r>
              <a:rPr lang="en-US" sz="1200" kern="1200" dirty="0" err="1">
                <a:solidFill>
                  <a:schemeClr val="tx1"/>
                </a:solidFill>
                <a:effectLst/>
                <a:latin typeface="+mn-lt"/>
                <a:ea typeface="+mn-ea"/>
                <a:cs typeface="+mn-cs"/>
              </a:rPr>
              <a:t>chiaro</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nesso</a:t>
            </a:r>
            <a:r>
              <a:rPr lang="en-US" sz="1200" kern="1200" dirty="0">
                <a:solidFill>
                  <a:schemeClr val="tx1"/>
                </a:solidFill>
                <a:effectLst/>
                <a:latin typeface="+mn-lt"/>
                <a:ea typeface="+mn-ea"/>
                <a:cs typeface="+mn-cs"/>
              </a:rPr>
              <a:t> con </a:t>
            </a:r>
            <a:r>
              <a:rPr lang="en-US" sz="1200" kern="1200" dirty="0" err="1">
                <a:solidFill>
                  <a:schemeClr val="tx1"/>
                </a:solidFill>
                <a:effectLst/>
                <a:latin typeface="+mn-lt"/>
                <a:ea typeface="+mn-ea"/>
                <a:cs typeface="+mn-cs"/>
              </a:rPr>
              <a:t>il</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racconto</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della</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creazione</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Sembra</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piu</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nell’ambito</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della</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normalita</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comportati</a:t>
            </a:r>
            <a:r>
              <a:rPr lang="en-US" sz="1200" kern="1200" dirty="0">
                <a:solidFill>
                  <a:schemeClr val="tx1"/>
                </a:solidFill>
                <a:effectLst/>
                <a:latin typeface="+mn-lt"/>
                <a:ea typeface="+mn-ea"/>
                <a:cs typeface="+mn-cs"/>
              </a:rPr>
              <a:t> bene e </a:t>
            </a:r>
            <a:r>
              <a:rPr lang="en-US" sz="1200" kern="1200" dirty="0" err="1">
                <a:solidFill>
                  <a:schemeClr val="tx1"/>
                </a:solidFill>
                <a:effectLst/>
                <a:latin typeface="+mn-lt"/>
                <a:ea typeface="+mn-ea"/>
                <a:cs typeface="+mn-cs"/>
              </a:rPr>
              <a:t>avrai</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buone</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conseguenze</a:t>
            </a:r>
            <a:r>
              <a:rPr lang="en-US" sz="1200" kern="1200" dirty="0">
                <a:solidFill>
                  <a:schemeClr val="tx1"/>
                </a:solidFill>
                <a:effectLst/>
                <a:latin typeface="+mn-lt"/>
                <a:ea typeface="+mn-ea"/>
                <a:cs typeface="+mn-cs"/>
              </a:rPr>
              <a:t>, male e </a:t>
            </a:r>
            <a:r>
              <a:rPr lang="en-US" sz="1200" kern="1200" dirty="0" err="1">
                <a:solidFill>
                  <a:schemeClr val="tx1"/>
                </a:solidFill>
                <a:effectLst/>
                <a:latin typeface="+mn-lt"/>
                <a:ea typeface="+mn-ea"/>
                <a:cs typeface="+mn-cs"/>
              </a:rPr>
              <a:t>avrai</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cattive</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conseguenze</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riconosce</a:t>
            </a:r>
            <a:r>
              <a:rPr lang="en-US" sz="1200" kern="1200" dirty="0">
                <a:solidFill>
                  <a:schemeClr val="tx1"/>
                </a:solidFill>
                <a:effectLst/>
                <a:latin typeface="+mn-lt"/>
                <a:ea typeface="+mn-ea"/>
                <a:cs typeface="+mn-cs"/>
              </a:rPr>
              <a:t> una </a:t>
            </a:r>
            <a:r>
              <a:rPr lang="en-US" sz="1200" kern="1200" dirty="0" err="1">
                <a:solidFill>
                  <a:schemeClr val="tx1"/>
                </a:solidFill>
                <a:effectLst/>
                <a:latin typeface="+mn-lt"/>
                <a:ea typeface="+mn-ea"/>
                <a:cs typeface="+mn-cs"/>
              </a:rPr>
              <a:t>fonte</a:t>
            </a:r>
            <a:r>
              <a:rPr lang="en-US" sz="1200" kern="1200" dirty="0">
                <a:solidFill>
                  <a:schemeClr val="tx1"/>
                </a:solidFill>
                <a:effectLst/>
                <a:latin typeface="+mn-lt"/>
                <a:ea typeface="+mn-ea"/>
                <a:cs typeface="+mn-cs"/>
              </a:rPr>
              <a:t> di male </a:t>
            </a:r>
            <a:r>
              <a:rPr lang="en-US" sz="1200" kern="1200" dirty="0" err="1">
                <a:solidFill>
                  <a:schemeClr val="tx1"/>
                </a:solidFill>
                <a:effectLst/>
                <a:latin typeface="+mn-lt"/>
                <a:ea typeface="+mn-ea"/>
                <a:cs typeface="+mn-cs"/>
              </a:rPr>
              <a:t>radicata</a:t>
            </a:r>
            <a:r>
              <a:rPr lang="en-US" sz="1200" kern="1200" dirty="0">
                <a:solidFill>
                  <a:schemeClr val="tx1"/>
                </a:solidFill>
                <a:effectLst/>
                <a:latin typeface="+mn-lt"/>
                <a:ea typeface="+mn-ea"/>
                <a:cs typeface="+mn-cs"/>
              </a:rPr>
              <a:t> in </a:t>
            </a:r>
            <a:r>
              <a:rPr lang="en-US" sz="1200" kern="1200" dirty="0" err="1">
                <a:solidFill>
                  <a:schemeClr val="tx1"/>
                </a:solidFill>
                <a:effectLst/>
                <a:latin typeface="+mn-lt"/>
                <a:ea typeface="+mn-ea"/>
                <a:cs typeface="+mn-cs"/>
              </a:rPr>
              <a:t>Satana</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nei</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demoni</a:t>
            </a:r>
            <a:r>
              <a:rPr lang="en-US" sz="1200" kern="1200" dirty="0">
                <a:solidFill>
                  <a:schemeClr val="tx1"/>
                </a:solidFill>
                <a:effectLst/>
                <a:latin typeface="+mn-lt"/>
                <a:ea typeface="+mn-ea"/>
                <a:cs typeface="+mn-cs"/>
              </a:rPr>
              <a:t>, e </a:t>
            </a:r>
            <a:r>
              <a:rPr lang="en-US" sz="1200" kern="1200" dirty="0" err="1">
                <a:solidFill>
                  <a:schemeClr val="tx1"/>
                </a:solidFill>
                <a:effectLst/>
                <a:latin typeface="+mn-lt"/>
                <a:ea typeface="+mn-ea"/>
                <a:cs typeface="+mn-cs"/>
              </a:rPr>
              <a:t>negli</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uomini</a:t>
            </a:r>
            <a:r>
              <a:rPr lang="en-US" sz="1200" kern="1200" dirty="0">
                <a:solidFill>
                  <a:schemeClr val="tx1"/>
                </a:solidFill>
                <a:effectLst/>
                <a:latin typeface="+mn-lt"/>
                <a:ea typeface="+mn-ea"/>
                <a:cs typeface="+mn-cs"/>
              </a:rPr>
              <a:t>. </a:t>
            </a:r>
            <a:endParaRPr lang="en-US" dirty="0"/>
          </a:p>
        </p:txBody>
      </p:sp>
      <p:sp>
        <p:nvSpPr>
          <p:cNvPr id="4" name="Slide Number Placeholder 3"/>
          <p:cNvSpPr>
            <a:spLocks noGrp="1"/>
          </p:cNvSpPr>
          <p:nvPr>
            <p:ph type="sldNum" sz="quarter" idx="5"/>
          </p:nvPr>
        </p:nvSpPr>
        <p:spPr/>
        <p:txBody>
          <a:bodyPr/>
          <a:lstStyle/>
          <a:p>
            <a:fld id="{179BA2BD-0C71-407E-979C-8D59FB316AC0}" type="slidenum">
              <a:rPr lang="en-US" smtClean="0"/>
              <a:t>38</a:t>
            </a:fld>
            <a:endParaRPr lang="en-US"/>
          </a:p>
        </p:txBody>
      </p:sp>
    </p:spTree>
    <p:extLst>
      <p:ext uri="{BB962C8B-B14F-4D97-AF65-F5344CB8AC3E}">
        <p14:creationId xmlns:p14="http://schemas.microsoft.com/office/powerpoint/2010/main" val="304064436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err="1">
                <a:solidFill>
                  <a:schemeClr val="tx1"/>
                </a:solidFill>
                <a:effectLst/>
                <a:latin typeface="+mn-lt"/>
                <a:ea typeface="+mn-ea"/>
                <a:cs typeface="+mn-cs"/>
              </a:rPr>
              <a:t>Alcuni</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elementi</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estranei</a:t>
            </a:r>
            <a:r>
              <a:rPr lang="en-US" sz="1200" kern="1200" dirty="0">
                <a:solidFill>
                  <a:schemeClr val="tx1"/>
                </a:solidFill>
                <a:effectLst/>
                <a:latin typeface="+mn-lt"/>
                <a:ea typeface="+mn-ea"/>
                <a:cs typeface="+mn-cs"/>
              </a:rPr>
              <a:t> (come Canaan </a:t>
            </a:r>
            <a:r>
              <a:rPr lang="en-US" sz="1200" kern="1200" dirty="0" err="1">
                <a:solidFill>
                  <a:schemeClr val="tx1"/>
                </a:solidFill>
                <a:effectLst/>
                <a:latin typeface="+mn-lt"/>
                <a:ea typeface="+mn-ea"/>
                <a:cs typeface="+mn-cs"/>
              </a:rPr>
              <a:t>che</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resta</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fuori</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dall’arca</a:t>
            </a:r>
            <a:r>
              <a:rPr lang="en-US" sz="1200" kern="1200" dirty="0">
                <a:solidFill>
                  <a:schemeClr val="tx1"/>
                </a:solidFill>
                <a:effectLst/>
                <a:latin typeface="+mn-lt"/>
                <a:ea typeface="+mn-ea"/>
                <a:cs typeface="+mn-cs"/>
              </a:rPr>
              <a:t>) ma </a:t>
            </a:r>
            <a:r>
              <a:rPr lang="en-US" sz="1200" kern="1200" dirty="0" err="1">
                <a:solidFill>
                  <a:schemeClr val="tx1"/>
                </a:solidFill>
                <a:effectLst/>
                <a:latin typeface="+mn-lt"/>
                <a:ea typeface="+mn-ea"/>
                <a:cs typeface="+mn-cs"/>
              </a:rPr>
              <a:t>anche</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riferimenti</a:t>
            </a:r>
            <a:r>
              <a:rPr lang="en-US" sz="1200" kern="1200" dirty="0">
                <a:solidFill>
                  <a:schemeClr val="tx1"/>
                </a:solidFill>
                <a:effectLst/>
                <a:latin typeface="+mn-lt"/>
                <a:ea typeface="+mn-ea"/>
                <a:cs typeface="+mn-cs"/>
              </a:rPr>
              <a:t> al </a:t>
            </a:r>
            <a:r>
              <a:rPr lang="en-US" sz="1200" kern="1200" dirty="0" err="1">
                <a:solidFill>
                  <a:schemeClr val="tx1"/>
                </a:solidFill>
                <a:effectLst/>
                <a:latin typeface="+mn-lt"/>
                <a:ea typeface="+mn-ea"/>
                <a:cs typeface="+mn-cs"/>
              </a:rPr>
              <a:t>fatto</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che</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si</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beffavano</a:t>
            </a:r>
            <a:r>
              <a:rPr lang="en-US" sz="1200" kern="1200" dirty="0">
                <a:solidFill>
                  <a:schemeClr val="tx1"/>
                </a:solidFill>
                <a:effectLst/>
                <a:latin typeface="+mn-lt"/>
                <a:ea typeface="+mn-ea"/>
                <a:cs typeface="+mn-cs"/>
              </a:rPr>
              <a:t> di </a:t>
            </a:r>
            <a:r>
              <a:rPr lang="en-US" sz="1200" kern="1200" dirty="0" err="1">
                <a:solidFill>
                  <a:schemeClr val="tx1"/>
                </a:solidFill>
                <a:effectLst/>
                <a:latin typeface="+mn-lt"/>
                <a:ea typeface="+mn-ea"/>
                <a:cs typeface="+mn-cs"/>
              </a:rPr>
              <a:t>lui</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durante</a:t>
            </a:r>
            <a:r>
              <a:rPr lang="en-US" sz="1200" kern="1200" dirty="0">
                <a:solidFill>
                  <a:schemeClr val="tx1"/>
                </a:solidFill>
                <a:effectLst/>
                <a:latin typeface="+mn-lt"/>
                <a:ea typeface="+mn-ea"/>
                <a:cs typeface="+mn-cs"/>
              </a:rPr>
              <a:t> la </a:t>
            </a:r>
            <a:r>
              <a:rPr lang="en-US" sz="1200" kern="1200" dirty="0" err="1">
                <a:solidFill>
                  <a:schemeClr val="tx1"/>
                </a:solidFill>
                <a:effectLst/>
                <a:latin typeface="+mn-lt"/>
                <a:ea typeface="+mn-ea"/>
                <a:cs typeface="+mn-cs"/>
              </a:rPr>
              <a:t>sua</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predicazione</a:t>
            </a:r>
            <a:r>
              <a:rPr lang="en-US" sz="1200" kern="1200" dirty="0">
                <a:solidFill>
                  <a:schemeClr val="tx1"/>
                </a:solidFill>
                <a:effectLst/>
                <a:latin typeface="+mn-lt"/>
                <a:ea typeface="+mn-ea"/>
                <a:cs typeface="+mn-cs"/>
              </a:rPr>
              <a:t> (dal nuovo </a:t>
            </a:r>
            <a:r>
              <a:rPr lang="en-US" sz="1200" kern="1200" dirty="0" err="1">
                <a:solidFill>
                  <a:schemeClr val="tx1"/>
                </a:solidFill>
                <a:effectLst/>
                <a:latin typeface="+mn-lt"/>
                <a:ea typeface="+mn-ea"/>
                <a:cs typeface="+mn-cs"/>
              </a:rPr>
              <a:t>testamento</a:t>
            </a:r>
            <a:r>
              <a:rPr lang="en-US" sz="1200" kern="1200" dirty="0">
                <a:solidFill>
                  <a:schemeClr val="tx1"/>
                </a:solidFill>
                <a:effectLst/>
                <a:latin typeface="+mn-lt"/>
                <a:ea typeface="+mn-ea"/>
                <a:cs typeface="+mn-cs"/>
              </a:rPr>
              <a:t>?) e </a:t>
            </a:r>
            <a:r>
              <a:rPr lang="en-US" sz="1200" kern="1200" dirty="0" err="1">
                <a:solidFill>
                  <a:schemeClr val="tx1"/>
                </a:solidFill>
                <a:effectLst/>
                <a:latin typeface="+mn-lt"/>
                <a:ea typeface="+mn-ea"/>
                <a:cs typeface="+mn-cs"/>
              </a:rPr>
              <a:t>dettagli</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su</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endogeno</a:t>
            </a:r>
            <a:r>
              <a:rPr lang="en-US" sz="1200" kern="1200" dirty="0">
                <a:solidFill>
                  <a:schemeClr val="tx1"/>
                </a:solidFill>
                <a:effectLst/>
                <a:latin typeface="+mn-lt"/>
                <a:ea typeface="+mn-ea"/>
                <a:cs typeface="+mn-cs"/>
              </a:rPr>
              <a:t> e </a:t>
            </a:r>
            <a:r>
              <a:rPr lang="en-US" sz="1200" kern="1200" dirty="0" err="1">
                <a:solidFill>
                  <a:schemeClr val="tx1"/>
                </a:solidFill>
                <a:effectLst/>
                <a:latin typeface="+mn-lt"/>
                <a:ea typeface="+mn-ea"/>
                <a:cs typeface="+mn-cs"/>
              </a:rPr>
              <a:t>esogeno</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il</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forno</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si</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apri</a:t>
            </a:r>
            <a:r>
              <a:rPr lang="en-US" sz="1200" kern="1200" dirty="0">
                <a:solidFill>
                  <a:schemeClr val="tx1"/>
                </a:solidFill>
                <a:effectLst/>
                <a:latin typeface="+mn-lt"/>
                <a:ea typeface="+mn-ea"/>
                <a:cs typeface="+mn-cs"/>
              </a:rPr>
              <a:t>’, “terra </a:t>
            </a:r>
            <a:r>
              <a:rPr lang="en-US" sz="1200" kern="1200" dirty="0" err="1">
                <a:solidFill>
                  <a:schemeClr val="tx1"/>
                </a:solidFill>
                <a:effectLst/>
                <a:latin typeface="+mn-lt"/>
                <a:ea typeface="+mn-ea"/>
                <a:cs typeface="+mn-cs"/>
              </a:rPr>
              <a:t>inghiotti</a:t>
            </a:r>
            <a:r>
              <a:rPr lang="en-US" sz="1200" kern="1200" dirty="0">
                <a:solidFill>
                  <a:schemeClr val="tx1"/>
                </a:solidFill>
                <a:effectLst/>
                <a:latin typeface="+mn-lt"/>
                <a:ea typeface="+mn-ea"/>
                <a:cs typeface="+mn-cs"/>
              </a:rPr>
              <a:t> le </a:t>
            </a:r>
            <a:r>
              <a:rPr lang="en-US" sz="1200" kern="1200" dirty="0" err="1">
                <a:solidFill>
                  <a:schemeClr val="tx1"/>
                </a:solidFill>
                <a:effectLst/>
                <a:latin typeface="+mn-lt"/>
                <a:ea typeface="+mn-ea"/>
                <a:cs typeface="+mn-cs"/>
              </a:rPr>
              <a:t>tue</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acque</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cielo</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cessa</a:t>
            </a:r>
            <a:r>
              <a:rPr lang="en-US" sz="1200" kern="1200" dirty="0">
                <a:solidFill>
                  <a:schemeClr val="tx1"/>
                </a:solidFill>
                <a:effectLst/>
                <a:latin typeface="+mn-lt"/>
                <a:ea typeface="+mn-ea"/>
                <a:cs typeface="+mn-cs"/>
              </a:rPr>
              <a:t>”)</a:t>
            </a:r>
            <a:endParaRPr lang="en-US" dirty="0"/>
          </a:p>
        </p:txBody>
      </p:sp>
      <p:sp>
        <p:nvSpPr>
          <p:cNvPr id="4" name="Slide Number Placeholder 3"/>
          <p:cNvSpPr>
            <a:spLocks noGrp="1"/>
          </p:cNvSpPr>
          <p:nvPr>
            <p:ph type="sldNum" sz="quarter" idx="5"/>
          </p:nvPr>
        </p:nvSpPr>
        <p:spPr/>
        <p:txBody>
          <a:bodyPr/>
          <a:lstStyle/>
          <a:p>
            <a:fld id="{179BA2BD-0C71-407E-979C-8D59FB316AC0}" type="slidenum">
              <a:rPr lang="en-US" smtClean="0"/>
              <a:t>39</a:t>
            </a:fld>
            <a:endParaRPr lang="en-US"/>
          </a:p>
        </p:txBody>
      </p:sp>
    </p:spTree>
    <p:extLst>
      <p:ext uri="{BB962C8B-B14F-4D97-AF65-F5344CB8AC3E}">
        <p14:creationId xmlns:p14="http://schemas.microsoft.com/office/powerpoint/2010/main" val="95073278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79BA2BD-0C71-407E-979C-8D59FB316AC0}" type="slidenum">
              <a:rPr lang="en-US" smtClean="0"/>
              <a:t>40</a:t>
            </a:fld>
            <a:endParaRPr lang="en-US"/>
          </a:p>
        </p:txBody>
      </p:sp>
    </p:spTree>
    <p:extLst>
      <p:ext uri="{BB962C8B-B14F-4D97-AF65-F5344CB8AC3E}">
        <p14:creationId xmlns:p14="http://schemas.microsoft.com/office/powerpoint/2010/main" val="196583623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it-IT" dirty="0"/>
              <a:t>Spesso questa seconda ricreazione viene usata come indice della Potenza creative di Dio (quindi contra un’idea di processo graduale): “sareste voi piu’ difficili da creare o il cielo che Egli ha edificato?” (LXXIX:27).</a:t>
            </a:r>
            <a:endParaRPr lang="en-US" dirty="0"/>
          </a:p>
        </p:txBody>
      </p:sp>
      <p:sp>
        <p:nvSpPr>
          <p:cNvPr id="4" name="Slide Number Placeholder 3"/>
          <p:cNvSpPr>
            <a:spLocks noGrp="1"/>
          </p:cNvSpPr>
          <p:nvPr>
            <p:ph type="sldNum" sz="quarter" idx="5"/>
          </p:nvPr>
        </p:nvSpPr>
        <p:spPr/>
        <p:txBody>
          <a:bodyPr/>
          <a:lstStyle/>
          <a:p>
            <a:fld id="{179BA2BD-0C71-407E-979C-8D59FB316AC0}" type="slidenum">
              <a:rPr lang="en-US" smtClean="0"/>
              <a:t>41</a:t>
            </a:fld>
            <a:endParaRPr lang="en-US"/>
          </a:p>
        </p:txBody>
      </p:sp>
    </p:spTree>
    <p:extLst>
      <p:ext uri="{BB962C8B-B14F-4D97-AF65-F5344CB8AC3E}">
        <p14:creationId xmlns:p14="http://schemas.microsoft.com/office/powerpoint/2010/main" val="5674375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Concept of signs and seasons and times for humans; purpose, centered on humans;</a:t>
            </a:r>
          </a:p>
          <a:p>
            <a:endParaRPr lang="en-US" dirty="0"/>
          </a:p>
        </p:txBody>
      </p:sp>
      <p:sp>
        <p:nvSpPr>
          <p:cNvPr id="4" name="Slide Number Placeholder 3"/>
          <p:cNvSpPr>
            <a:spLocks noGrp="1"/>
          </p:cNvSpPr>
          <p:nvPr>
            <p:ph type="sldNum" sz="quarter" idx="5"/>
          </p:nvPr>
        </p:nvSpPr>
        <p:spPr/>
        <p:txBody>
          <a:bodyPr/>
          <a:lstStyle/>
          <a:p>
            <a:fld id="{179BA2BD-0C71-407E-979C-8D59FB316AC0}" type="slidenum">
              <a:rPr lang="en-US" smtClean="0"/>
              <a:t>7</a:t>
            </a:fld>
            <a:endParaRPr lang="en-US"/>
          </a:p>
        </p:txBody>
      </p:sp>
    </p:spTree>
    <p:extLst>
      <p:ext uri="{BB962C8B-B14F-4D97-AF65-F5344CB8AC3E}">
        <p14:creationId xmlns:p14="http://schemas.microsoft.com/office/powerpoint/2010/main" val="14776444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Spreading is an image for a creation of spaces and environments, an idea of organization; Finalism, designed for sustenance. Natural theology, nature is undeniable evidence of a Creator.</a:t>
            </a:r>
          </a:p>
          <a:p>
            <a:endParaRPr lang="en-US" dirty="0"/>
          </a:p>
        </p:txBody>
      </p:sp>
      <p:sp>
        <p:nvSpPr>
          <p:cNvPr id="4" name="Slide Number Placeholder 3"/>
          <p:cNvSpPr>
            <a:spLocks noGrp="1"/>
          </p:cNvSpPr>
          <p:nvPr>
            <p:ph type="sldNum" sz="quarter" idx="5"/>
          </p:nvPr>
        </p:nvSpPr>
        <p:spPr/>
        <p:txBody>
          <a:bodyPr/>
          <a:lstStyle/>
          <a:p>
            <a:fld id="{179BA2BD-0C71-407E-979C-8D59FB316AC0}" type="slidenum">
              <a:rPr lang="en-US" smtClean="0"/>
              <a:t>8</a:t>
            </a:fld>
            <a:endParaRPr lang="en-US"/>
          </a:p>
        </p:txBody>
      </p:sp>
    </p:spTree>
    <p:extLst>
      <p:ext uri="{BB962C8B-B14F-4D97-AF65-F5344CB8AC3E}">
        <p14:creationId xmlns:p14="http://schemas.microsoft.com/office/powerpoint/2010/main" val="38960473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79BA2BD-0C71-407E-979C-8D59FB316AC0}" type="slidenum">
              <a:rPr lang="en-US" smtClean="0"/>
              <a:t>9</a:t>
            </a:fld>
            <a:endParaRPr lang="en-US"/>
          </a:p>
        </p:txBody>
      </p:sp>
    </p:spTree>
    <p:extLst>
      <p:ext uri="{BB962C8B-B14F-4D97-AF65-F5344CB8AC3E}">
        <p14:creationId xmlns:p14="http://schemas.microsoft.com/office/powerpoint/2010/main" val="34840041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Concept of fertility implicit to stressing “in pair”, similar emphasis in Genesis on fruit, seed and according to their kind. There is also a sense of “continual” creation, in the crops of the earth.</a:t>
            </a:r>
          </a:p>
        </p:txBody>
      </p:sp>
      <p:sp>
        <p:nvSpPr>
          <p:cNvPr id="4" name="Slide Number Placeholder 3"/>
          <p:cNvSpPr>
            <a:spLocks noGrp="1"/>
          </p:cNvSpPr>
          <p:nvPr>
            <p:ph type="sldNum" sz="quarter" idx="5"/>
          </p:nvPr>
        </p:nvSpPr>
        <p:spPr/>
        <p:txBody>
          <a:bodyPr/>
          <a:lstStyle/>
          <a:p>
            <a:fld id="{179BA2BD-0C71-407E-979C-8D59FB316AC0}" type="slidenum">
              <a:rPr lang="en-US" smtClean="0"/>
              <a:t>11</a:t>
            </a:fld>
            <a:endParaRPr lang="en-US"/>
          </a:p>
        </p:txBody>
      </p:sp>
    </p:spTree>
    <p:extLst>
      <p:ext uri="{BB962C8B-B14F-4D97-AF65-F5344CB8AC3E}">
        <p14:creationId xmlns:p14="http://schemas.microsoft.com/office/powerpoint/2010/main" val="14898633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Concept of being formed from water could have similarities with day 5 but also represents vulnerability for evolutionary account of genesis of land animals. </a:t>
            </a:r>
          </a:p>
        </p:txBody>
      </p:sp>
      <p:sp>
        <p:nvSpPr>
          <p:cNvPr id="4" name="Slide Number Placeholder 3"/>
          <p:cNvSpPr>
            <a:spLocks noGrp="1"/>
          </p:cNvSpPr>
          <p:nvPr>
            <p:ph type="sldNum" sz="quarter" idx="5"/>
          </p:nvPr>
        </p:nvSpPr>
        <p:spPr/>
        <p:txBody>
          <a:bodyPr/>
          <a:lstStyle/>
          <a:p>
            <a:fld id="{179BA2BD-0C71-407E-979C-8D59FB316AC0}" type="slidenum">
              <a:rPr lang="en-US" smtClean="0"/>
              <a:t>12</a:t>
            </a:fld>
            <a:endParaRPr lang="en-US"/>
          </a:p>
        </p:txBody>
      </p:sp>
    </p:spTree>
    <p:extLst>
      <p:ext uri="{BB962C8B-B14F-4D97-AF65-F5344CB8AC3E}">
        <p14:creationId xmlns:p14="http://schemas.microsoft.com/office/powerpoint/2010/main" val="38575154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Anthropocentric outlook and purpose. Eating animals is one of the purposes…</a:t>
            </a:r>
          </a:p>
        </p:txBody>
      </p:sp>
      <p:sp>
        <p:nvSpPr>
          <p:cNvPr id="4" name="Slide Number Placeholder 3"/>
          <p:cNvSpPr>
            <a:spLocks noGrp="1"/>
          </p:cNvSpPr>
          <p:nvPr>
            <p:ph type="sldNum" sz="quarter" idx="5"/>
          </p:nvPr>
        </p:nvSpPr>
        <p:spPr/>
        <p:txBody>
          <a:bodyPr/>
          <a:lstStyle/>
          <a:p>
            <a:fld id="{179BA2BD-0C71-407E-979C-8D59FB316AC0}" type="slidenum">
              <a:rPr lang="en-US" smtClean="0"/>
              <a:t>13</a:t>
            </a:fld>
            <a:endParaRPr lang="en-US"/>
          </a:p>
        </p:txBody>
      </p:sp>
    </p:spTree>
    <p:extLst>
      <p:ext uri="{BB962C8B-B14F-4D97-AF65-F5344CB8AC3E}">
        <p14:creationId xmlns:p14="http://schemas.microsoft.com/office/powerpoint/2010/main" val="22186355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A4FA68E7-61A4-4157-91A9-8D42AE966978}" type="datetimeFigureOut">
              <a:rPr lang="en-US" smtClean="0"/>
              <a:t>7/3/2023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5A5F19-B981-46B1-9639-B215666AA245}"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587662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4FA68E7-61A4-4157-91A9-8D42AE966978}" type="datetimeFigureOut">
              <a:rPr lang="en-US" smtClean="0"/>
              <a:t>7/3/2023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5A5F19-B981-46B1-9639-B215666AA245}" type="slidenum">
              <a:rPr lang="en-US" smtClean="0"/>
              <a:t>‹#›</a:t>
            </a:fld>
            <a:endParaRPr lang="en-US"/>
          </a:p>
        </p:txBody>
      </p:sp>
    </p:spTree>
    <p:extLst>
      <p:ext uri="{BB962C8B-B14F-4D97-AF65-F5344CB8AC3E}">
        <p14:creationId xmlns:p14="http://schemas.microsoft.com/office/powerpoint/2010/main" val="9528549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4FA68E7-61A4-4157-91A9-8D42AE966978}" type="datetimeFigureOut">
              <a:rPr lang="en-US" smtClean="0"/>
              <a:t>7/3/2023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5A5F19-B981-46B1-9639-B215666AA245}"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6686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4FA68E7-61A4-4157-91A9-8D42AE966978}" type="datetimeFigureOut">
              <a:rPr lang="en-US" smtClean="0"/>
              <a:t>7/3/2023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5A5F19-B981-46B1-9639-B215666AA245}" type="slidenum">
              <a:rPr lang="en-US" smtClean="0"/>
              <a:t>‹#›</a:t>
            </a:fld>
            <a:endParaRPr lang="en-US"/>
          </a:p>
        </p:txBody>
      </p:sp>
    </p:spTree>
    <p:extLst>
      <p:ext uri="{BB962C8B-B14F-4D97-AF65-F5344CB8AC3E}">
        <p14:creationId xmlns:p14="http://schemas.microsoft.com/office/powerpoint/2010/main" val="16769689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4FA68E7-61A4-4157-91A9-8D42AE966978}" type="datetimeFigureOut">
              <a:rPr lang="en-US" smtClean="0"/>
              <a:t>7/3/2023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5A5F19-B981-46B1-9639-B215666AA245}"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3066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4FA68E7-61A4-4157-91A9-8D42AE966978}" type="datetimeFigureOut">
              <a:rPr lang="en-US" smtClean="0"/>
              <a:t>7/3/2023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5A5F19-B981-46B1-9639-B215666AA245}" type="slidenum">
              <a:rPr lang="en-US" smtClean="0"/>
              <a:t>‹#›</a:t>
            </a:fld>
            <a:endParaRPr lang="en-US"/>
          </a:p>
        </p:txBody>
      </p:sp>
    </p:spTree>
    <p:extLst>
      <p:ext uri="{BB962C8B-B14F-4D97-AF65-F5344CB8AC3E}">
        <p14:creationId xmlns:p14="http://schemas.microsoft.com/office/powerpoint/2010/main" val="25212725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4FA68E7-61A4-4157-91A9-8D42AE966978}" type="datetimeFigureOut">
              <a:rPr lang="en-US" smtClean="0"/>
              <a:t>7/3/2023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65A5F19-B981-46B1-9639-B215666AA245}" type="slidenum">
              <a:rPr lang="en-US" smtClean="0"/>
              <a:t>‹#›</a:t>
            </a:fld>
            <a:endParaRPr lang="en-US"/>
          </a:p>
        </p:txBody>
      </p:sp>
    </p:spTree>
    <p:extLst>
      <p:ext uri="{BB962C8B-B14F-4D97-AF65-F5344CB8AC3E}">
        <p14:creationId xmlns:p14="http://schemas.microsoft.com/office/powerpoint/2010/main" val="36751498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4FA68E7-61A4-4157-91A9-8D42AE966978}" type="datetimeFigureOut">
              <a:rPr lang="en-US" smtClean="0"/>
              <a:t>7/3/2023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65A5F19-B981-46B1-9639-B215666AA245}" type="slidenum">
              <a:rPr lang="en-US" smtClean="0"/>
              <a:t>‹#›</a:t>
            </a:fld>
            <a:endParaRPr lang="en-US"/>
          </a:p>
        </p:txBody>
      </p:sp>
    </p:spTree>
    <p:extLst>
      <p:ext uri="{BB962C8B-B14F-4D97-AF65-F5344CB8AC3E}">
        <p14:creationId xmlns:p14="http://schemas.microsoft.com/office/powerpoint/2010/main" val="21332601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FA68E7-61A4-4157-91A9-8D42AE966978}" type="datetimeFigureOut">
              <a:rPr lang="en-US" smtClean="0"/>
              <a:t>7/3/2023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65A5F19-B981-46B1-9639-B215666AA245}" type="slidenum">
              <a:rPr lang="en-US" smtClean="0"/>
              <a:t>‹#›</a:t>
            </a:fld>
            <a:endParaRPr lang="en-US"/>
          </a:p>
        </p:txBody>
      </p:sp>
    </p:spTree>
    <p:extLst>
      <p:ext uri="{BB962C8B-B14F-4D97-AF65-F5344CB8AC3E}">
        <p14:creationId xmlns:p14="http://schemas.microsoft.com/office/powerpoint/2010/main" val="2919888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A4FA68E7-61A4-4157-91A9-8D42AE966978}" type="datetimeFigureOut">
              <a:rPr lang="en-US" smtClean="0"/>
              <a:t>7/3/2023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5A5F19-B981-46B1-9639-B215666AA245}" type="slidenum">
              <a:rPr lang="en-US" smtClean="0"/>
              <a:t>‹#›</a:t>
            </a:fld>
            <a:endParaRPr lang="en-US"/>
          </a:p>
        </p:txBody>
      </p:sp>
    </p:spTree>
    <p:extLst>
      <p:ext uri="{BB962C8B-B14F-4D97-AF65-F5344CB8AC3E}">
        <p14:creationId xmlns:p14="http://schemas.microsoft.com/office/powerpoint/2010/main" val="33152658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4FA68E7-61A4-4157-91A9-8D42AE966978}" type="datetimeFigureOut">
              <a:rPr lang="en-US" smtClean="0"/>
              <a:t>7/3/2023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5A5F19-B981-46B1-9639-B215666AA245}"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944347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A4FA68E7-61A4-4157-91A9-8D42AE966978}" type="datetimeFigureOut">
              <a:rPr lang="en-US" smtClean="0"/>
              <a:t>7/3/2023</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A65A5F19-B981-46B1-9639-B215666AA245}"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641459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quran.com/22:47"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hyperlink" Target="https://quran.com/it/41:9-12" TargetMode="External"/><Relationship Id="rId4" Type="http://schemas.openxmlformats.org/officeDocument/2006/relationships/hyperlink" Target="https://quran.com/70:4"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C0080-AA47-4194-B4DE-C59BF0C93A00}"/>
              </a:ext>
            </a:extLst>
          </p:cNvPr>
          <p:cNvSpPr>
            <a:spLocks noGrp="1"/>
          </p:cNvSpPr>
          <p:nvPr>
            <p:ph type="ctrTitle"/>
          </p:nvPr>
        </p:nvSpPr>
        <p:spPr/>
        <p:txBody>
          <a:bodyPr>
            <a:normAutofit fontScale="90000"/>
          </a:bodyPr>
          <a:lstStyle/>
          <a:p>
            <a:r>
              <a:rPr lang="en-US" i="1" dirty="0"/>
              <a:t>Origins, Creation, and Earth History in the Quran Assessed from a Seventh-day Adventist Perspective</a:t>
            </a:r>
            <a:endParaRPr lang="en-US" dirty="0"/>
          </a:p>
        </p:txBody>
      </p:sp>
      <p:sp>
        <p:nvSpPr>
          <p:cNvPr id="3" name="Subtitle 2">
            <a:extLst>
              <a:ext uri="{FF2B5EF4-FFF2-40B4-BE49-F238E27FC236}">
                <a16:creationId xmlns:a16="http://schemas.microsoft.com/office/drawing/2014/main" id="{A0C7EB73-9CAC-4BC6-B8D0-153D23F4154A}"/>
              </a:ext>
            </a:extLst>
          </p:cNvPr>
          <p:cNvSpPr>
            <a:spLocks noGrp="1"/>
          </p:cNvSpPr>
          <p:nvPr>
            <p:ph type="subTitle" idx="1"/>
          </p:nvPr>
        </p:nvSpPr>
        <p:spPr/>
        <p:txBody>
          <a:bodyPr/>
          <a:lstStyle/>
          <a:p>
            <a:r>
              <a:rPr lang="en-US" dirty="0"/>
              <a:t>Ronny Nalin, PhD</a:t>
            </a:r>
          </a:p>
          <a:p>
            <a:r>
              <a:rPr lang="en-US" dirty="0" err="1"/>
              <a:t>Gesocience</a:t>
            </a:r>
            <a:r>
              <a:rPr lang="en-US" dirty="0"/>
              <a:t> Research Institute</a:t>
            </a:r>
          </a:p>
        </p:txBody>
      </p:sp>
    </p:spTree>
    <p:extLst>
      <p:ext uri="{BB962C8B-B14F-4D97-AF65-F5344CB8AC3E}">
        <p14:creationId xmlns:p14="http://schemas.microsoft.com/office/powerpoint/2010/main" val="6918783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77A800A-C49C-4C24-A636-D94E1B451D6B}"/>
              </a:ext>
            </a:extLst>
          </p:cNvPr>
          <p:cNvSpPr>
            <a:spLocks noGrp="1"/>
          </p:cNvSpPr>
          <p:nvPr>
            <p:ph idx="1"/>
          </p:nvPr>
        </p:nvSpPr>
        <p:spPr/>
        <p:txBody>
          <a:bodyPr/>
          <a:lstStyle/>
          <a:p>
            <a:r>
              <a:rPr lang="en-US" b="1" dirty="0"/>
              <a:t>Firm mountains: stabilizing function</a:t>
            </a:r>
          </a:p>
          <a:p>
            <a:r>
              <a:rPr lang="en-US" dirty="0"/>
              <a:t>“He has placed into the earth </a:t>
            </a:r>
            <a:r>
              <a:rPr lang="en-US" dirty="0">
                <a:highlight>
                  <a:srgbClr val="FFFF00"/>
                </a:highlight>
              </a:rPr>
              <a:t>firm mountains, so it does not shake with you</a:t>
            </a:r>
            <a:r>
              <a:rPr lang="en-US" dirty="0"/>
              <a:t>, as well as rivers, and pathways so you may find your way.” (16:15)</a:t>
            </a:r>
          </a:p>
          <a:p>
            <a:r>
              <a:rPr lang="en-US" dirty="0"/>
              <a:t>“And We have placed firm mountains upon the earth so it does not shake with them, and made in it broad pathways so they may find their way.” (21:31)</a:t>
            </a:r>
          </a:p>
          <a:p>
            <a:r>
              <a:rPr lang="en-US" dirty="0"/>
              <a:t>“He created the heavens without pillars—as you can see—and </a:t>
            </a:r>
            <a:r>
              <a:rPr lang="en-US" dirty="0">
                <a:highlight>
                  <a:srgbClr val="FFFF00"/>
                </a:highlight>
              </a:rPr>
              <a:t>placed firm mountains upon the earth so it does not shake with you</a:t>
            </a:r>
            <a:r>
              <a:rPr lang="en-US" dirty="0"/>
              <a:t>, and scattered throughout it all types of creatures. And We send down rain from the sky, causing every type of fine plant to grow on earth.” (31:10)</a:t>
            </a:r>
          </a:p>
          <a:p>
            <a:endParaRPr lang="en-US" dirty="0"/>
          </a:p>
          <a:p>
            <a:endParaRPr lang="en-US" dirty="0"/>
          </a:p>
        </p:txBody>
      </p:sp>
      <p:sp>
        <p:nvSpPr>
          <p:cNvPr id="4" name="Title 1">
            <a:extLst>
              <a:ext uri="{FF2B5EF4-FFF2-40B4-BE49-F238E27FC236}">
                <a16:creationId xmlns:a16="http://schemas.microsoft.com/office/drawing/2014/main" id="{E984ADE1-E17F-4AF0-A31B-B606377C162F}"/>
              </a:ext>
            </a:extLst>
          </p:cNvPr>
          <p:cNvSpPr>
            <a:spLocks noGrp="1"/>
          </p:cNvSpPr>
          <p:nvPr>
            <p:ph type="title"/>
          </p:nvPr>
        </p:nvSpPr>
        <p:spPr>
          <a:xfrm>
            <a:off x="1023938" y="585788"/>
            <a:ext cx="9720262" cy="1498600"/>
          </a:xfrm>
        </p:spPr>
        <p:txBody>
          <a:bodyPr/>
          <a:lstStyle/>
          <a:p>
            <a:r>
              <a:rPr lang="en-US" dirty="0"/>
              <a:t>THE who and what of creation</a:t>
            </a:r>
          </a:p>
        </p:txBody>
      </p:sp>
    </p:spTree>
    <p:extLst>
      <p:ext uri="{BB962C8B-B14F-4D97-AF65-F5344CB8AC3E}">
        <p14:creationId xmlns:p14="http://schemas.microsoft.com/office/powerpoint/2010/main" val="13661581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77A800A-C49C-4C24-A636-D94E1B451D6B}"/>
              </a:ext>
            </a:extLst>
          </p:cNvPr>
          <p:cNvSpPr>
            <a:spLocks noGrp="1"/>
          </p:cNvSpPr>
          <p:nvPr>
            <p:ph idx="1"/>
          </p:nvPr>
        </p:nvSpPr>
        <p:spPr/>
        <p:txBody>
          <a:bodyPr/>
          <a:lstStyle/>
          <a:p>
            <a:r>
              <a:rPr lang="en-US" b="1" dirty="0"/>
              <a:t>Plants</a:t>
            </a:r>
          </a:p>
          <a:p>
            <a:r>
              <a:rPr lang="en-US" dirty="0"/>
              <a:t>“Glory be to the One </a:t>
            </a:r>
            <a:r>
              <a:rPr lang="en-US" dirty="0">
                <a:highlight>
                  <a:srgbClr val="FFFF00"/>
                </a:highlight>
              </a:rPr>
              <a:t>Who created all ˹things in˺ pairs—˹be it˺ what the earth produces</a:t>
            </a:r>
            <a:r>
              <a:rPr lang="en-US" dirty="0"/>
              <a:t>, their genders, or what they do not know!.” (36:36)</a:t>
            </a:r>
          </a:p>
          <a:p>
            <a:r>
              <a:rPr lang="en-US" dirty="0"/>
              <a:t>“And He is the One Who spread out the earth and placed firm mountains and rivers upon it, </a:t>
            </a:r>
            <a:r>
              <a:rPr lang="en-US" dirty="0">
                <a:highlight>
                  <a:srgbClr val="FFFF00"/>
                </a:highlight>
              </a:rPr>
              <a:t>and created fruits of every kind in pairs</a:t>
            </a:r>
            <a:r>
              <a:rPr lang="en-US" dirty="0"/>
              <a:t>. He covers the day with night. Surely in this are signs for those who reflect.” (13:3)</a:t>
            </a:r>
          </a:p>
          <a:p>
            <a:r>
              <a:rPr lang="en-US" dirty="0"/>
              <a:t>“He is the One Who produces gardens—both cultivated and wild—and palm trees, crops of different </a:t>
            </a:r>
            <a:r>
              <a:rPr lang="en-US" dirty="0" err="1"/>
              <a:t>flavours</a:t>
            </a:r>
            <a:r>
              <a:rPr lang="en-US" dirty="0"/>
              <a:t>, olives, and pomegranates—similar ˹in shape˺, but dissimilar ˹in taste˺. Eat of the fruit they bear and pay the dues at harvest, but do not waste. Surely He does not like the wasteful.” (6:141)</a:t>
            </a:r>
          </a:p>
          <a:p>
            <a:endParaRPr lang="en-US" dirty="0"/>
          </a:p>
          <a:p>
            <a:endParaRPr lang="en-US" dirty="0"/>
          </a:p>
        </p:txBody>
      </p:sp>
      <p:sp>
        <p:nvSpPr>
          <p:cNvPr id="4" name="Title 1">
            <a:extLst>
              <a:ext uri="{FF2B5EF4-FFF2-40B4-BE49-F238E27FC236}">
                <a16:creationId xmlns:a16="http://schemas.microsoft.com/office/drawing/2014/main" id="{65425107-74BA-487E-8D67-31418153A5E9}"/>
              </a:ext>
            </a:extLst>
          </p:cNvPr>
          <p:cNvSpPr>
            <a:spLocks noGrp="1"/>
          </p:cNvSpPr>
          <p:nvPr>
            <p:ph type="title"/>
          </p:nvPr>
        </p:nvSpPr>
        <p:spPr>
          <a:xfrm>
            <a:off x="1023938" y="585788"/>
            <a:ext cx="9720262" cy="1498600"/>
          </a:xfrm>
        </p:spPr>
        <p:txBody>
          <a:bodyPr/>
          <a:lstStyle/>
          <a:p>
            <a:r>
              <a:rPr lang="en-US" dirty="0"/>
              <a:t>THE who and what of creation</a:t>
            </a:r>
          </a:p>
        </p:txBody>
      </p:sp>
    </p:spTree>
    <p:extLst>
      <p:ext uri="{BB962C8B-B14F-4D97-AF65-F5344CB8AC3E}">
        <p14:creationId xmlns:p14="http://schemas.microsoft.com/office/powerpoint/2010/main" val="21586317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77A800A-C49C-4C24-A636-D94E1B451D6B}"/>
              </a:ext>
            </a:extLst>
          </p:cNvPr>
          <p:cNvSpPr>
            <a:spLocks noGrp="1"/>
          </p:cNvSpPr>
          <p:nvPr>
            <p:ph idx="1"/>
          </p:nvPr>
        </p:nvSpPr>
        <p:spPr/>
        <p:txBody>
          <a:bodyPr/>
          <a:lstStyle/>
          <a:p>
            <a:r>
              <a:rPr lang="en-US" b="1" dirty="0"/>
              <a:t>Living creatures</a:t>
            </a:r>
          </a:p>
          <a:p>
            <a:r>
              <a:rPr lang="en-US" dirty="0"/>
              <a:t>“And </a:t>
            </a:r>
            <a:r>
              <a:rPr lang="en-US" dirty="0">
                <a:highlight>
                  <a:srgbClr val="FFFF00"/>
                </a:highlight>
              </a:rPr>
              <a:t>Allah has created from water every living creature. Some of them crawl on their bellies, some walk on two legs, and some walk on four. </a:t>
            </a:r>
            <a:r>
              <a:rPr lang="en-US" dirty="0"/>
              <a:t>Allah creates whatever He wills. Surely Allah is Most Capable of everything.” (24:45)</a:t>
            </a:r>
          </a:p>
          <a:p>
            <a:r>
              <a:rPr lang="en-US" dirty="0"/>
              <a:t>“Do the disbelievers not realize that the heavens and earth were ˹once˺ one mass then We split them apart? And </a:t>
            </a:r>
            <a:r>
              <a:rPr lang="en-US" dirty="0">
                <a:highlight>
                  <a:srgbClr val="FFFF00"/>
                </a:highlight>
              </a:rPr>
              <a:t>We created from water every living thing</a:t>
            </a:r>
            <a:r>
              <a:rPr lang="en-US" dirty="0"/>
              <a:t>. Will they not then believe?” (21:30)</a:t>
            </a:r>
          </a:p>
          <a:p>
            <a:endParaRPr lang="en-US" dirty="0"/>
          </a:p>
          <a:p>
            <a:endParaRPr lang="en-US" dirty="0"/>
          </a:p>
        </p:txBody>
      </p:sp>
      <p:sp>
        <p:nvSpPr>
          <p:cNvPr id="4" name="Title 1">
            <a:extLst>
              <a:ext uri="{FF2B5EF4-FFF2-40B4-BE49-F238E27FC236}">
                <a16:creationId xmlns:a16="http://schemas.microsoft.com/office/drawing/2014/main" id="{3737EFA2-9885-4C4C-B263-DEFFA707B09A}"/>
              </a:ext>
            </a:extLst>
          </p:cNvPr>
          <p:cNvSpPr>
            <a:spLocks noGrp="1"/>
          </p:cNvSpPr>
          <p:nvPr>
            <p:ph type="title"/>
          </p:nvPr>
        </p:nvSpPr>
        <p:spPr>
          <a:xfrm>
            <a:off x="1023938" y="585788"/>
            <a:ext cx="9720262" cy="1498600"/>
          </a:xfrm>
        </p:spPr>
        <p:txBody>
          <a:bodyPr/>
          <a:lstStyle/>
          <a:p>
            <a:r>
              <a:rPr lang="en-US" dirty="0"/>
              <a:t>THE who and what of creation</a:t>
            </a:r>
          </a:p>
        </p:txBody>
      </p:sp>
    </p:spTree>
    <p:extLst>
      <p:ext uri="{BB962C8B-B14F-4D97-AF65-F5344CB8AC3E}">
        <p14:creationId xmlns:p14="http://schemas.microsoft.com/office/powerpoint/2010/main" val="18389842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77A800A-C49C-4C24-A636-D94E1B451D6B}"/>
              </a:ext>
            </a:extLst>
          </p:cNvPr>
          <p:cNvSpPr>
            <a:spLocks noGrp="1"/>
          </p:cNvSpPr>
          <p:nvPr>
            <p:ph idx="1"/>
          </p:nvPr>
        </p:nvSpPr>
        <p:spPr/>
        <p:txBody>
          <a:bodyPr/>
          <a:lstStyle/>
          <a:p>
            <a:r>
              <a:rPr lang="en-US" b="1" dirty="0"/>
              <a:t>Domestic animals</a:t>
            </a:r>
          </a:p>
          <a:p>
            <a:r>
              <a:rPr lang="en-US" dirty="0"/>
              <a:t>“And He created the cattle for you as a source of warmth, food, and ˹many other˺ benefits.” (16:5)</a:t>
            </a:r>
          </a:p>
          <a:p>
            <a:r>
              <a:rPr lang="en-US" dirty="0"/>
              <a:t>“˹He also created˺ horses, mules, and donkeys for your transportation and adornment. And He creates what you do not know.” (16:8)</a:t>
            </a:r>
          </a:p>
          <a:p>
            <a:r>
              <a:rPr lang="en-US" dirty="0"/>
              <a:t>“Do they not see what Our Own Hands have created for them, among other things, cattle which are under their control? And We have subjected these ˹animals˺ to them, so they may ride some and eat others. And they derive from them other benefits and drinks. Will they not then give thanks?” (36:71-73)</a:t>
            </a:r>
          </a:p>
          <a:p>
            <a:endParaRPr lang="en-US" dirty="0"/>
          </a:p>
          <a:p>
            <a:endParaRPr lang="en-US" dirty="0"/>
          </a:p>
        </p:txBody>
      </p:sp>
      <p:sp>
        <p:nvSpPr>
          <p:cNvPr id="4" name="Title 1">
            <a:extLst>
              <a:ext uri="{FF2B5EF4-FFF2-40B4-BE49-F238E27FC236}">
                <a16:creationId xmlns:a16="http://schemas.microsoft.com/office/drawing/2014/main" id="{3737EFA2-9885-4C4C-B263-DEFFA707B09A}"/>
              </a:ext>
            </a:extLst>
          </p:cNvPr>
          <p:cNvSpPr>
            <a:spLocks noGrp="1"/>
          </p:cNvSpPr>
          <p:nvPr>
            <p:ph type="title"/>
          </p:nvPr>
        </p:nvSpPr>
        <p:spPr>
          <a:xfrm>
            <a:off x="1023938" y="585788"/>
            <a:ext cx="9720262" cy="1498600"/>
          </a:xfrm>
        </p:spPr>
        <p:txBody>
          <a:bodyPr/>
          <a:lstStyle/>
          <a:p>
            <a:r>
              <a:rPr lang="en-US" dirty="0"/>
              <a:t>THE who and what of creation</a:t>
            </a:r>
          </a:p>
        </p:txBody>
      </p:sp>
    </p:spTree>
    <p:extLst>
      <p:ext uri="{BB962C8B-B14F-4D97-AF65-F5344CB8AC3E}">
        <p14:creationId xmlns:p14="http://schemas.microsoft.com/office/powerpoint/2010/main" val="15498744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F037D-4593-4972-A075-A10094FEA8FE}"/>
              </a:ext>
            </a:extLst>
          </p:cNvPr>
          <p:cNvSpPr>
            <a:spLocks noGrp="1"/>
          </p:cNvSpPr>
          <p:nvPr>
            <p:ph type="title"/>
          </p:nvPr>
        </p:nvSpPr>
        <p:spPr/>
        <p:txBody>
          <a:bodyPr/>
          <a:lstStyle/>
          <a:p>
            <a:r>
              <a:rPr lang="en-US" dirty="0"/>
              <a:t>THE who and what of creation</a:t>
            </a:r>
          </a:p>
        </p:txBody>
      </p:sp>
      <p:sp>
        <p:nvSpPr>
          <p:cNvPr id="3" name="Content Placeholder 2">
            <a:extLst>
              <a:ext uri="{FF2B5EF4-FFF2-40B4-BE49-F238E27FC236}">
                <a16:creationId xmlns:a16="http://schemas.microsoft.com/office/drawing/2014/main" id="{AE8FD343-30AE-4C3F-B74D-BDAD17513336}"/>
              </a:ext>
            </a:extLst>
          </p:cNvPr>
          <p:cNvSpPr>
            <a:spLocks noGrp="1"/>
          </p:cNvSpPr>
          <p:nvPr>
            <p:ph idx="1"/>
          </p:nvPr>
        </p:nvSpPr>
        <p:spPr/>
        <p:txBody>
          <a:bodyPr/>
          <a:lstStyle/>
          <a:p>
            <a:r>
              <a:rPr lang="en-US" b="1" dirty="0"/>
              <a:t>Humanity </a:t>
            </a:r>
          </a:p>
          <a:p>
            <a:r>
              <a:rPr lang="en-US" dirty="0"/>
              <a:t>“The Most Compassionate taught the Quran, </a:t>
            </a:r>
            <a:r>
              <a:rPr lang="en-US" dirty="0">
                <a:highlight>
                  <a:srgbClr val="FFFF00"/>
                </a:highlight>
              </a:rPr>
              <a:t>created humanity</a:t>
            </a:r>
            <a:r>
              <a:rPr lang="en-US" dirty="0"/>
              <a:t>, ˹and˺ taught them speech.” (55:1-4)</a:t>
            </a:r>
          </a:p>
          <a:p>
            <a:r>
              <a:rPr lang="en-US" dirty="0"/>
              <a:t>“Indeed, ˹</a:t>
            </a:r>
            <a:r>
              <a:rPr lang="en-US" dirty="0">
                <a:highlight>
                  <a:srgbClr val="FFFF00"/>
                </a:highlight>
              </a:rPr>
              <a:t>it is˺ We ˹Who˺ created humankind</a:t>
            </a:r>
            <a:r>
              <a:rPr lang="en-US" dirty="0"/>
              <a:t> and ˹fully˺ know what their souls whisper to them, and We are closer to them than ˹their˺ jugular vein.” (50:16)</a:t>
            </a:r>
          </a:p>
        </p:txBody>
      </p:sp>
    </p:spTree>
    <p:extLst>
      <p:ext uri="{BB962C8B-B14F-4D97-AF65-F5344CB8AC3E}">
        <p14:creationId xmlns:p14="http://schemas.microsoft.com/office/powerpoint/2010/main" val="18414366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F037D-4593-4972-A075-A10094FEA8FE}"/>
              </a:ext>
            </a:extLst>
          </p:cNvPr>
          <p:cNvSpPr>
            <a:spLocks noGrp="1"/>
          </p:cNvSpPr>
          <p:nvPr>
            <p:ph type="title"/>
          </p:nvPr>
        </p:nvSpPr>
        <p:spPr/>
        <p:txBody>
          <a:bodyPr/>
          <a:lstStyle/>
          <a:p>
            <a:r>
              <a:rPr lang="en-US" dirty="0"/>
              <a:t>THE HOW of creation</a:t>
            </a:r>
          </a:p>
        </p:txBody>
      </p:sp>
      <p:sp>
        <p:nvSpPr>
          <p:cNvPr id="3" name="Content Placeholder 2">
            <a:extLst>
              <a:ext uri="{FF2B5EF4-FFF2-40B4-BE49-F238E27FC236}">
                <a16:creationId xmlns:a16="http://schemas.microsoft.com/office/drawing/2014/main" id="{AE8FD343-30AE-4C3F-B74D-BDAD17513336}"/>
              </a:ext>
            </a:extLst>
          </p:cNvPr>
          <p:cNvSpPr>
            <a:spLocks noGrp="1"/>
          </p:cNvSpPr>
          <p:nvPr>
            <p:ph idx="1"/>
          </p:nvPr>
        </p:nvSpPr>
        <p:spPr/>
        <p:txBody>
          <a:bodyPr/>
          <a:lstStyle/>
          <a:p>
            <a:r>
              <a:rPr lang="en-US" b="1" dirty="0"/>
              <a:t>God has the power of </a:t>
            </a:r>
            <a:r>
              <a:rPr lang="en-US" b="1" i="1" dirty="0"/>
              <a:t>fiat </a:t>
            </a:r>
            <a:r>
              <a:rPr lang="en-US" b="1" dirty="0"/>
              <a:t>creation </a:t>
            </a:r>
          </a:p>
          <a:p>
            <a:r>
              <a:rPr lang="en-US" dirty="0"/>
              <a:t>“If We ever will something ˹to exist˺, all We say is: “Be!” And it is!.” (16:40)</a:t>
            </a:r>
          </a:p>
          <a:p>
            <a:r>
              <a:rPr lang="en-US" dirty="0"/>
              <a:t>“˹He is˺ the Originator of the heavens and the earth! </a:t>
            </a:r>
            <a:r>
              <a:rPr lang="en-US" dirty="0">
                <a:highlight>
                  <a:srgbClr val="FFFF00"/>
                </a:highlight>
              </a:rPr>
              <a:t>When He decrees a matter, He simply tells it, “Be!” And it is!” </a:t>
            </a:r>
            <a:r>
              <a:rPr lang="en-US" dirty="0"/>
              <a:t>(2:117)</a:t>
            </a:r>
          </a:p>
          <a:p>
            <a:r>
              <a:rPr lang="en-US" dirty="0"/>
              <a:t>“Mary wondered, “My Lord! How can I have a child when no man has ever touched me?” An angel replied, “So will it be. Allah creates what He wills. When He decrees a matter, He simply tells it, ‘Be!’ And it is!” (3:47)</a:t>
            </a:r>
          </a:p>
          <a:p>
            <a:r>
              <a:rPr lang="en-US" dirty="0"/>
              <a:t>“Indeed, the example of Jesus in the sight of Allah is like that of Adam. He created him from dust, then said to him, “Be!” And he was! (3:59)”</a:t>
            </a:r>
          </a:p>
        </p:txBody>
      </p:sp>
    </p:spTree>
    <p:extLst>
      <p:ext uri="{BB962C8B-B14F-4D97-AF65-F5344CB8AC3E}">
        <p14:creationId xmlns:p14="http://schemas.microsoft.com/office/powerpoint/2010/main" val="4154126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F037D-4593-4972-A075-A10094FEA8FE}"/>
              </a:ext>
            </a:extLst>
          </p:cNvPr>
          <p:cNvSpPr>
            <a:spLocks noGrp="1"/>
          </p:cNvSpPr>
          <p:nvPr>
            <p:ph type="title"/>
          </p:nvPr>
        </p:nvSpPr>
        <p:spPr/>
        <p:txBody>
          <a:bodyPr/>
          <a:lstStyle/>
          <a:p>
            <a:r>
              <a:rPr lang="en-US" dirty="0"/>
              <a:t>THE HOW of creation</a:t>
            </a:r>
          </a:p>
        </p:txBody>
      </p:sp>
      <p:sp>
        <p:nvSpPr>
          <p:cNvPr id="3" name="Content Placeholder 2">
            <a:extLst>
              <a:ext uri="{FF2B5EF4-FFF2-40B4-BE49-F238E27FC236}">
                <a16:creationId xmlns:a16="http://schemas.microsoft.com/office/drawing/2014/main" id="{AE8FD343-30AE-4C3F-B74D-BDAD17513336}"/>
              </a:ext>
            </a:extLst>
          </p:cNvPr>
          <p:cNvSpPr>
            <a:spLocks noGrp="1"/>
          </p:cNvSpPr>
          <p:nvPr>
            <p:ph idx="1"/>
          </p:nvPr>
        </p:nvSpPr>
        <p:spPr/>
        <p:txBody>
          <a:bodyPr>
            <a:normAutofit lnSpcReduction="10000"/>
          </a:bodyPr>
          <a:lstStyle/>
          <a:p>
            <a:r>
              <a:rPr lang="en-US" b="1" dirty="0"/>
              <a:t>God the Sustainer of creation</a:t>
            </a:r>
          </a:p>
          <a:p>
            <a:r>
              <a:rPr lang="en-US" dirty="0"/>
              <a:t>“Indeed, Allah ˹alone˺ keeps the heavens and the earth from falling apart. If they were to fall apart, none but Him could hold them up. He is truly Most Forbearing, All-Forgiving.” (35:41)</a:t>
            </a:r>
          </a:p>
          <a:p>
            <a:r>
              <a:rPr lang="en-US" dirty="0"/>
              <a:t>“Have you considered what you sow? Is it you who cause it to grow, or is it We Who do so? If We willed, We could simply reduce this ˹harvest˺ to chaff, leaving you to lament, “We have truly suffered a ˹great˺ loss. In fact, we have been deprived ˹of our livelihood˺.” Have you considered the water you drink? Is it you who bring it down from the clouds, or is it We Who do so? If We willed, We could make it salty. Will you not then give thanks? Have you considered the fire you kindle? Is it you who produce its trees, or is it We Who do so? We have made it ˹as˺ a reminder ˹of the Hellfire˺ and a provision for the </a:t>
            </a:r>
            <a:r>
              <a:rPr lang="en-US" dirty="0" err="1"/>
              <a:t>travellers</a:t>
            </a:r>
            <a:r>
              <a:rPr lang="en-US" dirty="0"/>
              <a:t>. So glorify the Name of your Lord, the Greatest.” (56:63-74)</a:t>
            </a:r>
          </a:p>
        </p:txBody>
      </p:sp>
    </p:spTree>
    <p:extLst>
      <p:ext uri="{BB962C8B-B14F-4D97-AF65-F5344CB8AC3E}">
        <p14:creationId xmlns:p14="http://schemas.microsoft.com/office/powerpoint/2010/main" val="3102840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F037D-4593-4972-A075-A10094FEA8FE}"/>
              </a:ext>
            </a:extLst>
          </p:cNvPr>
          <p:cNvSpPr>
            <a:spLocks noGrp="1"/>
          </p:cNvSpPr>
          <p:nvPr>
            <p:ph type="title"/>
          </p:nvPr>
        </p:nvSpPr>
        <p:spPr/>
        <p:txBody>
          <a:bodyPr/>
          <a:lstStyle/>
          <a:p>
            <a:r>
              <a:rPr lang="en-US" dirty="0"/>
              <a:t>ON PURPOSE AND METHOD</a:t>
            </a:r>
          </a:p>
        </p:txBody>
      </p:sp>
      <p:sp>
        <p:nvSpPr>
          <p:cNvPr id="3" name="Content Placeholder 2">
            <a:extLst>
              <a:ext uri="{FF2B5EF4-FFF2-40B4-BE49-F238E27FC236}">
                <a16:creationId xmlns:a16="http://schemas.microsoft.com/office/drawing/2014/main" id="{AE8FD343-30AE-4C3F-B74D-BDAD17513336}"/>
              </a:ext>
            </a:extLst>
          </p:cNvPr>
          <p:cNvSpPr>
            <a:spLocks noGrp="1"/>
          </p:cNvSpPr>
          <p:nvPr>
            <p:ph idx="1"/>
          </p:nvPr>
        </p:nvSpPr>
        <p:spPr/>
        <p:txBody>
          <a:bodyPr>
            <a:normAutofit/>
          </a:bodyPr>
          <a:lstStyle/>
          <a:p>
            <a:r>
              <a:rPr lang="en-US" b="1" dirty="0"/>
              <a:t>Fiat, design; process, sustainment</a:t>
            </a:r>
          </a:p>
          <a:p>
            <a:r>
              <a:rPr lang="en-US" dirty="0"/>
              <a:t>“Highly exalt the Name of your Lord, the Most High, Who created and proportioned; and Who determined and guided; and Who brought out the pasture, then turned it into dark debris.” (87:1-5)</a:t>
            </a:r>
          </a:p>
        </p:txBody>
      </p:sp>
    </p:spTree>
    <p:extLst>
      <p:ext uri="{BB962C8B-B14F-4D97-AF65-F5344CB8AC3E}">
        <p14:creationId xmlns:p14="http://schemas.microsoft.com/office/powerpoint/2010/main" val="30006273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F037D-4593-4972-A075-A10094FEA8FE}"/>
              </a:ext>
            </a:extLst>
          </p:cNvPr>
          <p:cNvSpPr>
            <a:spLocks noGrp="1"/>
          </p:cNvSpPr>
          <p:nvPr>
            <p:ph type="title"/>
          </p:nvPr>
        </p:nvSpPr>
        <p:spPr/>
        <p:txBody>
          <a:bodyPr/>
          <a:lstStyle/>
          <a:p>
            <a:r>
              <a:rPr lang="en-US" dirty="0"/>
              <a:t>ON PURPOSE AND METHOD</a:t>
            </a:r>
          </a:p>
        </p:txBody>
      </p:sp>
      <p:sp>
        <p:nvSpPr>
          <p:cNvPr id="3" name="Content Placeholder 2">
            <a:extLst>
              <a:ext uri="{FF2B5EF4-FFF2-40B4-BE49-F238E27FC236}">
                <a16:creationId xmlns:a16="http://schemas.microsoft.com/office/drawing/2014/main" id="{AE8FD343-30AE-4C3F-B74D-BDAD17513336}"/>
              </a:ext>
            </a:extLst>
          </p:cNvPr>
          <p:cNvSpPr>
            <a:spLocks noGrp="1"/>
          </p:cNvSpPr>
          <p:nvPr>
            <p:ph idx="1"/>
          </p:nvPr>
        </p:nvSpPr>
        <p:spPr/>
        <p:txBody>
          <a:bodyPr>
            <a:normAutofit fontScale="92500" lnSpcReduction="10000"/>
          </a:bodyPr>
          <a:lstStyle/>
          <a:p>
            <a:r>
              <a:rPr lang="en-US" b="1" dirty="0"/>
              <a:t>“Made the earth to be inhabited”</a:t>
            </a:r>
          </a:p>
          <a:p>
            <a:r>
              <a:rPr lang="en-US" dirty="0"/>
              <a:t>“He laid out the earth for all beings.” (55:10)</a:t>
            </a:r>
          </a:p>
          <a:p>
            <a:r>
              <a:rPr lang="en-US" b="1" dirty="0"/>
              <a:t>Value of diversity </a:t>
            </a:r>
          </a:p>
          <a:p>
            <a:r>
              <a:rPr lang="en-US" dirty="0"/>
              <a:t>“And one of His signs is the creation of the heavens and the earth, </a:t>
            </a:r>
            <a:r>
              <a:rPr lang="en-US" dirty="0">
                <a:highlight>
                  <a:srgbClr val="FFFF00"/>
                </a:highlight>
              </a:rPr>
              <a:t>and the diversity of your languages and </a:t>
            </a:r>
            <a:r>
              <a:rPr lang="en-US" dirty="0" err="1">
                <a:highlight>
                  <a:srgbClr val="FFFF00"/>
                </a:highlight>
              </a:rPr>
              <a:t>colours</a:t>
            </a:r>
            <a:r>
              <a:rPr lang="en-US" dirty="0"/>
              <a:t>. Surely in this are signs for those of ˹sound˺ knowledge.” (30:22)</a:t>
            </a:r>
          </a:p>
          <a:p>
            <a:r>
              <a:rPr lang="en-US" b="1" dirty="0"/>
              <a:t>Hints of progressive creationism?</a:t>
            </a:r>
          </a:p>
          <a:p>
            <a:r>
              <a:rPr lang="en-US" dirty="0"/>
              <a:t>“Who has </a:t>
            </a:r>
            <a:r>
              <a:rPr lang="en-US" dirty="0">
                <a:highlight>
                  <a:srgbClr val="FFFF00"/>
                </a:highlight>
              </a:rPr>
              <a:t>perfected</a:t>
            </a:r>
            <a:r>
              <a:rPr lang="en-US" dirty="0"/>
              <a:t> everything He created. And He originated the creation of humankind from clay.” (32:7)</a:t>
            </a:r>
          </a:p>
          <a:p>
            <a:r>
              <a:rPr lang="en-US" b="1" dirty="0"/>
              <a:t>“</a:t>
            </a:r>
            <a:r>
              <a:rPr lang="en-US" dirty="0"/>
              <a:t>All praise is for Allah, the </a:t>
            </a:r>
            <a:r>
              <a:rPr lang="en-US" dirty="0">
                <a:highlight>
                  <a:srgbClr val="FFFF00"/>
                </a:highlight>
              </a:rPr>
              <a:t>Originator</a:t>
            </a:r>
            <a:r>
              <a:rPr lang="en-US" dirty="0"/>
              <a:t> of the heavens and the earth, Who made angels ˹as His˺ messengers with wings—two, three, or four. </a:t>
            </a:r>
            <a:r>
              <a:rPr lang="en-US" dirty="0">
                <a:highlight>
                  <a:srgbClr val="FFFF00"/>
                </a:highlight>
              </a:rPr>
              <a:t>He increases in creation whatever He wills</a:t>
            </a:r>
            <a:r>
              <a:rPr lang="en-US" dirty="0"/>
              <a:t>. Surely Allah is Most Capable of everything.” (35:1)</a:t>
            </a:r>
            <a:endParaRPr lang="en-US" b="1" dirty="0"/>
          </a:p>
          <a:p>
            <a:endParaRPr lang="en-US" dirty="0"/>
          </a:p>
        </p:txBody>
      </p:sp>
    </p:spTree>
    <p:extLst>
      <p:ext uri="{BB962C8B-B14F-4D97-AF65-F5344CB8AC3E}">
        <p14:creationId xmlns:p14="http://schemas.microsoft.com/office/powerpoint/2010/main" val="34479234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F037D-4593-4972-A075-A10094FEA8FE}"/>
              </a:ext>
            </a:extLst>
          </p:cNvPr>
          <p:cNvSpPr>
            <a:spLocks noGrp="1"/>
          </p:cNvSpPr>
          <p:nvPr>
            <p:ph type="title"/>
          </p:nvPr>
        </p:nvSpPr>
        <p:spPr>
          <a:xfrm>
            <a:off x="1024128" y="585216"/>
            <a:ext cx="9720072" cy="807815"/>
          </a:xfrm>
        </p:spPr>
        <p:txBody>
          <a:bodyPr/>
          <a:lstStyle/>
          <a:p>
            <a:r>
              <a:rPr lang="en-US" dirty="0"/>
              <a:t>THE WHEN OF CREATION</a:t>
            </a:r>
          </a:p>
        </p:txBody>
      </p:sp>
      <p:sp>
        <p:nvSpPr>
          <p:cNvPr id="3" name="Content Placeholder 2">
            <a:extLst>
              <a:ext uri="{FF2B5EF4-FFF2-40B4-BE49-F238E27FC236}">
                <a16:creationId xmlns:a16="http://schemas.microsoft.com/office/drawing/2014/main" id="{AE8FD343-30AE-4C3F-B74D-BDAD17513336}"/>
              </a:ext>
            </a:extLst>
          </p:cNvPr>
          <p:cNvSpPr>
            <a:spLocks noGrp="1"/>
          </p:cNvSpPr>
          <p:nvPr>
            <p:ph idx="1"/>
          </p:nvPr>
        </p:nvSpPr>
        <p:spPr>
          <a:xfrm>
            <a:off x="1024128" y="1543051"/>
            <a:ext cx="9720073" cy="4766310"/>
          </a:xfrm>
        </p:spPr>
        <p:txBody>
          <a:bodyPr>
            <a:normAutofit fontScale="85000" lnSpcReduction="20000"/>
          </a:bodyPr>
          <a:lstStyle/>
          <a:p>
            <a:r>
              <a:rPr lang="en-US" b="1" dirty="0"/>
              <a:t>No specific chronological information (no </a:t>
            </a:r>
            <a:r>
              <a:rPr lang="en-US" b="1" dirty="0" err="1"/>
              <a:t>chronogenealogies</a:t>
            </a:r>
            <a:r>
              <a:rPr lang="en-US" b="1" dirty="0"/>
              <a:t>)</a:t>
            </a:r>
          </a:p>
          <a:p>
            <a:r>
              <a:rPr lang="en-US" b="1" dirty="0"/>
              <a:t>No extensive account of creative sequence, but…</a:t>
            </a:r>
          </a:p>
          <a:p>
            <a:r>
              <a:rPr lang="en-US" dirty="0"/>
              <a:t>“Do the disbelievers not realize that the heavens and earth were ˹once˺ one mass then We split them apart? And We created from water every living thing. Will they not then believe? And We have placed firm mountains upon the earth so it does not shake with them, and made in it broad pathways so they may find their way. And We have made the sky a well-protected canopy, still they turn away from its signs. And He is the One Who created the day and the night, the sun and the moon—each travelling in an orbit.” (21:30-33)</a:t>
            </a:r>
          </a:p>
          <a:p>
            <a:r>
              <a:rPr lang="en-US" dirty="0"/>
              <a:t>“Say, “Can it be that you really deny the One Who created the earth in two days and attribute rivals to Him? That is the Lord of all realms.” And He made therein firm mountains on top of it, and He blessed it and determined its sustenance in four days, equal, for those who ask. Then He settled to the heaven while it was smoke, and said to it and to the earth, “Come, willingly or reluctantly.” They said, “We have come willingly.” So He decreed them as seven heavens in two days, and He revealed within each heaven its command. And We adorned the lowest heaven with lamps, and for preservation; that is the determining of the Almighty, the All-Knowing.” (41:9-12)</a:t>
            </a:r>
          </a:p>
          <a:p>
            <a:r>
              <a:rPr lang="en-US" dirty="0"/>
              <a:t>“Which is harder to create: you or the sky? He built it, raising it high and forming it flawlessly. He dimmed its night, and brought forth its daylight. As for the earth, He spread it out as well, bringing forth its water and pastures and setting the mountains firmly ˹upon it˺—all as ˹a means of˺ sustenance for you and your animals.” (79:27-33)</a:t>
            </a:r>
          </a:p>
          <a:p>
            <a:endParaRPr lang="en-US" dirty="0"/>
          </a:p>
        </p:txBody>
      </p:sp>
    </p:spTree>
    <p:extLst>
      <p:ext uri="{BB962C8B-B14F-4D97-AF65-F5344CB8AC3E}">
        <p14:creationId xmlns:p14="http://schemas.microsoft.com/office/powerpoint/2010/main" val="13706959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3B9E3D-AA00-4456-B22E-1C8B90CF0CF6}"/>
              </a:ext>
            </a:extLst>
          </p:cNvPr>
          <p:cNvSpPr>
            <a:spLocks noGrp="1"/>
          </p:cNvSpPr>
          <p:nvPr>
            <p:ph type="title"/>
          </p:nvPr>
        </p:nvSpPr>
        <p:spPr/>
        <p:txBody>
          <a:bodyPr/>
          <a:lstStyle/>
          <a:p>
            <a:r>
              <a:rPr lang="en-US" dirty="0"/>
              <a:t>disclaimers</a:t>
            </a:r>
          </a:p>
        </p:txBody>
      </p:sp>
      <p:sp>
        <p:nvSpPr>
          <p:cNvPr id="3" name="Content Placeholder 2">
            <a:extLst>
              <a:ext uri="{FF2B5EF4-FFF2-40B4-BE49-F238E27FC236}">
                <a16:creationId xmlns:a16="http://schemas.microsoft.com/office/drawing/2014/main" id="{8DD51387-D4CD-489C-BC26-0CD39B29065D}"/>
              </a:ext>
            </a:extLst>
          </p:cNvPr>
          <p:cNvSpPr>
            <a:spLocks noGrp="1"/>
          </p:cNvSpPr>
          <p:nvPr>
            <p:ph idx="1"/>
          </p:nvPr>
        </p:nvSpPr>
        <p:spPr/>
        <p:txBody>
          <a:bodyPr>
            <a:normAutofit/>
          </a:bodyPr>
          <a:lstStyle/>
          <a:p>
            <a:r>
              <a:rPr lang="en-US" sz="2400" dirty="0"/>
              <a:t>No direct knowledge of Islamic culture</a:t>
            </a:r>
          </a:p>
          <a:p>
            <a:r>
              <a:rPr lang="en-US" sz="2400" dirty="0"/>
              <a:t>No knowledge of Arabic language (Italian and English translations)</a:t>
            </a:r>
          </a:p>
          <a:p>
            <a:r>
              <a:rPr lang="en-US" sz="2400" dirty="0"/>
              <a:t>Good knowledge and direct experience of Adventist theology in this area</a:t>
            </a:r>
          </a:p>
          <a:p>
            <a:r>
              <a:rPr lang="en-US" sz="2400" dirty="0"/>
              <a:t>Analysis based on plain, unmediated reading of the Quran</a:t>
            </a:r>
          </a:p>
          <a:p>
            <a:endParaRPr lang="en-US" sz="2400" dirty="0"/>
          </a:p>
        </p:txBody>
      </p:sp>
    </p:spTree>
    <p:extLst>
      <p:ext uri="{BB962C8B-B14F-4D97-AF65-F5344CB8AC3E}">
        <p14:creationId xmlns:p14="http://schemas.microsoft.com/office/powerpoint/2010/main" val="202245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F037D-4593-4972-A075-A10094FEA8FE}"/>
              </a:ext>
            </a:extLst>
          </p:cNvPr>
          <p:cNvSpPr>
            <a:spLocks noGrp="1"/>
          </p:cNvSpPr>
          <p:nvPr>
            <p:ph type="title"/>
          </p:nvPr>
        </p:nvSpPr>
        <p:spPr>
          <a:xfrm>
            <a:off x="1024128" y="206597"/>
            <a:ext cx="9720072" cy="1499616"/>
          </a:xfrm>
        </p:spPr>
        <p:txBody>
          <a:bodyPr/>
          <a:lstStyle/>
          <a:p>
            <a:r>
              <a:rPr lang="en-US" dirty="0"/>
              <a:t>The WHEN OF CREATION</a:t>
            </a:r>
          </a:p>
        </p:txBody>
      </p:sp>
      <p:sp>
        <p:nvSpPr>
          <p:cNvPr id="3" name="Content Placeholder 2">
            <a:extLst>
              <a:ext uri="{FF2B5EF4-FFF2-40B4-BE49-F238E27FC236}">
                <a16:creationId xmlns:a16="http://schemas.microsoft.com/office/drawing/2014/main" id="{AE8FD343-30AE-4C3F-B74D-BDAD17513336}"/>
              </a:ext>
            </a:extLst>
          </p:cNvPr>
          <p:cNvSpPr>
            <a:spLocks noGrp="1"/>
          </p:cNvSpPr>
          <p:nvPr>
            <p:ph idx="1"/>
          </p:nvPr>
        </p:nvSpPr>
        <p:spPr>
          <a:xfrm>
            <a:off x="785813" y="1450184"/>
            <a:ext cx="10808493" cy="5400675"/>
          </a:xfrm>
        </p:spPr>
        <p:txBody>
          <a:bodyPr>
            <a:normAutofit fontScale="77500" lnSpcReduction="20000"/>
          </a:bodyPr>
          <a:lstStyle/>
          <a:p>
            <a:r>
              <a:rPr lang="en-US" b="1" dirty="0"/>
              <a:t>In six days</a:t>
            </a:r>
          </a:p>
          <a:p>
            <a:r>
              <a:rPr lang="en-US" dirty="0"/>
              <a:t>“Indeed your Lord is </a:t>
            </a:r>
            <a:r>
              <a:rPr lang="en-US" dirty="0">
                <a:highlight>
                  <a:srgbClr val="FFFF00"/>
                </a:highlight>
              </a:rPr>
              <a:t>Allah Who created the heavens and the earth in six Days</a:t>
            </a:r>
            <a:r>
              <a:rPr lang="en-US" dirty="0"/>
              <a:t>, then established Himself on the Throne. He makes the day and night overlap in rapid succession. He created the sun, the moon, and the stars—all subjected by His command. The creation and the command belong to Him ˹alone˺. Blessed is Allah—Lord of all worlds!.” (7:54)</a:t>
            </a:r>
          </a:p>
          <a:p>
            <a:r>
              <a:rPr lang="en-US" dirty="0"/>
              <a:t>“Surely your Lord is </a:t>
            </a:r>
            <a:r>
              <a:rPr lang="en-US" dirty="0">
                <a:highlight>
                  <a:srgbClr val="FFFF00"/>
                </a:highlight>
              </a:rPr>
              <a:t>Allah Who created the heavens and the earth in six Days</a:t>
            </a:r>
            <a:r>
              <a:rPr lang="en-US" dirty="0"/>
              <a:t>, then established Himself on the Throne, conducting every affair. None can intercede except by His permission. That is Allah—your Lord, so worship Him ˹alone˺. Will you not then be mindful?” (10:3)</a:t>
            </a:r>
          </a:p>
          <a:p>
            <a:r>
              <a:rPr lang="en-US" dirty="0">
                <a:highlight>
                  <a:srgbClr val="FFFF00"/>
                </a:highlight>
              </a:rPr>
              <a:t>“He is the One Who created the heavens and the earth in six Days</a:t>
            </a:r>
            <a:r>
              <a:rPr lang="en-US" dirty="0"/>
              <a:t>—and His Throne was upon the waters—in order to test which of you is best in deeds. And if you ˹O Prophet˺ say, “Surely you will ˹all˺ be raised up after death,” the disbelievers will certainly say, “That is nothing but pure magic!” (11:7)</a:t>
            </a:r>
          </a:p>
          <a:p>
            <a:r>
              <a:rPr lang="en-US" dirty="0"/>
              <a:t>“˹</a:t>
            </a:r>
            <a:r>
              <a:rPr lang="en-US" dirty="0">
                <a:highlight>
                  <a:srgbClr val="FFFF00"/>
                </a:highlight>
              </a:rPr>
              <a:t>He is˺ the One Who created the heavens and the earth and everything in between in six Days</a:t>
            </a:r>
            <a:r>
              <a:rPr lang="en-US" dirty="0"/>
              <a:t>, then established Himself on the Throne. ˹He is˺ the Most Compassionate! Ask ˹none other than˺ the All-Knowledgeable about Himself.” (25:59)</a:t>
            </a:r>
          </a:p>
          <a:p>
            <a:r>
              <a:rPr lang="en-US" dirty="0"/>
              <a:t>“</a:t>
            </a:r>
            <a:r>
              <a:rPr lang="en-US" dirty="0">
                <a:highlight>
                  <a:srgbClr val="FFFF00"/>
                </a:highlight>
              </a:rPr>
              <a:t>He is the One Who created the heavens and the earth in six Days</a:t>
            </a:r>
            <a:r>
              <a:rPr lang="en-US" dirty="0"/>
              <a:t>, then established Himself on the Throne. He knows whatever goes into the earth and whatever comes out of it, and whatever descends from the sky and whatever ascends into it. And He is with you wherever you are. For Allah is All-Seeing of what you do.” (57:4)</a:t>
            </a:r>
          </a:p>
          <a:p>
            <a:r>
              <a:rPr lang="en-US" dirty="0"/>
              <a:t>“It is </a:t>
            </a:r>
            <a:r>
              <a:rPr lang="en-US" dirty="0">
                <a:highlight>
                  <a:srgbClr val="FFFF00"/>
                </a:highlight>
              </a:rPr>
              <a:t>Allah Who has created the heavens and the earth and everything in between in six Days,</a:t>
            </a:r>
            <a:r>
              <a:rPr lang="en-US" dirty="0"/>
              <a:t> then established Himself on the Throne. You have no protector or intercessor besides Him. Will you not then be mindful?” (32:4)</a:t>
            </a:r>
          </a:p>
          <a:p>
            <a:r>
              <a:rPr lang="en-US" dirty="0"/>
              <a:t>“Indeed, </a:t>
            </a:r>
            <a:r>
              <a:rPr lang="en-US" dirty="0">
                <a:highlight>
                  <a:srgbClr val="FFFF00"/>
                </a:highlight>
              </a:rPr>
              <a:t>We created the heavens and the earth and everything in between in six Days</a:t>
            </a:r>
            <a:r>
              <a:rPr lang="en-US" dirty="0"/>
              <a:t>, and We were not ˹even˺ touched with fatigue.</a:t>
            </a:r>
            <a:r>
              <a:rPr lang="en-US" baseline="30000" dirty="0"/>
              <a:t>”</a:t>
            </a:r>
            <a:r>
              <a:rPr lang="en-US" dirty="0"/>
              <a:t> (50:38)</a:t>
            </a:r>
          </a:p>
        </p:txBody>
      </p:sp>
    </p:spTree>
    <p:extLst>
      <p:ext uri="{BB962C8B-B14F-4D97-AF65-F5344CB8AC3E}">
        <p14:creationId xmlns:p14="http://schemas.microsoft.com/office/powerpoint/2010/main" val="12644915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F037D-4593-4972-A075-A10094FEA8FE}"/>
              </a:ext>
            </a:extLst>
          </p:cNvPr>
          <p:cNvSpPr>
            <a:spLocks noGrp="1"/>
          </p:cNvSpPr>
          <p:nvPr>
            <p:ph type="title"/>
          </p:nvPr>
        </p:nvSpPr>
        <p:spPr>
          <a:xfrm>
            <a:off x="1024128" y="206597"/>
            <a:ext cx="9720072" cy="1499616"/>
          </a:xfrm>
        </p:spPr>
        <p:txBody>
          <a:bodyPr/>
          <a:lstStyle/>
          <a:p>
            <a:r>
              <a:rPr lang="en-US" dirty="0"/>
              <a:t>The WHEN OF CREATION</a:t>
            </a:r>
          </a:p>
        </p:txBody>
      </p:sp>
      <p:sp>
        <p:nvSpPr>
          <p:cNvPr id="3" name="Content Placeholder 2">
            <a:extLst>
              <a:ext uri="{FF2B5EF4-FFF2-40B4-BE49-F238E27FC236}">
                <a16:creationId xmlns:a16="http://schemas.microsoft.com/office/drawing/2014/main" id="{AE8FD343-30AE-4C3F-B74D-BDAD17513336}"/>
              </a:ext>
            </a:extLst>
          </p:cNvPr>
          <p:cNvSpPr>
            <a:spLocks noGrp="1"/>
          </p:cNvSpPr>
          <p:nvPr>
            <p:ph idx="1"/>
          </p:nvPr>
        </p:nvSpPr>
        <p:spPr>
          <a:xfrm>
            <a:off x="785813" y="1450184"/>
            <a:ext cx="10808493" cy="5400675"/>
          </a:xfrm>
        </p:spPr>
        <p:txBody>
          <a:bodyPr>
            <a:normAutofit fontScale="92500" lnSpcReduction="20000"/>
          </a:bodyPr>
          <a:lstStyle/>
          <a:p>
            <a:r>
              <a:rPr lang="en-US" b="1" dirty="0"/>
              <a:t>Literal days?</a:t>
            </a:r>
          </a:p>
          <a:p>
            <a:r>
              <a:rPr lang="en-US" b="1" dirty="0"/>
              <a:t>“</a:t>
            </a:r>
            <a:r>
              <a:rPr lang="en-US" dirty="0"/>
              <a:t>The word day is not always used in the Quran to mean a 24-hour period. According to </a:t>
            </a:r>
            <a:r>
              <a:rPr lang="en-US" dirty="0">
                <a:hlinkClick r:id="rId3"/>
              </a:rPr>
              <a:t>22:47</a:t>
            </a:r>
            <a:r>
              <a:rPr lang="en-US" dirty="0"/>
              <a:t>, a heavenly Day is 1000 years of our time. The Day of Judgment will be 50 000 years of our time (see </a:t>
            </a:r>
            <a:r>
              <a:rPr lang="en-US" dirty="0">
                <a:hlinkClick r:id="rId4"/>
              </a:rPr>
              <a:t>70:4</a:t>
            </a:r>
            <a:r>
              <a:rPr lang="en-US" dirty="0"/>
              <a:t>). Hence, the six Days of creation refer to six eons of time, known only by Allah.” Dr. Mustafa Khattab, the Clear Quran</a:t>
            </a:r>
          </a:p>
          <a:p>
            <a:r>
              <a:rPr lang="en-US" dirty="0"/>
              <a:t>“Six equal intervals of time, which may be six heavenly days, each of them being 1000 earthly years long (see </a:t>
            </a:r>
            <a:r>
              <a:rPr lang="en-US" dirty="0">
                <a:hlinkClick r:id="rId3"/>
              </a:rPr>
              <a:t>22:47</a:t>
            </a:r>
            <a:r>
              <a:rPr lang="en-US" dirty="0"/>
              <a:t>).” Fadel Soliman, Bridges’ translation</a:t>
            </a:r>
          </a:p>
          <a:p>
            <a:r>
              <a:rPr lang="en-US" dirty="0"/>
              <a:t>“The word 'day' in the above verse has been used either in the usual sense of the twenty-four hour unit of time, or in a more general sense of 'period' of time such as in the following verses of the Qur'an: Verily a Day in the sight of your Lord is like a thousand years of your reckoning (al-Hajj 22: 47). The angels and the Spirit ascend unto Him on a Day the measure of which is fifty thousand years (al-</a:t>
            </a:r>
            <a:r>
              <a:rPr lang="en-US" dirty="0" err="1"/>
              <a:t>Ma'arij</a:t>
            </a:r>
            <a:r>
              <a:rPr lang="en-US" dirty="0"/>
              <a:t> 70: 4).” </a:t>
            </a:r>
            <a:r>
              <a:rPr lang="en-US" dirty="0" err="1"/>
              <a:t>Tafheem</a:t>
            </a:r>
            <a:r>
              <a:rPr lang="en-US" dirty="0"/>
              <a:t>-ul-Quran - Abul Ala </a:t>
            </a:r>
            <a:r>
              <a:rPr lang="en-US" dirty="0" err="1"/>
              <a:t>Maududi</a:t>
            </a:r>
            <a:endParaRPr lang="en-US" dirty="0"/>
          </a:p>
          <a:p>
            <a:r>
              <a:rPr lang="en-US" dirty="0"/>
              <a:t>“</a:t>
            </a:r>
            <a:r>
              <a:rPr lang="it-IT" dirty="0"/>
              <a:t>«in sei giorni»: il termine «yaum» («ayyâm» al plurale), non significa strettamente giorno, ma anche epoca, ciclo, periodo ecc.</a:t>
            </a:r>
            <a:r>
              <a:rPr lang="en-US" dirty="0"/>
              <a:t>” Hamza Roberto </a:t>
            </a:r>
            <a:r>
              <a:rPr lang="en-US" dirty="0" err="1"/>
              <a:t>Piccardo</a:t>
            </a:r>
            <a:endParaRPr lang="en-US" dirty="0"/>
          </a:p>
          <a:p>
            <a:r>
              <a:rPr lang="es-ES" dirty="0"/>
              <a:t>“El término árabe </a:t>
            </a:r>
            <a:r>
              <a:rPr lang="es-ES" dirty="0" err="1"/>
              <a:t>iaum</a:t>
            </a:r>
            <a:r>
              <a:rPr lang="es-ES" dirty="0"/>
              <a:t> puede significar «día» o también «un largo periodo de tiempo».” </a:t>
            </a:r>
            <a:r>
              <a:rPr lang="en-US" dirty="0" err="1"/>
              <a:t>Montada</a:t>
            </a:r>
            <a:r>
              <a:rPr lang="en-US" dirty="0"/>
              <a:t> Islamic Foundation</a:t>
            </a:r>
          </a:p>
          <a:p>
            <a:r>
              <a:rPr lang="en-US" dirty="0"/>
              <a:t>“La </a:t>
            </a:r>
            <a:r>
              <a:rPr lang="en-US" dirty="0" err="1"/>
              <a:t>palara</a:t>
            </a:r>
            <a:r>
              <a:rPr lang="en-US" dirty="0"/>
              <a:t> </a:t>
            </a:r>
            <a:r>
              <a:rPr lang="en-US" dirty="0" err="1"/>
              <a:t>árabe</a:t>
            </a:r>
            <a:r>
              <a:rPr lang="en-US" dirty="0"/>
              <a:t> </a:t>
            </a:r>
            <a:r>
              <a:rPr lang="en-US" dirty="0" err="1"/>
              <a:t>iaum</a:t>
            </a:r>
            <a:r>
              <a:rPr lang="en-US" dirty="0"/>
              <a:t> </a:t>
            </a:r>
            <a:r>
              <a:rPr lang="ar-AE" dirty="0"/>
              <a:t>يوم </a:t>
            </a:r>
            <a:r>
              <a:rPr lang="en-US" dirty="0"/>
              <a:t> </a:t>
            </a:r>
            <a:r>
              <a:rPr lang="en-US" dirty="0" err="1"/>
              <a:t>implica</a:t>
            </a:r>
            <a:r>
              <a:rPr lang="en-US" dirty="0"/>
              <a:t> eras o </a:t>
            </a:r>
            <a:r>
              <a:rPr lang="en-US" dirty="0" err="1"/>
              <a:t>espacios</a:t>
            </a:r>
            <a:r>
              <a:rPr lang="en-US" dirty="0"/>
              <a:t> de </a:t>
            </a:r>
            <a:r>
              <a:rPr lang="en-US" dirty="0" err="1"/>
              <a:t>tiempo</a:t>
            </a:r>
            <a:r>
              <a:rPr lang="en-US" dirty="0"/>
              <a:t>. El </a:t>
            </a:r>
            <a:r>
              <a:rPr lang="en-US" dirty="0" err="1"/>
              <a:t>detalle</a:t>
            </a:r>
            <a:r>
              <a:rPr lang="en-US" dirty="0"/>
              <a:t> de ese </a:t>
            </a:r>
            <a:r>
              <a:rPr lang="en-US" dirty="0" err="1"/>
              <a:t>proceso</a:t>
            </a:r>
            <a:r>
              <a:rPr lang="en-US" dirty="0"/>
              <a:t> de </a:t>
            </a:r>
            <a:r>
              <a:rPr lang="en-US" dirty="0" err="1"/>
              <a:t>creación</a:t>
            </a:r>
            <a:r>
              <a:rPr lang="en-US" dirty="0"/>
              <a:t> es </a:t>
            </a:r>
            <a:r>
              <a:rPr lang="en-US" dirty="0" err="1"/>
              <a:t>mencionado</a:t>
            </a:r>
            <a:r>
              <a:rPr lang="en-US" dirty="0"/>
              <a:t> </a:t>
            </a:r>
            <a:r>
              <a:rPr lang="en-US" dirty="0" err="1"/>
              <a:t>en</a:t>
            </a:r>
            <a:r>
              <a:rPr lang="en-US" dirty="0"/>
              <a:t> </a:t>
            </a:r>
            <a:r>
              <a:rPr lang="en-US" dirty="0" err="1"/>
              <a:t>Corán</a:t>
            </a:r>
            <a:r>
              <a:rPr lang="en-US" dirty="0"/>
              <a:t> </a:t>
            </a:r>
            <a:r>
              <a:rPr lang="en-US" dirty="0">
                <a:hlinkClick r:id="rId5"/>
              </a:rPr>
              <a:t>41:9-12</a:t>
            </a:r>
            <a:r>
              <a:rPr lang="en-US" dirty="0"/>
              <a:t>.” Sheikh Isa Garcia</a:t>
            </a:r>
          </a:p>
          <a:p>
            <a:endParaRPr lang="en-US" b="1" dirty="0"/>
          </a:p>
        </p:txBody>
      </p:sp>
    </p:spTree>
    <p:extLst>
      <p:ext uri="{BB962C8B-B14F-4D97-AF65-F5344CB8AC3E}">
        <p14:creationId xmlns:p14="http://schemas.microsoft.com/office/powerpoint/2010/main" val="42267077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F037D-4593-4972-A075-A10094FEA8FE}"/>
              </a:ext>
            </a:extLst>
          </p:cNvPr>
          <p:cNvSpPr>
            <a:spLocks noGrp="1"/>
          </p:cNvSpPr>
          <p:nvPr>
            <p:ph type="title"/>
          </p:nvPr>
        </p:nvSpPr>
        <p:spPr>
          <a:xfrm>
            <a:off x="1024128" y="206597"/>
            <a:ext cx="9720072" cy="1499616"/>
          </a:xfrm>
        </p:spPr>
        <p:txBody>
          <a:bodyPr/>
          <a:lstStyle/>
          <a:p>
            <a:r>
              <a:rPr lang="en-US" dirty="0"/>
              <a:t>The WHEN OF CREATION</a:t>
            </a:r>
          </a:p>
        </p:txBody>
      </p:sp>
      <p:sp>
        <p:nvSpPr>
          <p:cNvPr id="3" name="Content Placeholder 2">
            <a:extLst>
              <a:ext uri="{FF2B5EF4-FFF2-40B4-BE49-F238E27FC236}">
                <a16:creationId xmlns:a16="http://schemas.microsoft.com/office/drawing/2014/main" id="{AE8FD343-30AE-4C3F-B74D-BDAD17513336}"/>
              </a:ext>
            </a:extLst>
          </p:cNvPr>
          <p:cNvSpPr>
            <a:spLocks noGrp="1"/>
          </p:cNvSpPr>
          <p:nvPr>
            <p:ph idx="1"/>
          </p:nvPr>
        </p:nvSpPr>
        <p:spPr>
          <a:xfrm>
            <a:off x="785813" y="1450184"/>
            <a:ext cx="10808493" cy="5400675"/>
          </a:xfrm>
        </p:spPr>
        <p:txBody>
          <a:bodyPr>
            <a:normAutofit fontScale="77500" lnSpcReduction="20000"/>
          </a:bodyPr>
          <a:lstStyle/>
          <a:p>
            <a:r>
              <a:rPr lang="en-US" b="1" dirty="0"/>
              <a:t>And the seventh day?</a:t>
            </a:r>
          </a:p>
          <a:p>
            <a:r>
              <a:rPr lang="en-US" dirty="0"/>
              <a:t>“Indeed your Lord is Allah Who created the heavens and the earth in six Days, </a:t>
            </a:r>
            <a:r>
              <a:rPr lang="en-US" dirty="0">
                <a:highlight>
                  <a:srgbClr val="FFFF00"/>
                </a:highlight>
              </a:rPr>
              <a:t>then established Himself on the Throne</a:t>
            </a:r>
            <a:r>
              <a:rPr lang="en-US" dirty="0"/>
              <a:t>. He makes the day and night overlap in rapid succession. He created the sun, the moon, and the stars—all subjected by His command. The creation and the command belong to Him ˹alone˺. Blessed is Allah—Lord of all worlds!.” (7:54)</a:t>
            </a:r>
          </a:p>
          <a:p>
            <a:r>
              <a:rPr lang="en-US" dirty="0"/>
              <a:t>“Surely your Lord is Allah Who created the heavens and the earth in six Days, </a:t>
            </a:r>
            <a:r>
              <a:rPr lang="en-US" dirty="0">
                <a:highlight>
                  <a:srgbClr val="FFFF00"/>
                </a:highlight>
              </a:rPr>
              <a:t>then established Himself on the Throne</a:t>
            </a:r>
            <a:r>
              <a:rPr lang="en-US" dirty="0"/>
              <a:t>, conducting every affair. None can intercede except by His permission. That is Allah—your Lord, so worship Him ˹alone˺. Will you not then be mindful?” (10:3)</a:t>
            </a:r>
          </a:p>
          <a:p>
            <a:r>
              <a:rPr lang="en-US" dirty="0"/>
              <a:t>“He is the One Who created the heavens and the earth in six Days—</a:t>
            </a:r>
            <a:r>
              <a:rPr lang="en-US" dirty="0">
                <a:highlight>
                  <a:srgbClr val="FFFF00"/>
                </a:highlight>
              </a:rPr>
              <a:t>and His Throne was upon the waters</a:t>
            </a:r>
            <a:r>
              <a:rPr lang="en-US" dirty="0"/>
              <a:t>—in order to test which of you is best in deeds. And if you ˹O Prophet˺ say, “Surely you will ˹all˺ be raised up after death,” the disbelievers will certainly say, “That is nothing but pure magic!” (11:7)</a:t>
            </a:r>
          </a:p>
          <a:p>
            <a:r>
              <a:rPr lang="en-US" dirty="0"/>
              <a:t>“˹He is˺ the One Who created the heavens and the earth and everything in between in six Days, </a:t>
            </a:r>
            <a:r>
              <a:rPr lang="en-US" dirty="0">
                <a:highlight>
                  <a:srgbClr val="FFFF00"/>
                </a:highlight>
              </a:rPr>
              <a:t>then established Himself on the Throne</a:t>
            </a:r>
            <a:r>
              <a:rPr lang="en-US" dirty="0"/>
              <a:t>. ˹He is˺ the Most Compassionate! Ask ˹none other than˺ the All-Knowledgeable about Himself.” (25:59)</a:t>
            </a:r>
          </a:p>
          <a:p>
            <a:r>
              <a:rPr lang="en-US" dirty="0"/>
              <a:t>“He is the One Who created the heavens and the earth in six Days, </a:t>
            </a:r>
            <a:r>
              <a:rPr lang="en-US" dirty="0">
                <a:highlight>
                  <a:srgbClr val="FFFF00"/>
                </a:highlight>
              </a:rPr>
              <a:t>then established Himself on the Throne</a:t>
            </a:r>
            <a:r>
              <a:rPr lang="en-US" dirty="0"/>
              <a:t>. He knows whatever goes into the earth and whatever comes out of it, and whatever descends from the sky and whatever ascends into it. And He is with you wherever you are. For Allah is All-Seeing of what you do.” (57:4)</a:t>
            </a:r>
          </a:p>
          <a:p>
            <a:r>
              <a:rPr lang="en-US" dirty="0"/>
              <a:t>“It is Allah Who has created the heavens and the earth and everything in between in six Days, </a:t>
            </a:r>
            <a:r>
              <a:rPr lang="en-US" dirty="0">
                <a:highlight>
                  <a:srgbClr val="FFFF00"/>
                </a:highlight>
              </a:rPr>
              <a:t>then established Himself on the Throne</a:t>
            </a:r>
            <a:r>
              <a:rPr lang="en-US" dirty="0"/>
              <a:t>. You have no protector or intercessor besides Him. Will you not then be mindful?” (32:4)</a:t>
            </a:r>
          </a:p>
          <a:p>
            <a:r>
              <a:rPr lang="en-US" dirty="0"/>
              <a:t>“Indeed, We created the heavens and the earth and everything in between in six Days, and We were not ˹even˺ touched with fatigue.</a:t>
            </a:r>
            <a:r>
              <a:rPr lang="en-US" baseline="30000" dirty="0"/>
              <a:t>”</a:t>
            </a:r>
            <a:r>
              <a:rPr lang="en-US" dirty="0"/>
              <a:t> (50:38)</a:t>
            </a:r>
          </a:p>
        </p:txBody>
      </p:sp>
    </p:spTree>
    <p:extLst>
      <p:ext uri="{BB962C8B-B14F-4D97-AF65-F5344CB8AC3E}">
        <p14:creationId xmlns:p14="http://schemas.microsoft.com/office/powerpoint/2010/main" val="551493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F037D-4593-4972-A075-A10094FEA8FE}"/>
              </a:ext>
            </a:extLst>
          </p:cNvPr>
          <p:cNvSpPr>
            <a:spLocks noGrp="1"/>
          </p:cNvSpPr>
          <p:nvPr>
            <p:ph type="title"/>
          </p:nvPr>
        </p:nvSpPr>
        <p:spPr/>
        <p:txBody>
          <a:bodyPr/>
          <a:lstStyle/>
          <a:p>
            <a:r>
              <a:rPr lang="en-US" dirty="0"/>
              <a:t>Creation of humans</a:t>
            </a:r>
          </a:p>
        </p:txBody>
      </p:sp>
      <p:sp>
        <p:nvSpPr>
          <p:cNvPr id="3" name="Content Placeholder 2">
            <a:extLst>
              <a:ext uri="{FF2B5EF4-FFF2-40B4-BE49-F238E27FC236}">
                <a16:creationId xmlns:a16="http://schemas.microsoft.com/office/drawing/2014/main" id="{AE8FD343-30AE-4C3F-B74D-BDAD17513336}"/>
              </a:ext>
            </a:extLst>
          </p:cNvPr>
          <p:cNvSpPr>
            <a:spLocks noGrp="1"/>
          </p:cNvSpPr>
          <p:nvPr>
            <p:ph idx="1"/>
          </p:nvPr>
        </p:nvSpPr>
        <p:spPr>
          <a:xfrm>
            <a:off x="1024128" y="2000250"/>
            <a:ext cx="9720073" cy="4309110"/>
          </a:xfrm>
        </p:spPr>
        <p:txBody>
          <a:bodyPr>
            <a:normAutofit fontScale="92500" lnSpcReduction="20000"/>
          </a:bodyPr>
          <a:lstStyle/>
          <a:p>
            <a:r>
              <a:rPr lang="en-US" b="1" dirty="0"/>
              <a:t>From clay/mud/dust and living breath</a:t>
            </a:r>
          </a:p>
          <a:p>
            <a:r>
              <a:rPr lang="en-US" dirty="0"/>
              <a:t>“˹Remember, O  Prophet˺ when your Lord said to the angels, “</a:t>
            </a:r>
            <a:r>
              <a:rPr lang="en-US" dirty="0">
                <a:highlight>
                  <a:srgbClr val="FFFF00"/>
                </a:highlight>
              </a:rPr>
              <a:t>I am going to create a human being from sounding clay </a:t>
            </a:r>
            <a:r>
              <a:rPr lang="en-US" dirty="0" err="1">
                <a:highlight>
                  <a:srgbClr val="FFFF00"/>
                </a:highlight>
              </a:rPr>
              <a:t>moulded</a:t>
            </a:r>
            <a:r>
              <a:rPr lang="en-US" dirty="0">
                <a:highlight>
                  <a:srgbClr val="FFFF00"/>
                </a:highlight>
              </a:rPr>
              <a:t> from black mud</a:t>
            </a:r>
            <a:r>
              <a:rPr lang="en-US" dirty="0"/>
              <a:t>. So when I have </a:t>
            </a:r>
            <a:r>
              <a:rPr lang="en-US" dirty="0">
                <a:highlight>
                  <a:srgbClr val="FFFF00"/>
                </a:highlight>
              </a:rPr>
              <a:t>fashioned him and had a spirit of My Own ˹creation˺ breathed into him</a:t>
            </a:r>
            <a:r>
              <a:rPr lang="en-US" dirty="0"/>
              <a:t>, fall down in prostration to him.” (15:28-29)</a:t>
            </a:r>
          </a:p>
          <a:p>
            <a:r>
              <a:rPr lang="en-US" dirty="0"/>
              <a:t>“And ˹remember˺ when We said to the angels, “Prostrate before Adam,” so they all did—but not Iblîs,</a:t>
            </a:r>
            <a:r>
              <a:rPr lang="en-US" baseline="30000" dirty="0"/>
              <a:t>1</a:t>
            </a:r>
            <a:r>
              <a:rPr lang="en-US" dirty="0"/>
              <a:t> who protested, “Should I prostrate to </a:t>
            </a:r>
            <a:r>
              <a:rPr lang="en-US" dirty="0">
                <a:highlight>
                  <a:srgbClr val="FFFF00"/>
                </a:highlight>
              </a:rPr>
              <a:t>the one You have created from mud</a:t>
            </a:r>
            <a:r>
              <a:rPr lang="en-US" dirty="0"/>
              <a:t>?”” (17:61)</a:t>
            </a:r>
          </a:p>
          <a:p>
            <a:r>
              <a:rPr lang="en-US" dirty="0"/>
              <a:t>“One of His signs is that </a:t>
            </a:r>
            <a:r>
              <a:rPr lang="en-US" dirty="0">
                <a:highlight>
                  <a:srgbClr val="FFFF00"/>
                </a:highlight>
              </a:rPr>
              <a:t>He created you from dust</a:t>
            </a:r>
            <a:r>
              <a:rPr lang="en-US" dirty="0"/>
              <a:t>, then—behold!—you are human beings spreading over ˹the earth˺.” (30:20)</a:t>
            </a:r>
          </a:p>
          <a:p>
            <a:r>
              <a:rPr lang="en-US" dirty="0"/>
              <a:t>“Who has perfected everything He created. And </a:t>
            </a:r>
            <a:r>
              <a:rPr lang="en-US" dirty="0">
                <a:highlight>
                  <a:srgbClr val="FFFF00"/>
                </a:highlight>
              </a:rPr>
              <a:t>He originated the creation of humankind from clay</a:t>
            </a:r>
            <a:r>
              <a:rPr lang="en-US" dirty="0"/>
              <a:t>. Then He made his descendants from an extract of a humble fluid, then He </a:t>
            </a:r>
            <a:r>
              <a:rPr lang="en-US" dirty="0">
                <a:highlight>
                  <a:srgbClr val="FFFF00"/>
                </a:highlight>
              </a:rPr>
              <a:t>fashioned them and had a spirit of His Own ˹creation˺ breathed into them</a:t>
            </a:r>
            <a:r>
              <a:rPr lang="en-US" dirty="0"/>
              <a:t>. And He gave you hearing, sight, and intellect. ˹Yet˺ you hardly give any thanks.” (32:7-9)</a:t>
            </a:r>
          </a:p>
          <a:p>
            <a:r>
              <a:rPr lang="en-US" dirty="0"/>
              <a:t>“So ask them ˹O Prophet˺, which is harder to create: them or other marvels of Our creation? Indeed, </a:t>
            </a:r>
            <a:r>
              <a:rPr lang="en-US" dirty="0">
                <a:highlight>
                  <a:srgbClr val="FFFF00"/>
                </a:highlight>
              </a:rPr>
              <a:t>We created them from a sticky clay</a:t>
            </a:r>
            <a:r>
              <a:rPr lang="en-US" dirty="0"/>
              <a:t>.” (37:11)</a:t>
            </a:r>
          </a:p>
        </p:txBody>
      </p:sp>
    </p:spTree>
    <p:extLst>
      <p:ext uri="{BB962C8B-B14F-4D97-AF65-F5344CB8AC3E}">
        <p14:creationId xmlns:p14="http://schemas.microsoft.com/office/powerpoint/2010/main" val="1185221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F037D-4593-4972-A075-A10094FEA8FE}"/>
              </a:ext>
            </a:extLst>
          </p:cNvPr>
          <p:cNvSpPr>
            <a:spLocks noGrp="1"/>
          </p:cNvSpPr>
          <p:nvPr>
            <p:ph type="title"/>
          </p:nvPr>
        </p:nvSpPr>
        <p:spPr/>
        <p:txBody>
          <a:bodyPr/>
          <a:lstStyle/>
          <a:p>
            <a:r>
              <a:rPr lang="en-US" dirty="0"/>
              <a:t>Creation of humans</a:t>
            </a:r>
          </a:p>
        </p:txBody>
      </p:sp>
      <p:sp>
        <p:nvSpPr>
          <p:cNvPr id="3" name="Content Placeholder 2">
            <a:extLst>
              <a:ext uri="{FF2B5EF4-FFF2-40B4-BE49-F238E27FC236}">
                <a16:creationId xmlns:a16="http://schemas.microsoft.com/office/drawing/2014/main" id="{AE8FD343-30AE-4C3F-B74D-BDAD17513336}"/>
              </a:ext>
            </a:extLst>
          </p:cNvPr>
          <p:cNvSpPr>
            <a:spLocks noGrp="1"/>
          </p:cNvSpPr>
          <p:nvPr>
            <p:ph idx="1"/>
          </p:nvPr>
        </p:nvSpPr>
        <p:spPr>
          <a:xfrm>
            <a:off x="1024128" y="2000250"/>
            <a:ext cx="9720073" cy="4309110"/>
          </a:xfrm>
        </p:spPr>
        <p:txBody>
          <a:bodyPr>
            <a:normAutofit/>
          </a:bodyPr>
          <a:lstStyle/>
          <a:p>
            <a:r>
              <a:rPr lang="en-US" b="1" dirty="0"/>
              <a:t>Design and “</a:t>
            </a:r>
            <a:r>
              <a:rPr lang="en-US" b="1" dirty="0" err="1"/>
              <a:t>moulding</a:t>
            </a:r>
            <a:r>
              <a:rPr lang="en-US" b="1" dirty="0"/>
              <a:t>”</a:t>
            </a:r>
          </a:p>
          <a:p>
            <a:r>
              <a:rPr lang="en-US" dirty="0"/>
              <a:t>“Who created you, fashioned you, and perfected your design, </a:t>
            </a:r>
            <a:r>
              <a:rPr lang="en-US" dirty="0" err="1"/>
              <a:t>moulding</a:t>
            </a:r>
            <a:r>
              <a:rPr lang="en-US" dirty="0"/>
              <a:t> you in whatever form He willed?.” (82:7-8)</a:t>
            </a:r>
          </a:p>
          <a:p>
            <a:r>
              <a:rPr lang="en-US" dirty="0"/>
              <a:t>“He created the heavens and the earth for a purpose. He shaped you ˹in the womb˺, perfecting your form. And to Him is the final return.” (64:3)</a:t>
            </a:r>
          </a:p>
        </p:txBody>
      </p:sp>
    </p:spTree>
    <p:extLst>
      <p:ext uri="{BB962C8B-B14F-4D97-AF65-F5344CB8AC3E}">
        <p14:creationId xmlns:p14="http://schemas.microsoft.com/office/powerpoint/2010/main" val="24718797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F037D-4593-4972-A075-A10094FEA8FE}"/>
              </a:ext>
            </a:extLst>
          </p:cNvPr>
          <p:cNvSpPr>
            <a:spLocks noGrp="1"/>
          </p:cNvSpPr>
          <p:nvPr>
            <p:ph type="title"/>
          </p:nvPr>
        </p:nvSpPr>
        <p:spPr/>
        <p:txBody>
          <a:bodyPr/>
          <a:lstStyle/>
          <a:p>
            <a:r>
              <a:rPr lang="en-US" dirty="0"/>
              <a:t>Creation of humans</a:t>
            </a:r>
          </a:p>
        </p:txBody>
      </p:sp>
      <p:sp>
        <p:nvSpPr>
          <p:cNvPr id="3" name="Content Placeholder 2">
            <a:extLst>
              <a:ext uri="{FF2B5EF4-FFF2-40B4-BE49-F238E27FC236}">
                <a16:creationId xmlns:a16="http://schemas.microsoft.com/office/drawing/2014/main" id="{AE8FD343-30AE-4C3F-B74D-BDAD17513336}"/>
              </a:ext>
            </a:extLst>
          </p:cNvPr>
          <p:cNvSpPr>
            <a:spLocks noGrp="1"/>
          </p:cNvSpPr>
          <p:nvPr>
            <p:ph idx="1"/>
          </p:nvPr>
        </p:nvSpPr>
        <p:spPr>
          <a:xfrm>
            <a:off x="1024128" y="2000250"/>
            <a:ext cx="9720073" cy="4309110"/>
          </a:xfrm>
        </p:spPr>
        <p:txBody>
          <a:bodyPr>
            <a:normAutofit fontScale="92500" lnSpcReduction="20000"/>
          </a:bodyPr>
          <a:lstStyle/>
          <a:p>
            <a:r>
              <a:rPr lang="en-US" b="1" dirty="0"/>
              <a:t>Every human a creation</a:t>
            </a:r>
          </a:p>
          <a:p>
            <a:r>
              <a:rPr lang="en-US" dirty="0"/>
              <a:t>“Who has perfected everything He created. And He originated the creation of humankind from clay. Then He made his descendants from an extract of a humble fluid,” (32:7-8)</a:t>
            </a:r>
          </a:p>
          <a:p>
            <a:r>
              <a:rPr lang="en-US" dirty="0"/>
              <a:t>“He created humans from a sperm-drop, then—behold!—they openly challenge ˹Him˺.” (16:4)</a:t>
            </a:r>
          </a:p>
          <a:p>
            <a:r>
              <a:rPr lang="en-US" dirty="0"/>
              <a:t>“He created them from a sperm-drop, and ordained their development.” (80:19)</a:t>
            </a:r>
          </a:p>
          <a:p>
            <a:r>
              <a:rPr lang="en-US" dirty="0"/>
              <a:t>“O humanity! If you are in doubt about the Resurrection, then ˹know that˺ We did create you from dust, then from a sperm-drop, then ˹developed you into˺ a clinging clot ˹of blood˺, then a lump of flesh—fully formed or unformed—in order to demonstrate ˹Our power˺ to you. ˹Then˺ We settle whatever ˹embryo˺ We will in the womb for an appointed term, then bring you forth as infants, so that you may reach your prime. Some of you ˹may˺ die ˹young˺, while others are left to reach the most feeble stage of life so that they may know nothing after having known much. And you see the earth lifeless, but as soon as We send down rain upon it, it begins to stir ˹to life˺ and swell, producing every type of pleasant plant.” (22:5)</a:t>
            </a:r>
          </a:p>
          <a:p>
            <a:r>
              <a:rPr lang="en-US" dirty="0"/>
              <a:t>“Have you considered what you ejaculate? Is it you who create ˹a child out of˺ it, or is it We Who do so?” (56:58-59)</a:t>
            </a:r>
          </a:p>
        </p:txBody>
      </p:sp>
    </p:spTree>
    <p:extLst>
      <p:ext uri="{BB962C8B-B14F-4D97-AF65-F5344CB8AC3E}">
        <p14:creationId xmlns:p14="http://schemas.microsoft.com/office/powerpoint/2010/main" val="3307588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F037D-4593-4972-A075-A10094FEA8FE}"/>
              </a:ext>
            </a:extLst>
          </p:cNvPr>
          <p:cNvSpPr>
            <a:spLocks noGrp="1"/>
          </p:cNvSpPr>
          <p:nvPr>
            <p:ph type="title"/>
          </p:nvPr>
        </p:nvSpPr>
        <p:spPr/>
        <p:txBody>
          <a:bodyPr/>
          <a:lstStyle/>
          <a:p>
            <a:r>
              <a:rPr lang="en-US" dirty="0"/>
              <a:t>Creation of humans</a:t>
            </a:r>
          </a:p>
        </p:txBody>
      </p:sp>
      <p:sp>
        <p:nvSpPr>
          <p:cNvPr id="3" name="Content Placeholder 2">
            <a:extLst>
              <a:ext uri="{FF2B5EF4-FFF2-40B4-BE49-F238E27FC236}">
                <a16:creationId xmlns:a16="http://schemas.microsoft.com/office/drawing/2014/main" id="{AE8FD343-30AE-4C3F-B74D-BDAD17513336}"/>
              </a:ext>
            </a:extLst>
          </p:cNvPr>
          <p:cNvSpPr>
            <a:spLocks noGrp="1"/>
          </p:cNvSpPr>
          <p:nvPr>
            <p:ph idx="1"/>
          </p:nvPr>
        </p:nvSpPr>
        <p:spPr>
          <a:xfrm>
            <a:off x="1024128" y="2000250"/>
            <a:ext cx="9720073" cy="4309110"/>
          </a:xfrm>
        </p:spPr>
        <p:txBody>
          <a:bodyPr>
            <a:normAutofit fontScale="92500" lnSpcReduction="10000"/>
          </a:bodyPr>
          <a:lstStyle/>
          <a:p>
            <a:r>
              <a:rPr lang="en-US" b="1" dirty="0"/>
              <a:t>Creation of the first woman</a:t>
            </a:r>
          </a:p>
          <a:p>
            <a:r>
              <a:rPr lang="en-US" dirty="0"/>
              <a:t>“</a:t>
            </a:r>
            <a:r>
              <a:rPr lang="en-US" dirty="0">
                <a:highlight>
                  <a:srgbClr val="FFFF00"/>
                </a:highlight>
              </a:rPr>
              <a:t>He created you ˹all˺ from a single soul, then from it He made its mate</a:t>
            </a:r>
            <a:r>
              <a:rPr lang="en-US" dirty="0"/>
              <a:t>. And He produced for you four pairs of cattle. He creates you in the wombs of your mothers ˹in stages˺, one development after another, in three layers of darkness. That is Allah—your Lord! All authority belongs to Him. There is no god ˹worthy of worship˺ except Him. How can you then be turned away?” (39:6)</a:t>
            </a:r>
          </a:p>
          <a:p>
            <a:r>
              <a:rPr lang="en-US" dirty="0"/>
              <a:t>“O humanity! Be mindful of your Lord </a:t>
            </a:r>
            <a:r>
              <a:rPr lang="en-US" dirty="0">
                <a:highlight>
                  <a:srgbClr val="FFFF00"/>
                </a:highlight>
              </a:rPr>
              <a:t>Who created you from a single soul, and from it He created its mate, and through both He spread countless men and women</a:t>
            </a:r>
            <a:r>
              <a:rPr lang="en-US" dirty="0"/>
              <a:t>. And be mindful of Allah—in Whose Name you appeal to one another—and ˹</a:t>
            </a:r>
            <a:r>
              <a:rPr lang="en-US" dirty="0" err="1"/>
              <a:t>honour</a:t>
            </a:r>
            <a:r>
              <a:rPr lang="en-US" dirty="0"/>
              <a:t>˺ family ties. Surely Allah is ever Watchful over you.” (4:1)</a:t>
            </a:r>
          </a:p>
          <a:p>
            <a:r>
              <a:rPr lang="en-US" dirty="0"/>
              <a:t>“He is the One </a:t>
            </a:r>
            <a:r>
              <a:rPr lang="en-US" dirty="0">
                <a:highlight>
                  <a:srgbClr val="FFFF00"/>
                </a:highlight>
              </a:rPr>
              <a:t>Who created you from a single soul, then from it made its spouse so he may find comfort in her.</a:t>
            </a:r>
            <a:r>
              <a:rPr lang="en-US" dirty="0"/>
              <a:t> After he had been united with her, she carried a light burden that developed gradually. When it grew heavy, they prayed to Allah, their Lord, “If you grant us good offspring, we will certainly be grateful.” (7:189)</a:t>
            </a:r>
          </a:p>
        </p:txBody>
      </p:sp>
    </p:spTree>
    <p:extLst>
      <p:ext uri="{BB962C8B-B14F-4D97-AF65-F5344CB8AC3E}">
        <p14:creationId xmlns:p14="http://schemas.microsoft.com/office/powerpoint/2010/main" val="8452519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F037D-4593-4972-A075-A10094FEA8FE}"/>
              </a:ext>
            </a:extLst>
          </p:cNvPr>
          <p:cNvSpPr>
            <a:spLocks noGrp="1"/>
          </p:cNvSpPr>
          <p:nvPr>
            <p:ph type="title"/>
          </p:nvPr>
        </p:nvSpPr>
        <p:spPr/>
        <p:txBody>
          <a:bodyPr/>
          <a:lstStyle/>
          <a:p>
            <a:r>
              <a:rPr lang="en-US" dirty="0"/>
              <a:t>Creation of humans</a:t>
            </a:r>
          </a:p>
        </p:txBody>
      </p:sp>
      <p:sp>
        <p:nvSpPr>
          <p:cNvPr id="3" name="Content Placeholder 2">
            <a:extLst>
              <a:ext uri="{FF2B5EF4-FFF2-40B4-BE49-F238E27FC236}">
                <a16:creationId xmlns:a16="http://schemas.microsoft.com/office/drawing/2014/main" id="{AE8FD343-30AE-4C3F-B74D-BDAD17513336}"/>
              </a:ext>
            </a:extLst>
          </p:cNvPr>
          <p:cNvSpPr>
            <a:spLocks noGrp="1"/>
          </p:cNvSpPr>
          <p:nvPr>
            <p:ph idx="1"/>
          </p:nvPr>
        </p:nvSpPr>
        <p:spPr>
          <a:xfrm>
            <a:off x="1024128" y="2000250"/>
            <a:ext cx="9720073" cy="4309110"/>
          </a:xfrm>
        </p:spPr>
        <p:txBody>
          <a:bodyPr>
            <a:normAutofit/>
          </a:bodyPr>
          <a:lstStyle/>
          <a:p>
            <a:r>
              <a:rPr lang="en-US" b="1" dirty="0"/>
              <a:t>Every woman a creation</a:t>
            </a:r>
          </a:p>
          <a:p>
            <a:r>
              <a:rPr lang="en-US" dirty="0"/>
              <a:t>“And ˹it is˺ Allah ˹Who˺ </a:t>
            </a:r>
            <a:r>
              <a:rPr lang="en-US" dirty="0">
                <a:highlight>
                  <a:srgbClr val="FFFF00"/>
                </a:highlight>
              </a:rPr>
              <a:t>created you from dust, then ˹developed you˺ from a sperm-drop, then made you into pairs. No female ever conceives or delivers without His knowledge. </a:t>
            </a:r>
            <a:r>
              <a:rPr lang="en-US" dirty="0"/>
              <a:t>And no one’s life is made long or cut short but is ˹written˺ in a Record. That is certainly easy for Allah.” (35:11)</a:t>
            </a:r>
          </a:p>
          <a:p>
            <a:r>
              <a:rPr lang="en-US" dirty="0"/>
              <a:t>“And He created the pairs—males and females—from a sperm-drop when it is emitted.” (53:45-46)</a:t>
            </a:r>
          </a:p>
        </p:txBody>
      </p:sp>
    </p:spTree>
    <p:extLst>
      <p:ext uri="{BB962C8B-B14F-4D97-AF65-F5344CB8AC3E}">
        <p14:creationId xmlns:p14="http://schemas.microsoft.com/office/powerpoint/2010/main" val="24260655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F037D-4593-4972-A075-A10094FEA8FE}"/>
              </a:ext>
            </a:extLst>
          </p:cNvPr>
          <p:cNvSpPr>
            <a:spLocks noGrp="1"/>
          </p:cNvSpPr>
          <p:nvPr>
            <p:ph type="title"/>
          </p:nvPr>
        </p:nvSpPr>
        <p:spPr/>
        <p:txBody>
          <a:bodyPr/>
          <a:lstStyle/>
          <a:p>
            <a:r>
              <a:rPr lang="en-US" dirty="0"/>
              <a:t>The cosmic conflict</a:t>
            </a:r>
          </a:p>
        </p:txBody>
      </p:sp>
      <p:sp>
        <p:nvSpPr>
          <p:cNvPr id="3" name="Content Placeholder 2">
            <a:extLst>
              <a:ext uri="{FF2B5EF4-FFF2-40B4-BE49-F238E27FC236}">
                <a16:creationId xmlns:a16="http://schemas.microsoft.com/office/drawing/2014/main" id="{AE8FD343-30AE-4C3F-B74D-BDAD17513336}"/>
              </a:ext>
            </a:extLst>
          </p:cNvPr>
          <p:cNvSpPr>
            <a:spLocks noGrp="1"/>
          </p:cNvSpPr>
          <p:nvPr>
            <p:ph idx="1"/>
          </p:nvPr>
        </p:nvSpPr>
        <p:spPr>
          <a:xfrm>
            <a:off x="1024128" y="2000250"/>
            <a:ext cx="9720073" cy="4309110"/>
          </a:xfrm>
        </p:spPr>
        <p:txBody>
          <a:bodyPr>
            <a:normAutofit/>
          </a:bodyPr>
          <a:lstStyle/>
          <a:p>
            <a:r>
              <a:rPr lang="en-US" b="1" dirty="0"/>
              <a:t>Narrative of heavenly rebellion in association with creation of humans</a:t>
            </a:r>
          </a:p>
          <a:p>
            <a:r>
              <a:rPr lang="en-US" dirty="0"/>
              <a:t>“˹Remember˺ when your Lord said to the angels, “I am going to place a successive ˹human˺ authority on earth.” They asked ˹Allah˺, “Will You place in it someone who will spread corruption there and shed blood while we glorify Your praises and proclaim Your holiness?” Allah responded, “I know what you do not know.” He taught Adam the names of all things, then He presented them to the angels and said, “Tell Me the names of these, if what you say is true?” They replied, “Glory be to You! We have no knowledge except what You have taught us. You are truly the All-Knowing, All-Wise.” Allah said, “O Adam! Inform them of their names.” Then when Adam did, Allah said, “Did I not tell you that I know the secrets of the heavens and the earth, and I know what you reveal and what you conceal?” And ˹remember˺ when We said to the angels, “Prostrate before Adam,” so they all did—but not </a:t>
            </a:r>
            <a:r>
              <a:rPr lang="en-US" dirty="0" err="1"/>
              <a:t>Iblîs</a:t>
            </a:r>
            <a:r>
              <a:rPr lang="en-US" dirty="0"/>
              <a:t>, who refused and acted arrogantly, becoming unfaithful.” (2:30-34)</a:t>
            </a:r>
          </a:p>
        </p:txBody>
      </p:sp>
    </p:spTree>
    <p:extLst>
      <p:ext uri="{BB962C8B-B14F-4D97-AF65-F5344CB8AC3E}">
        <p14:creationId xmlns:p14="http://schemas.microsoft.com/office/powerpoint/2010/main" val="4362165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F037D-4593-4972-A075-A10094FEA8FE}"/>
              </a:ext>
            </a:extLst>
          </p:cNvPr>
          <p:cNvSpPr>
            <a:spLocks noGrp="1"/>
          </p:cNvSpPr>
          <p:nvPr>
            <p:ph type="title"/>
          </p:nvPr>
        </p:nvSpPr>
        <p:spPr/>
        <p:txBody>
          <a:bodyPr/>
          <a:lstStyle/>
          <a:p>
            <a:r>
              <a:rPr lang="en-US" dirty="0"/>
              <a:t>The cosmic conflict</a:t>
            </a:r>
          </a:p>
        </p:txBody>
      </p:sp>
      <p:sp>
        <p:nvSpPr>
          <p:cNvPr id="3" name="Content Placeholder 2">
            <a:extLst>
              <a:ext uri="{FF2B5EF4-FFF2-40B4-BE49-F238E27FC236}">
                <a16:creationId xmlns:a16="http://schemas.microsoft.com/office/drawing/2014/main" id="{AE8FD343-30AE-4C3F-B74D-BDAD17513336}"/>
              </a:ext>
            </a:extLst>
          </p:cNvPr>
          <p:cNvSpPr>
            <a:spLocks noGrp="1"/>
          </p:cNvSpPr>
          <p:nvPr>
            <p:ph idx="1"/>
          </p:nvPr>
        </p:nvSpPr>
        <p:spPr>
          <a:xfrm>
            <a:off x="1024128" y="2000250"/>
            <a:ext cx="9720073" cy="4309110"/>
          </a:xfrm>
        </p:spPr>
        <p:txBody>
          <a:bodyPr>
            <a:normAutofit/>
          </a:bodyPr>
          <a:lstStyle/>
          <a:p>
            <a:r>
              <a:rPr lang="en-US" b="1" dirty="0"/>
              <a:t>Narrative of heavenly rebellion in association with creation of humans</a:t>
            </a:r>
          </a:p>
          <a:p>
            <a:r>
              <a:rPr lang="en-US" dirty="0"/>
              <a:t>“Surely We created you, then shaped you, then said to the angels, “Prostrate before Adam,” so they all did—but not </a:t>
            </a:r>
            <a:r>
              <a:rPr lang="en-US" dirty="0" err="1"/>
              <a:t>Iblîs</a:t>
            </a:r>
            <a:r>
              <a:rPr lang="en-US" dirty="0"/>
              <a:t>, who refused to prostrate with the others. Allah asked, “What prevented you from prostrating when I commanded you?” He replied, “I am better than he is: You created me from fire and him from clay.” Allah said, “Then get down from Paradise! It is not for you to be arrogant here. So get out! You are truly one of the disgraced.” He appealed, “Then delay my end until the Day of their resurrection.” Allah said, “You are delayed ˹until the appointed Day˺.” He said, “For leaving me to stray I will lie in ambush for them on Your Straight Path. I will approach them from their front, their back, their right, their left, and then You will find most of them ungrateful.” Allah said, “Get out of Paradise! You are disgraced and rejected! I will certainly fill up Hell with you and your followers all together.” (7:11-18)</a:t>
            </a:r>
          </a:p>
        </p:txBody>
      </p:sp>
    </p:spTree>
    <p:extLst>
      <p:ext uri="{BB962C8B-B14F-4D97-AF65-F5344CB8AC3E}">
        <p14:creationId xmlns:p14="http://schemas.microsoft.com/office/powerpoint/2010/main" val="19813357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3B9E3D-AA00-4456-B22E-1C8B90CF0CF6}"/>
              </a:ext>
            </a:extLst>
          </p:cNvPr>
          <p:cNvSpPr>
            <a:spLocks noGrp="1"/>
          </p:cNvSpPr>
          <p:nvPr>
            <p:ph type="title"/>
          </p:nvPr>
        </p:nvSpPr>
        <p:spPr/>
        <p:txBody>
          <a:bodyPr/>
          <a:lstStyle/>
          <a:p>
            <a:r>
              <a:rPr lang="en-US" dirty="0"/>
              <a:t>OBJECTIVES</a:t>
            </a:r>
          </a:p>
        </p:txBody>
      </p:sp>
      <p:sp>
        <p:nvSpPr>
          <p:cNvPr id="3" name="Content Placeholder 2">
            <a:extLst>
              <a:ext uri="{FF2B5EF4-FFF2-40B4-BE49-F238E27FC236}">
                <a16:creationId xmlns:a16="http://schemas.microsoft.com/office/drawing/2014/main" id="{8DD51387-D4CD-489C-BC26-0CD39B29065D}"/>
              </a:ext>
            </a:extLst>
          </p:cNvPr>
          <p:cNvSpPr>
            <a:spLocks noGrp="1"/>
          </p:cNvSpPr>
          <p:nvPr>
            <p:ph idx="1"/>
          </p:nvPr>
        </p:nvSpPr>
        <p:spPr/>
        <p:txBody>
          <a:bodyPr>
            <a:normAutofit/>
          </a:bodyPr>
          <a:lstStyle/>
          <a:p>
            <a:pPr>
              <a:buFont typeface="Arial" panose="020B0604020202020204" pitchFamily="34" charset="0"/>
              <a:buChar char="•"/>
            </a:pPr>
            <a:r>
              <a:rPr lang="en-US" sz="2400" dirty="0"/>
              <a:t> Establish points of contact for cross-cultural dialogue</a:t>
            </a:r>
          </a:p>
          <a:p>
            <a:pPr>
              <a:buFont typeface="Arial" panose="020B0604020202020204" pitchFamily="34" charset="0"/>
              <a:buChar char="•"/>
            </a:pPr>
            <a:r>
              <a:rPr lang="en-US" sz="2400" dirty="0"/>
              <a:t> Determine areas of overlap in language and concepts that would create interest in the reading of the Holy Scriptures </a:t>
            </a:r>
          </a:p>
          <a:p>
            <a:pPr>
              <a:buFont typeface="Arial" panose="020B0604020202020204" pitchFamily="34" charset="0"/>
              <a:buChar char="•"/>
            </a:pPr>
            <a:r>
              <a:rPr lang="en-US" sz="2400" dirty="0"/>
              <a:t> Highlight common challenges faced in relating to the secular worldview</a:t>
            </a:r>
          </a:p>
          <a:p>
            <a:pPr>
              <a:buFont typeface="Arial" panose="020B0604020202020204" pitchFamily="34" charset="0"/>
              <a:buChar char="•"/>
            </a:pPr>
            <a:r>
              <a:rPr lang="en-US" sz="2400" dirty="0"/>
              <a:t> Understand critical areas of divergence, which lead to differences in theology/worldview</a:t>
            </a:r>
          </a:p>
          <a:p>
            <a:endParaRPr lang="en-US" sz="2400" dirty="0"/>
          </a:p>
          <a:p>
            <a:r>
              <a:rPr lang="en-US" sz="2400" dirty="0"/>
              <a:t>These objectives could be applied both ways… hence, possible mutual interest in pursuing dialogue</a:t>
            </a:r>
          </a:p>
        </p:txBody>
      </p:sp>
    </p:spTree>
    <p:extLst>
      <p:ext uri="{BB962C8B-B14F-4D97-AF65-F5344CB8AC3E}">
        <p14:creationId xmlns:p14="http://schemas.microsoft.com/office/powerpoint/2010/main" val="6151382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F037D-4593-4972-A075-A10094FEA8FE}"/>
              </a:ext>
            </a:extLst>
          </p:cNvPr>
          <p:cNvSpPr>
            <a:spLocks noGrp="1"/>
          </p:cNvSpPr>
          <p:nvPr>
            <p:ph type="title"/>
          </p:nvPr>
        </p:nvSpPr>
        <p:spPr/>
        <p:txBody>
          <a:bodyPr/>
          <a:lstStyle/>
          <a:p>
            <a:r>
              <a:rPr lang="en-US" dirty="0"/>
              <a:t>The cosmic conflict</a:t>
            </a:r>
          </a:p>
        </p:txBody>
      </p:sp>
      <p:sp>
        <p:nvSpPr>
          <p:cNvPr id="3" name="Content Placeholder 2">
            <a:extLst>
              <a:ext uri="{FF2B5EF4-FFF2-40B4-BE49-F238E27FC236}">
                <a16:creationId xmlns:a16="http://schemas.microsoft.com/office/drawing/2014/main" id="{AE8FD343-30AE-4C3F-B74D-BDAD17513336}"/>
              </a:ext>
            </a:extLst>
          </p:cNvPr>
          <p:cNvSpPr>
            <a:spLocks noGrp="1"/>
          </p:cNvSpPr>
          <p:nvPr>
            <p:ph idx="1"/>
          </p:nvPr>
        </p:nvSpPr>
        <p:spPr>
          <a:xfrm>
            <a:off x="1024128" y="2000250"/>
            <a:ext cx="9720073" cy="4309110"/>
          </a:xfrm>
        </p:spPr>
        <p:txBody>
          <a:bodyPr>
            <a:normAutofit fontScale="92500"/>
          </a:bodyPr>
          <a:lstStyle/>
          <a:p>
            <a:r>
              <a:rPr lang="en-US" b="1" dirty="0"/>
              <a:t>Narrative of heavenly rebellion in association with creation of humans</a:t>
            </a:r>
          </a:p>
          <a:p>
            <a:r>
              <a:rPr lang="en-US" dirty="0"/>
              <a:t>“˹Remember, O  Prophet˺ when your Lord said to the angels, “I am going to create a human being from sounding clay </a:t>
            </a:r>
            <a:r>
              <a:rPr lang="en-US" dirty="0" err="1"/>
              <a:t>moulded</a:t>
            </a:r>
            <a:r>
              <a:rPr lang="en-US" dirty="0"/>
              <a:t> from black mud. So when I have fashioned him and had a spirit of My Own ˹creation˺ breathed into him, fall down in prostration to him.” So the angels prostrated all together—but not </a:t>
            </a:r>
            <a:r>
              <a:rPr lang="en-US" dirty="0" err="1"/>
              <a:t>Iblîs</a:t>
            </a:r>
            <a:r>
              <a:rPr lang="en-US" dirty="0"/>
              <a:t>, who refused to prostrate with the others. Allah asked, “O </a:t>
            </a:r>
            <a:r>
              <a:rPr lang="en-US" dirty="0" err="1"/>
              <a:t>Iblîs</a:t>
            </a:r>
            <a:r>
              <a:rPr lang="en-US" dirty="0"/>
              <a:t>! What is the matter with you that you did not join others in prostration?” He replied, “It is not for me to prostrate to a human You created from sounding clay </a:t>
            </a:r>
            <a:r>
              <a:rPr lang="en-US" dirty="0" err="1"/>
              <a:t>moulded</a:t>
            </a:r>
            <a:r>
              <a:rPr lang="en-US" dirty="0"/>
              <a:t> from black mud.” Allah commanded, “Then get out of Paradise, for you are truly cursed. And surely upon you is condemnation until the Day of Judgment.” Satan appealed, “My Lord! Then delay my end until the Day of their resurrection.” Allah said, “You will be delayed until the appointed Day.” Satan responded, “My Lord! For allowing me to stray I will surely tempt them on earth and mislead them all together, except Your chosen servants among them.” Allah said, “This is the Way, binding on Me: you will certainly have no authority over My servants, except the deviant who follow you, and surely Hell is their destined place, all together.” (15:28-43)</a:t>
            </a:r>
          </a:p>
        </p:txBody>
      </p:sp>
    </p:spTree>
    <p:extLst>
      <p:ext uri="{BB962C8B-B14F-4D97-AF65-F5344CB8AC3E}">
        <p14:creationId xmlns:p14="http://schemas.microsoft.com/office/powerpoint/2010/main" val="41685953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F037D-4593-4972-A075-A10094FEA8FE}"/>
              </a:ext>
            </a:extLst>
          </p:cNvPr>
          <p:cNvSpPr>
            <a:spLocks noGrp="1"/>
          </p:cNvSpPr>
          <p:nvPr>
            <p:ph type="title"/>
          </p:nvPr>
        </p:nvSpPr>
        <p:spPr/>
        <p:txBody>
          <a:bodyPr/>
          <a:lstStyle/>
          <a:p>
            <a:r>
              <a:rPr lang="en-US" dirty="0"/>
              <a:t>The cosmic conflict</a:t>
            </a:r>
          </a:p>
        </p:txBody>
      </p:sp>
      <p:sp>
        <p:nvSpPr>
          <p:cNvPr id="3" name="Content Placeholder 2">
            <a:extLst>
              <a:ext uri="{FF2B5EF4-FFF2-40B4-BE49-F238E27FC236}">
                <a16:creationId xmlns:a16="http://schemas.microsoft.com/office/drawing/2014/main" id="{AE8FD343-30AE-4C3F-B74D-BDAD17513336}"/>
              </a:ext>
            </a:extLst>
          </p:cNvPr>
          <p:cNvSpPr>
            <a:spLocks noGrp="1"/>
          </p:cNvSpPr>
          <p:nvPr>
            <p:ph idx="1"/>
          </p:nvPr>
        </p:nvSpPr>
        <p:spPr>
          <a:xfrm>
            <a:off x="1024128" y="2000250"/>
            <a:ext cx="9720073" cy="4309110"/>
          </a:xfrm>
        </p:spPr>
        <p:txBody>
          <a:bodyPr>
            <a:normAutofit/>
          </a:bodyPr>
          <a:lstStyle/>
          <a:p>
            <a:r>
              <a:rPr lang="en-US" b="1" dirty="0"/>
              <a:t>Narrative of heavenly rebellion in association with creation of humans</a:t>
            </a:r>
          </a:p>
          <a:p>
            <a:r>
              <a:rPr lang="en-US" dirty="0"/>
              <a:t>“And ˹remember˺ when We said to the angels, “Prostrate before Adam,” so they all did—but not </a:t>
            </a:r>
            <a:r>
              <a:rPr lang="en-US" dirty="0" err="1"/>
              <a:t>Iblîs</a:t>
            </a:r>
            <a:r>
              <a:rPr lang="en-US" dirty="0"/>
              <a:t>, who protested, “Should I prostrate to the one You have created from mud?”. Adding, “Do you see this one you </a:t>
            </a:r>
            <a:r>
              <a:rPr lang="en-US" dirty="0" err="1"/>
              <a:t>honoured</a:t>
            </a:r>
            <a:r>
              <a:rPr lang="en-US" dirty="0"/>
              <a:t> above me? If you delay my end until the Day of Judgment, I will certainly take hold of his descendants, except for a few.” Allah responded, “Be gone! Whoever of them follows you, Hell will surely be the reward for all of you—an ample reward. And incite whoever you can of them with your voice, mobilize against them all your cavalry and infantry, manipulate them in their wealth and children, and make them promises.” But Satan promises them nothing but delusion. ˹Allah added,˺ “You will truly have no authority over My ˹faithful˺ servants.” And sufficient is your Lord as a Guardian.” (17:61-65)</a:t>
            </a:r>
          </a:p>
        </p:txBody>
      </p:sp>
    </p:spTree>
    <p:extLst>
      <p:ext uri="{BB962C8B-B14F-4D97-AF65-F5344CB8AC3E}">
        <p14:creationId xmlns:p14="http://schemas.microsoft.com/office/powerpoint/2010/main" val="12344182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F037D-4593-4972-A075-A10094FEA8FE}"/>
              </a:ext>
            </a:extLst>
          </p:cNvPr>
          <p:cNvSpPr>
            <a:spLocks noGrp="1"/>
          </p:cNvSpPr>
          <p:nvPr>
            <p:ph type="title"/>
          </p:nvPr>
        </p:nvSpPr>
        <p:spPr/>
        <p:txBody>
          <a:bodyPr/>
          <a:lstStyle/>
          <a:p>
            <a:r>
              <a:rPr lang="en-US" dirty="0"/>
              <a:t>The fall</a:t>
            </a:r>
          </a:p>
        </p:txBody>
      </p:sp>
      <p:sp>
        <p:nvSpPr>
          <p:cNvPr id="3" name="Content Placeholder 2">
            <a:extLst>
              <a:ext uri="{FF2B5EF4-FFF2-40B4-BE49-F238E27FC236}">
                <a16:creationId xmlns:a16="http://schemas.microsoft.com/office/drawing/2014/main" id="{AE8FD343-30AE-4C3F-B74D-BDAD17513336}"/>
              </a:ext>
            </a:extLst>
          </p:cNvPr>
          <p:cNvSpPr>
            <a:spLocks noGrp="1"/>
          </p:cNvSpPr>
          <p:nvPr>
            <p:ph idx="1"/>
          </p:nvPr>
        </p:nvSpPr>
        <p:spPr>
          <a:xfrm>
            <a:off x="1024128" y="2000250"/>
            <a:ext cx="9720073" cy="4309110"/>
          </a:xfrm>
        </p:spPr>
        <p:txBody>
          <a:bodyPr>
            <a:normAutofit/>
          </a:bodyPr>
          <a:lstStyle/>
          <a:p>
            <a:r>
              <a:rPr lang="en-US" b="1" dirty="0"/>
              <a:t>A disobedience </a:t>
            </a:r>
          </a:p>
          <a:p>
            <a:r>
              <a:rPr lang="en-US" dirty="0"/>
              <a:t>“We cautioned, “O Adam! Live with your wife in Paradise and eat as freely as you please, but do not approach this tree, or else you will be wrongdoers.” But Satan deceived them—</a:t>
            </a:r>
            <a:r>
              <a:rPr lang="en-US" dirty="0">
                <a:highlight>
                  <a:srgbClr val="FFFF00"/>
                </a:highlight>
              </a:rPr>
              <a:t>leading to their fall from the ˹blissful˺ state they were in</a:t>
            </a:r>
            <a:r>
              <a:rPr lang="en-US" dirty="0"/>
              <a:t>, and We said, “Descend from the heavens ˹to the earth˺ as enemies to each other. You will find in the earth a residence and provision for your appointed stay.” Then Adam was inspired with words ˹of prayer˺ by his Lord,1 so He accepted his repentance. Surely He is the Accepter of Repentance, Most Merciful. We said, “Descend all of you! Then when guidance comes to you from Me, whoever follows it, there will be no fear for them, nor will they grieve. But those who disbelieve and deny Our signs will be the residents of the Fire. They will be there forever.” (2:35-39)</a:t>
            </a:r>
          </a:p>
        </p:txBody>
      </p:sp>
    </p:spTree>
    <p:extLst>
      <p:ext uri="{BB962C8B-B14F-4D97-AF65-F5344CB8AC3E}">
        <p14:creationId xmlns:p14="http://schemas.microsoft.com/office/powerpoint/2010/main" val="300480129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F037D-4593-4972-A075-A10094FEA8FE}"/>
              </a:ext>
            </a:extLst>
          </p:cNvPr>
          <p:cNvSpPr>
            <a:spLocks noGrp="1"/>
          </p:cNvSpPr>
          <p:nvPr>
            <p:ph type="title"/>
          </p:nvPr>
        </p:nvSpPr>
        <p:spPr/>
        <p:txBody>
          <a:bodyPr/>
          <a:lstStyle/>
          <a:p>
            <a:r>
              <a:rPr lang="en-US" dirty="0"/>
              <a:t>The fall</a:t>
            </a:r>
          </a:p>
        </p:txBody>
      </p:sp>
      <p:sp>
        <p:nvSpPr>
          <p:cNvPr id="3" name="Content Placeholder 2">
            <a:extLst>
              <a:ext uri="{FF2B5EF4-FFF2-40B4-BE49-F238E27FC236}">
                <a16:creationId xmlns:a16="http://schemas.microsoft.com/office/drawing/2014/main" id="{AE8FD343-30AE-4C3F-B74D-BDAD17513336}"/>
              </a:ext>
            </a:extLst>
          </p:cNvPr>
          <p:cNvSpPr>
            <a:spLocks noGrp="1"/>
          </p:cNvSpPr>
          <p:nvPr>
            <p:ph idx="1"/>
          </p:nvPr>
        </p:nvSpPr>
        <p:spPr>
          <a:xfrm>
            <a:off x="1024128" y="2000250"/>
            <a:ext cx="9720073" cy="4471988"/>
          </a:xfrm>
        </p:spPr>
        <p:txBody>
          <a:bodyPr>
            <a:normAutofit fontScale="92500"/>
          </a:bodyPr>
          <a:lstStyle/>
          <a:p>
            <a:r>
              <a:rPr lang="en-US" b="1" dirty="0"/>
              <a:t>A disobedience </a:t>
            </a:r>
          </a:p>
          <a:p>
            <a:r>
              <a:rPr lang="en-US" dirty="0"/>
              <a:t>“˹Allah said,˺ “O Adam! Live with your wife in Paradise and eat from wherever you please, but do not approach this tree, or else you will be wrongdoers.” Then Satan tempted them in order to expose what was hidden of their nakedness. He said, “Your Lord has forbidden this tree to you only to prevent you from becoming angels or immortals.” And he swore to them, “I am truly your sincere advisor.” So he brought about their fall through deception. And when they tasted of the tree, their nakedness was exposed to them, prompting them to cover themselves with leaves from Paradise. Then their Lord called out to them, “Did I not forbid you from that tree and ˹did I not˺ tell you that Satan is your sworn enemy?” They replied, “Our Lord! We have wronged ourselves. If You do not forgive us and have mercy on us, we will certainly be losers.” Allah said, “Descend as enemies to each other. You will find in the earth a residence and provision for your appointed stay.” He added, “There you will live, there you will die, and from there you will be resurrected.” O children of Adam! We have provided for you clothing to cover your nakedness and as an adornment. However, the best clothing is righteousness. This is one of Allah’s bounties, so perhaps you will be mindful.” (7:19-26)</a:t>
            </a:r>
          </a:p>
        </p:txBody>
      </p:sp>
    </p:spTree>
    <p:extLst>
      <p:ext uri="{BB962C8B-B14F-4D97-AF65-F5344CB8AC3E}">
        <p14:creationId xmlns:p14="http://schemas.microsoft.com/office/powerpoint/2010/main" val="28372268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F037D-4593-4972-A075-A10094FEA8FE}"/>
              </a:ext>
            </a:extLst>
          </p:cNvPr>
          <p:cNvSpPr>
            <a:spLocks noGrp="1"/>
          </p:cNvSpPr>
          <p:nvPr>
            <p:ph type="title"/>
          </p:nvPr>
        </p:nvSpPr>
        <p:spPr/>
        <p:txBody>
          <a:bodyPr/>
          <a:lstStyle/>
          <a:p>
            <a:r>
              <a:rPr lang="en-US" dirty="0"/>
              <a:t>The fall</a:t>
            </a:r>
          </a:p>
        </p:txBody>
      </p:sp>
      <p:sp>
        <p:nvSpPr>
          <p:cNvPr id="3" name="Content Placeholder 2">
            <a:extLst>
              <a:ext uri="{FF2B5EF4-FFF2-40B4-BE49-F238E27FC236}">
                <a16:creationId xmlns:a16="http://schemas.microsoft.com/office/drawing/2014/main" id="{AE8FD343-30AE-4C3F-B74D-BDAD17513336}"/>
              </a:ext>
            </a:extLst>
          </p:cNvPr>
          <p:cNvSpPr>
            <a:spLocks noGrp="1"/>
          </p:cNvSpPr>
          <p:nvPr>
            <p:ph idx="1"/>
          </p:nvPr>
        </p:nvSpPr>
        <p:spPr>
          <a:xfrm>
            <a:off x="1024128" y="2000250"/>
            <a:ext cx="9720073" cy="4471988"/>
          </a:xfrm>
        </p:spPr>
        <p:txBody>
          <a:bodyPr>
            <a:normAutofit lnSpcReduction="10000"/>
          </a:bodyPr>
          <a:lstStyle/>
          <a:p>
            <a:r>
              <a:rPr lang="en-US" b="1" dirty="0"/>
              <a:t>A disobedience </a:t>
            </a:r>
          </a:p>
          <a:p>
            <a:r>
              <a:rPr lang="en-US" dirty="0"/>
              <a:t>“So We cautioned, “O Adam! This is surely an enemy to you and to your wife. So do not let him drive you both out of Paradise, for you ˹O Adam˺ would then suffer ˹hardship˺. Here it is guaranteed that you will never go hungry or unclothed, nor will you ˹ever˺ suffer from thirst or ˹the sun’s˺ heat.” But Satan whispered to him, saying, “O Adam! Shall I show you the Tree of Immortality and a kingdom that does not fade away?” So they both ate from the tree and then their nakedness was exposed to them, prompting them to cover themselves with leaves from Paradise. So Adam disobeyed his Lord, and ˹so˺ lost his way. Then his Lord chose him ˹for His grace˺, accepted his repentance, and guided him ˹rightly˺. Allah said, “Descend, both of you, from here together ˹with Satan˺ as enemies to each other. Then when guidance comes to you from Me, whoever follows My guidance will neither go astray ˹in this life˺ nor suffer ˹in the next˺. But whoever turns away from My Reminder will certainly have a miserable life, then We will raise them up blind on the Day of Judgment.”” (20:117-124)</a:t>
            </a:r>
          </a:p>
        </p:txBody>
      </p:sp>
    </p:spTree>
    <p:extLst>
      <p:ext uri="{BB962C8B-B14F-4D97-AF65-F5344CB8AC3E}">
        <p14:creationId xmlns:p14="http://schemas.microsoft.com/office/powerpoint/2010/main" val="19849788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F037D-4593-4972-A075-A10094FEA8FE}"/>
              </a:ext>
            </a:extLst>
          </p:cNvPr>
          <p:cNvSpPr>
            <a:spLocks noGrp="1"/>
          </p:cNvSpPr>
          <p:nvPr>
            <p:ph type="title"/>
          </p:nvPr>
        </p:nvSpPr>
        <p:spPr/>
        <p:txBody>
          <a:bodyPr/>
          <a:lstStyle/>
          <a:p>
            <a:r>
              <a:rPr lang="en-US" dirty="0"/>
              <a:t>The fall</a:t>
            </a:r>
          </a:p>
        </p:txBody>
      </p:sp>
      <p:sp>
        <p:nvSpPr>
          <p:cNvPr id="3" name="Content Placeholder 2">
            <a:extLst>
              <a:ext uri="{FF2B5EF4-FFF2-40B4-BE49-F238E27FC236}">
                <a16:creationId xmlns:a16="http://schemas.microsoft.com/office/drawing/2014/main" id="{AE8FD343-30AE-4C3F-B74D-BDAD17513336}"/>
              </a:ext>
            </a:extLst>
          </p:cNvPr>
          <p:cNvSpPr>
            <a:spLocks noGrp="1"/>
          </p:cNvSpPr>
          <p:nvPr>
            <p:ph idx="1"/>
          </p:nvPr>
        </p:nvSpPr>
        <p:spPr>
          <a:xfrm>
            <a:off x="1024128" y="2000250"/>
            <a:ext cx="9720073" cy="4471988"/>
          </a:xfrm>
        </p:spPr>
        <p:txBody>
          <a:bodyPr>
            <a:normAutofit/>
          </a:bodyPr>
          <a:lstStyle/>
          <a:p>
            <a:r>
              <a:rPr lang="en-US" b="1" dirty="0"/>
              <a:t>Cost of disobedience is not explicitly death</a:t>
            </a:r>
          </a:p>
          <a:p>
            <a:r>
              <a:rPr lang="en-US" dirty="0"/>
              <a:t>“We cautioned, “O Adam! Live with your wife in Paradise and eat as freely as you please, but do not approach this tree, </a:t>
            </a:r>
            <a:r>
              <a:rPr lang="en-US" dirty="0">
                <a:highlight>
                  <a:srgbClr val="FFFF00"/>
                </a:highlight>
              </a:rPr>
              <a:t>or else you will be wrongdoers</a:t>
            </a:r>
            <a:r>
              <a:rPr lang="en-US" dirty="0"/>
              <a:t>.”(2:35)</a:t>
            </a:r>
          </a:p>
          <a:p>
            <a:r>
              <a:rPr lang="en-US" dirty="0"/>
              <a:t>“˹Allah said,˺ “O Adam! Live with your wife in Paradise and eat from wherever you please, but do not approach this tree, </a:t>
            </a:r>
            <a:r>
              <a:rPr lang="en-US" dirty="0">
                <a:highlight>
                  <a:srgbClr val="FFFF00"/>
                </a:highlight>
              </a:rPr>
              <a:t>or else you will be wrongdoers</a:t>
            </a:r>
            <a:r>
              <a:rPr lang="en-US" dirty="0"/>
              <a:t>.” (7:19)</a:t>
            </a:r>
          </a:p>
          <a:p>
            <a:r>
              <a:rPr lang="en-US" dirty="0"/>
              <a:t>“So We cautioned, “O Adam! This is surely an enemy to you and to your wife. So do not let him drive you both out of Paradise, for you ˹O Adam˺ would then </a:t>
            </a:r>
            <a:r>
              <a:rPr lang="en-US" dirty="0">
                <a:highlight>
                  <a:srgbClr val="FFFF00"/>
                </a:highlight>
              </a:rPr>
              <a:t>suffer ˹hardship</a:t>
            </a:r>
            <a:r>
              <a:rPr lang="en-US" dirty="0"/>
              <a:t>˺.” (20:117)</a:t>
            </a:r>
          </a:p>
        </p:txBody>
      </p:sp>
    </p:spTree>
    <p:extLst>
      <p:ext uri="{BB962C8B-B14F-4D97-AF65-F5344CB8AC3E}">
        <p14:creationId xmlns:p14="http://schemas.microsoft.com/office/powerpoint/2010/main" val="284641609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F037D-4593-4972-A075-A10094FEA8FE}"/>
              </a:ext>
            </a:extLst>
          </p:cNvPr>
          <p:cNvSpPr>
            <a:spLocks noGrp="1"/>
          </p:cNvSpPr>
          <p:nvPr>
            <p:ph type="title"/>
          </p:nvPr>
        </p:nvSpPr>
        <p:spPr/>
        <p:txBody>
          <a:bodyPr/>
          <a:lstStyle/>
          <a:p>
            <a:r>
              <a:rPr lang="en-US" dirty="0"/>
              <a:t>Humans and Death</a:t>
            </a:r>
          </a:p>
        </p:txBody>
      </p:sp>
      <p:sp>
        <p:nvSpPr>
          <p:cNvPr id="3" name="Content Placeholder 2">
            <a:extLst>
              <a:ext uri="{FF2B5EF4-FFF2-40B4-BE49-F238E27FC236}">
                <a16:creationId xmlns:a16="http://schemas.microsoft.com/office/drawing/2014/main" id="{AE8FD343-30AE-4C3F-B74D-BDAD17513336}"/>
              </a:ext>
            </a:extLst>
          </p:cNvPr>
          <p:cNvSpPr>
            <a:spLocks noGrp="1"/>
          </p:cNvSpPr>
          <p:nvPr>
            <p:ph idx="1"/>
          </p:nvPr>
        </p:nvSpPr>
        <p:spPr>
          <a:xfrm>
            <a:off x="1024128" y="2000250"/>
            <a:ext cx="9720073" cy="4471988"/>
          </a:xfrm>
        </p:spPr>
        <p:txBody>
          <a:bodyPr>
            <a:normAutofit fontScale="92500" lnSpcReduction="20000"/>
          </a:bodyPr>
          <a:lstStyle/>
          <a:p>
            <a:r>
              <a:rPr lang="en-US" b="1" dirty="0"/>
              <a:t>God-ordained on this earth</a:t>
            </a:r>
          </a:p>
          <a:p>
            <a:r>
              <a:rPr lang="en-US" dirty="0"/>
              <a:t>“He is the One Who gives life and causes death. When He decrees a matter, He simply tells it, “Be!” And it is!” (40:68)</a:t>
            </a:r>
          </a:p>
          <a:p>
            <a:r>
              <a:rPr lang="en-US" dirty="0"/>
              <a:t>“He ˹is the One Who˺ gives life and causes death, and to Him you will ˹all˺ be returned.”(10:56)</a:t>
            </a:r>
          </a:p>
          <a:p>
            <a:r>
              <a:rPr lang="en-US" dirty="0"/>
              <a:t>“Surely it is We Who give life and cause death. And We are the ˹Eternal˺ Successor.” (15:23)</a:t>
            </a:r>
          </a:p>
          <a:p>
            <a:r>
              <a:rPr lang="en-US" dirty="0"/>
              <a:t>“And He ˹is the One Who˺ will cause me to die, and then bring me back to life.” (26:81)</a:t>
            </a:r>
          </a:p>
          <a:p>
            <a:r>
              <a:rPr lang="en-US" dirty="0"/>
              <a:t>“It is Allah Who created you, then gives you provisions, then will cause you to die, and then will bring you back to life. Can any of your associate-gods do any of this? Glorified and Exalted is He above what they associate with Him ˹in worship˺!” (30:40)</a:t>
            </a:r>
          </a:p>
          <a:p>
            <a:r>
              <a:rPr lang="en-US" dirty="0"/>
              <a:t>“then We developed the drop into a clinging clot ˹of blood˺, then developed the clot into a lump ˹of flesh˺, then developed the lump into bones, then clothed the bones with flesh, then We brought it into being as a new creation.</a:t>
            </a:r>
            <a:r>
              <a:rPr lang="en-US" baseline="30000" dirty="0"/>
              <a:t>1</a:t>
            </a:r>
            <a:r>
              <a:rPr lang="en-US" dirty="0"/>
              <a:t> So Blessed is Allah, the Best of Creators. After that you will surely die, then on the Day of Judgment you will be resurrected.” (23:14-16)</a:t>
            </a:r>
          </a:p>
        </p:txBody>
      </p:sp>
    </p:spTree>
    <p:extLst>
      <p:ext uri="{BB962C8B-B14F-4D97-AF65-F5344CB8AC3E}">
        <p14:creationId xmlns:p14="http://schemas.microsoft.com/office/powerpoint/2010/main" val="252891424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F037D-4593-4972-A075-A10094FEA8FE}"/>
              </a:ext>
            </a:extLst>
          </p:cNvPr>
          <p:cNvSpPr>
            <a:spLocks noGrp="1"/>
          </p:cNvSpPr>
          <p:nvPr>
            <p:ph type="title"/>
          </p:nvPr>
        </p:nvSpPr>
        <p:spPr/>
        <p:txBody>
          <a:bodyPr/>
          <a:lstStyle/>
          <a:p>
            <a:r>
              <a:rPr lang="en-US" dirty="0"/>
              <a:t>Humans and DEATH</a:t>
            </a:r>
          </a:p>
        </p:txBody>
      </p:sp>
      <p:sp>
        <p:nvSpPr>
          <p:cNvPr id="3" name="Content Placeholder 2">
            <a:extLst>
              <a:ext uri="{FF2B5EF4-FFF2-40B4-BE49-F238E27FC236}">
                <a16:creationId xmlns:a16="http://schemas.microsoft.com/office/drawing/2014/main" id="{AE8FD343-30AE-4C3F-B74D-BDAD17513336}"/>
              </a:ext>
            </a:extLst>
          </p:cNvPr>
          <p:cNvSpPr>
            <a:spLocks noGrp="1"/>
          </p:cNvSpPr>
          <p:nvPr>
            <p:ph idx="1"/>
          </p:nvPr>
        </p:nvSpPr>
        <p:spPr>
          <a:xfrm>
            <a:off x="1024128" y="2000250"/>
            <a:ext cx="9720073" cy="4471988"/>
          </a:xfrm>
        </p:spPr>
        <p:txBody>
          <a:bodyPr>
            <a:normAutofit/>
          </a:bodyPr>
          <a:lstStyle/>
          <a:p>
            <a:r>
              <a:rPr lang="en-US" b="1" dirty="0"/>
              <a:t>Aging and death</a:t>
            </a:r>
          </a:p>
          <a:p>
            <a:r>
              <a:rPr lang="en-US" dirty="0"/>
              <a:t>“It is Allah Who created you in a state of weakness, then developed ˹your˺ weakness into strength, then developed ˹your˺ strength into weakness and old age. He creates whatever He wills. For He is the All-Knowing, Most Capable.” (30:54)</a:t>
            </a:r>
          </a:p>
          <a:p>
            <a:r>
              <a:rPr lang="en-US" dirty="0"/>
              <a:t>“Allah has created you, and then causes you to die. And some of you are left to reach the most feeble stage of life so that they may know nothing after having known much. Indeed, Allah is All-Knowing, Most Capable.” (16:70)</a:t>
            </a:r>
          </a:p>
          <a:p>
            <a:r>
              <a:rPr lang="en-US" b="1" dirty="0"/>
              <a:t>Creation of death</a:t>
            </a:r>
          </a:p>
          <a:p>
            <a:r>
              <a:rPr lang="en-US" dirty="0"/>
              <a:t>˹He is the One˺ Who created death and life in order to test which of you is best in deeds. And He is the Almighty, All-Forgiving. (67:2)</a:t>
            </a:r>
          </a:p>
        </p:txBody>
      </p:sp>
    </p:spTree>
    <p:extLst>
      <p:ext uri="{BB962C8B-B14F-4D97-AF65-F5344CB8AC3E}">
        <p14:creationId xmlns:p14="http://schemas.microsoft.com/office/powerpoint/2010/main" val="225145468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F037D-4593-4972-A075-A10094FEA8FE}"/>
              </a:ext>
            </a:extLst>
          </p:cNvPr>
          <p:cNvSpPr>
            <a:spLocks noGrp="1"/>
          </p:cNvSpPr>
          <p:nvPr>
            <p:ph type="title"/>
          </p:nvPr>
        </p:nvSpPr>
        <p:spPr/>
        <p:txBody>
          <a:bodyPr/>
          <a:lstStyle/>
          <a:p>
            <a:r>
              <a:rPr lang="en-US" dirty="0"/>
              <a:t>Moral fall?</a:t>
            </a:r>
          </a:p>
        </p:txBody>
      </p:sp>
      <p:sp>
        <p:nvSpPr>
          <p:cNvPr id="3" name="Content Placeholder 2">
            <a:extLst>
              <a:ext uri="{FF2B5EF4-FFF2-40B4-BE49-F238E27FC236}">
                <a16:creationId xmlns:a16="http://schemas.microsoft.com/office/drawing/2014/main" id="{AE8FD343-30AE-4C3F-B74D-BDAD17513336}"/>
              </a:ext>
            </a:extLst>
          </p:cNvPr>
          <p:cNvSpPr>
            <a:spLocks noGrp="1"/>
          </p:cNvSpPr>
          <p:nvPr>
            <p:ph idx="1"/>
          </p:nvPr>
        </p:nvSpPr>
        <p:spPr>
          <a:xfrm>
            <a:off x="1024128" y="2000250"/>
            <a:ext cx="9720073" cy="4471988"/>
          </a:xfrm>
        </p:spPr>
        <p:txBody>
          <a:bodyPr>
            <a:normAutofit lnSpcReduction="10000"/>
          </a:bodyPr>
          <a:lstStyle/>
          <a:p>
            <a:r>
              <a:rPr lang="en-US" b="1" dirty="0"/>
              <a:t>Degraded from original condition</a:t>
            </a:r>
          </a:p>
          <a:p>
            <a:r>
              <a:rPr lang="en-US" dirty="0"/>
              <a:t>“surely, We created man in the best state, then We returned him to the lowest of the low, except those who attained faith and did righteous deeds, for </a:t>
            </a:r>
            <a:r>
              <a:rPr lang="en-US" dirty="0" err="1"/>
              <a:t>for</a:t>
            </a:r>
            <a:r>
              <a:rPr lang="en-US" dirty="0"/>
              <a:t> them is an unfailing reward.” (95:4-6)</a:t>
            </a:r>
          </a:p>
          <a:p>
            <a:r>
              <a:rPr lang="en-US" b="1" dirty="0"/>
              <a:t>Corruption because of human choices</a:t>
            </a:r>
          </a:p>
          <a:p>
            <a:r>
              <a:rPr lang="en-US" dirty="0"/>
              <a:t>“Corruption has spread on land and sea as a result of what people’s hands have done, so that Allah may cause them to taste ˹the consequences of˺ some of their deeds and perhaps they might return ˹to the Right Path˺.” (30:41)</a:t>
            </a:r>
          </a:p>
          <a:p>
            <a:r>
              <a:rPr lang="en-US" b="1" dirty="0"/>
              <a:t>Sources of evil</a:t>
            </a:r>
          </a:p>
          <a:p>
            <a:r>
              <a:rPr lang="en-US" dirty="0"/>
              <a:t>Say, ˹O Prophet,˺ “I seek refuge in the Lord of humankind, […] from the evil of the lurking whisperer—who whispers into the hearts of humankind—from among jinn and humankind.” (114:1,4-6)</a:t>
            </a:r>
          </a:p>
        </p:txBody>
      </p:sp>
    </p:spTree>
    <p:extLst>
      <p:ext uri="{BB962C8B-B14F-4D97-AF65-F5344CB8AC3E}">
        <p14:creationId xmlns:p14="http://schemas.microsoft.com/office/powerpoint/2010/main" val="298148786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F037D-4593-4972-A075-A10094FEA8FE}"/>
              </a:ext>
            </a:extLst>
          </p:cNvPr>
          <p:cNvSpPr>
            <a:spLocks noGrp="1"/>
          </p:cNvSpPr>
          <p:nvPr>
            <p:ph type="title"/>
          </p:nvPr>
        </p:nvSpPr>
        <p:spPr>
          <a:xfrm>
            <a:off x="1024128" y="292315"/>
            <a:ext cx="9720072" cy="1499616"/>
          </a:xfrm>
        </p:spPr>
        <p:txBody>
          <a:bodyPr/>
          <a:lstStyle/>
          <a:p>
            <a:r>
              <a:rPr lang="en-US" dirty="0"/>
              <a:t>Noah’s flood</a:t>
            </a:r>
          </a:p>
        </p:txBody>
      </p:sp>
      <p:sp>
        <p:nvSpPr>
          <p:cNvPr id="3" name="Content Placeholder 2">
            <a:extLst>
              <a:ext uri="{FF2B5EF4-FFF2-40B4-BE49-F238E27FC236}">
                <a16:creationId xmlns:a16="http://schemas.microsoft.com/office/drawing/2014/main" id="{AE8FD343-30AE-4C3F-B74D-BDAD17513336}"/>
              </a:ext>
            </a:extLst>
          </p:cNvPr>
          <p:cNvSpPr>
            <a:spLocks noGrp="1"/>
          </p:cNvSpPr>
          <p:nvPr>
            <p:ph idx="1"/>
          </p:nvPr>
        </p:nvSpPr>
        <p:spPr>
          <a:xfrm>
            <a:off x="1024128" y="1750219"/>
            <a:ext cx="9720073" cy="5029200"/>
          </a:xfrm>
        </p:spPr>
        <p:txBody>
          <a:bodyPr>
            <a:normAutofit fontScale="92500" lnSpcReduction="20000"/>
          </a:bodyPr>
          <a:lstStyle/>
          <a:p>
            <a:r>
              <a:rPr lang="en-US" dirty="0"/>
              <a:t>Surely We sent Noah to his people. ˹He said,˺ “Indeed, I am sent to you with a clear warning that you should worship none but Allah. I truly fear for you the torment of a painful Day.” […] And it was revealed to Noah, “None of your people will believe except those who already have. So do not be distressed by what they have been doing. And build the Ark under Our ˹watchful˺ Eyes and directions, and do not plead with Me for those who have done wrong, for they will surely be drowned.” So he began to build the Ark, and whenever some of the chiefs of his people passed by, they mocked him. He said, “If you laugh at us, we will ˹soon˺ laugh at you similarly. You will soon come to know who will be visited by a humiliating torment ˹in this life˺ and overwhelmed by an everlasting punishment ˹in the next˺.” And when Our command came and the oven burst ˹with water˺, We said ˹to Noah˺, “Take into the Ark a pair from every species along with your family—except those against whom the decree ˹to drown˺ has already been passed—and those who believe.” But none believed with him except for a few. And he said, “Board it! In the Name of Allah it will sail and cast anchor. Surely my Lord is All-Forgiving, Most Merciful.” And ˹so˺ the Ark sailed with them through waves like mountains. Noah called out to his son, who stood apart, “O my dear son! Come aboard with us and do not be with the disbelievers.” He replied, “I will take refuge on a mountain, which will protect me from the water.” Noah cried, “Today no one is protected from Allah’s decree except those to whom He shows mercy!” And the waves came between them, and his son was among the drowned. And it was said, “O earth! Swallow up your water. And O  sky! Withhold ˹your rain˺.” The floodwater receded and the decree was carried out. The Ark rested on Mount Judi, and it was said, “Away with the wrongdoing people!”</a:t>
            </a:r>
          </a:p>
        </p:txBody>
      </p:sp>
    </p:spTree>
    <p:extLst>
      <p:ext uri="{BB962C8B-B14F-4D97-AF65-F5344CB8AC3E}">
        <p14:creationId xmlns:p14="http://schemas.microsoft.com/office/powerpoint/2010/main" val="39454776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F01F04-4A4A-4011-AF4F-7558D52FD1C0}"/>
              </a:ext>
            </a:extLst>
          </p:cNvPr>
          <p:cNvSpPr>
            <a:spLocks noGrp="1"/>
          </p:cNvSpPr>
          <p:nvPr>
            <p:ph type="title"/>
          </p:nvPr>
        </p:nvSpPr>
        <p:spPr/>
        <p:txBody>
          <a:bodyPr/>
          <a:lstStyle/>
          <a:p>
            <a:r>
              <a:rPr lang="en-US" dirty="0"/>
              <a:t>THE who and what of creation</a:t>
            </a:r>
          </a:p>
        </p:txBody>
      </p:sp>
      <p:sp>
        <p:nvSpPr>
          <p:cNvPr id="3" name="Content Placeholder 2">
            <a:extLst>
              <a:ext uri="{FF2B5EF4-FFF2-40B4-BE49-F238E27FC236}">
                <a16:creationId xmlns:a16="http://schemas.microsoft.com/office/drawing/2014/main" id="{25C3545A-2880-4918-BE10-AB903A56B081}"/>
              </a:ext>
            </a:extLst>
          </p:cNvPr>
          <p:cNvSpPr>
            <a:spLocks noGrp="1"/>
          </p:cNvSpPr>
          <p:nvPr>
            <p:ph idx="1"/>
          </p:nvPr>
        </p:nvSpPr>
        <p:spPr>
          <a:xfrm>
            <a:off x="1024128" y="1886226"/>
            <a:ext cx="9720073" cy="4423134"/>
          </a:xfrm>
        </p:spPr>
        <p:txBody>
          <a:bodyPr>
            <a:normAutofit fontScale="92500" lnSpcReduction="10000"/>
          </a:bodyPr>
          <a:lstStyle/>
          <a:p>
            <a:r>
              <a:rPr lang="en-US" b="1" dirty="0"/>
              <a:t>God as Creator of the heavens and the earth and all that is within them:</a:t>
            </a:r>
          </a:p>
          <a:p>
            <a:r>
              <a:rPr lang="en-US" dirty="0"/>
              <a:t>“˹He is˺ the </a:t>
            </a:r>
            <a:r>
              <a:rPr lang="en-US" dirty="0">
                <a:highlight>
                  <a:srgbClr val="FFFF00"/>
                </a:highlight>
              </a:rPr>
              <a:t>Originator of the heavens and the earth</a:t>
            </a:r>
            <a:r>
              <a:rPr lang="en-US" dirty="0"/>
              <a:t>! When He decrees a matter, He simply tells it, “Be!” And it is!” (2:117)</a:t>
            </a:r>
          </a:p>
          <a:p>
            <a:r>
              <a:rPr lang="en-US" dirty="0"/>
              <a:t>“Have they not reflected upon their own being? </a:t>
            </a:r>
            <a:r>
              <a:rPr lang="en-US" dirty="0">
                <a:highlight>
                  <a:srgbClr val="FFFF00"/>
                </a:highlight>
              </a:rPr>
              <a:t>Allah only created the heavens and the earth and everything in between for a purpose and an appointed term</a:t>
            </a:r>
            <a:r>
              <a:rPr lang="en-US" dirty="0"/>
              <a:t>. Yet most people are truly in denial of the meeting with their Lord!.” (30:8) </a:t>
            </a:r>
          </a:p>
          <a:p>
            <a:r>
              <a:rPr lang="en-US" dirty="0"/>
              <a:t>“It is Allah Who has created the heavens and the earth and everything in between in six Days, then established Himself on the Throne.” (32:4)</a:t>
            </a:r>
          </a:p>
          <a:p>
            <a:r>
              <a:rPr lang="en-US" dirty="0"/>
              <a:t>“We have not created the heavens and earth and everything in between without purpose—as the disbelievers think. So woe to the disbelievers because of the Fire!” (38:27)</a:t>
            </a:r>
          </a:p>
          <a:p>
            <a:r>
              <a:rPr lang="en-US" dirty="0"/>
              <a:t>“We only </a:t>
            </a:r>
            <a:r>
              <a:rPr lang="en-US" dirty="0">
                <a:highlight>
                  <a:srgbClr val="FFFF00"/>
                </a:highlight>
              </a:rPr>
              <a:t>created the heavens and the earth and everything in between for a purpose and an appointed term</a:t>
            </a:r>
            <a:r>
              <a:rPr lang="en-US" dirty="0"/>
              <a:t>. Yet the disbelievers are turning away from what they have been warned about.” (46:3)</a:t>
            </a:r>
          </a:p>
        </p:txBody>
      </p:sp>
    </p:spTree>
    <p:extLst>
      <p:ext uri="{BB962C8B-B14F-4D97-AF65-F5344CB8AC3E}">
        <p14:creationId xmlns:p14="http://schemas.microsoft.com/office/powerpoint/2010/main" val="199066166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F037D-4593-4972-A075-A10094FEA8FE}"/>
              </a:ext>
            </a:extLst>
          </p:cNvPr>
          <p:cNvSpPr>
            <a:spLocks noGrp="1"/>
          </p:cNvSpPr>
          <p:nvPr>
            <p:ph type="title"/>
          </p:nvPr>
        </p:nvSpPr>
        <p:spPr>
          <a:xfrm>
            <a:off x="1024128" y="292315"/>
            <a:ext cx="9720072" cy="1499616"/>
          </a:xfrm>
        </p:spPr>
        <p:txBody>
          <a:bodyPr/>
          <a:lstStyle/>
          <a:p>
            <a:r>
              <a:rPr lang="en-US" dirty="0"/>
              <a:t>Noah’s flood</a:t>
            </a:r>
          </a:p>
        </p:txBody>
      </p:sp>
      <p:sp>
        <p:nvSpPr>
          <p:cNvPr id="3" name="Content Placeholder 2">
            <a:extLst>
              <a:ext uri="{FF2B5EF4-FFF2-40B4-BE49-F238E27FC236}">
                <a16:creationId xmlns:a16="http://schemas.microsoft.com/office/drawing/2014/main" id="{AE8FD343-30AE-4C3F-B74D-BDAD17513336}"/>
              </a:ext>
            </a:extLst>
          </p:cNvPr>
          <p:cNvSpPr>
            <a:spLocks noGrp="1"/>
          </p:cNvSpPr>
          <p:nvPr>
            <p:ph idx="1"/>
          </p:nvPr>
        </p:nvSpPr>
        <p:spPr>
          <a:xfrm>
            <a:off x="1024128" y="1750219"/>
            <a:ext cx="9720073" cy="5029200"/>
          </a:xfrm>
        </p:spPr>
        <p:txBody>
          <a:bodyPr>
            <a:normAutofit/>
          </a:bodyPr>
          <a:lstStyle/>
          <a:p>
            <a:r>
              <a:rPr lang="en-US" b="1" dirty="0"/>
              <a:t>Exogenous and endogenous</a:t>
            </a:r>
          </a:p>
          <a:p>
            <a:r>
              <a:rPr lang="en-US" dirty="0"/>
              <a:t>So We opened the gates of the sky with pouring rain, and caused the earth to burst with springs, so the waters met for a fate already set. (54:11-12)</a:t>
            </a:r>
          </a:p>
        </p:txBody>
      </p:sp>
    </p:spTree>
    <p:extLst>
      <p:ext uri="{BB962C8B-B14F-4D97-AF65-F5344CB8AC3E}">
        <p14:creationId xmlns:p14="http://schemas.microsoft.com/office/powerpoint/2010/main" val="225346084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B5DFFF-201B-4F29-8884-58B73FC216EF}"/>
              </a:ext>
            </a:extLst>
          </p:cNvPr>
          <p:cNvSpPr>
            <a:spLocks noGrp="1"/>
          </p:cNvSpPr>
          <p:nvPr>
            <p:ph type="title"/>
          </p:nvPr>
        </p:nvSpPr>
        <p:spPr/>
        <p:txBody>
          <a:bodyPr/>
          <a:lstStyle/>
          <a:p>
            <a:r>
              <a:rPr lang="en-US" dirty="0" err="1"/>
              <a:t>Protology</a:t>
            </a:r>
            <a:r>
              <a:rPr lang="en-US" dirty="0"/>
              <a:t> and eschatology</a:t>
            </a:r>
          </a:p>
        </p:txBody>
      </p:sp>
      <p:sp>
        <p:nvSpPr>
          <p:cNvPr id="3" name="Content Placeholder 2">
            <a:extLst>
              <a:ext uri="{FF2B5EF4-FFF2-40B4-BE49-F238E27FC236}">
                <a16:creationId xmlns:a16="http://schemas.microsoft.com/office/drawing/2014/main" id="{E3DE152D-7B60-401C-A445-8CDC054F0D3A}"/>
              </a:ext>
            </a:extLst>
          </p:cNvPr>
          <p:cNvSpPr>
            <a:spLocks noGrp="1"/>
          </p:cNvSpPr>
          <p:nvPr>
            <p:ph idx="1"/>
          </p:nvPr>
        </p:nvSpPr>
        <p:spPr>
          <a:xfrm>
            <a:off x="1024128" y="1971675"/>
            <a:ext cx="9720073" cy="4337685"/>
          </a:xfrm>
        </p:spPr>
        <p:txBody>
          <a:bodyPr>
            <a:normAutofit fontScale="92500" lnSpcReduction="10000"/>
          </a:bodyPr>
          <a:lstStyle/>
          <a:p>
            <a:r>
              <a:rPr lang="en-US" b="1" dirty="0"/>
              <a:t>Creation and new creation (resurrection)</a:t>
            </a:r>
          </a:p>
          <a:p>
            <a:r>
              <a:rPr lang="en-US" dirty="0"/>
              <a:t>To Him is your return all together. Allah’s promise is ˹always˺ true. Indeed, He originates the creation then resurrects it so that He may justly reward those who believe and do good. But those who disbelieve will have a boiling drink and a painful punishment for their disbelief. (10:4)</a:t>
            </a:r>
          </a:p>
          <a:p>
            <a:r>
              <a:rPr lang="en-US" dirty="0"/>
              <a:t>And they say ˹mockingly˺, “When we are reduced to bones and ashes, will we really be raised as a new creation?” Say, ˹O Prophet,˺ “˹Yes, even if˺ you become stones, or iron, or whatever you think is harder to bring to life!” Then they will ask ˹you˺, “Who will bring us back ˹to life˺?” Say, “The One Who created you the first time.” They will then shake their heads at you and ask, “When will that be?” Say, “Perhaps it is soon!” On the Day He will call you, you will ˹instantly˺ respond by praising Him,</a:t>
            </a:r>
            <a:r>
              <a:rPr lang="en-US" baseline="30000" dirty="0"/>
              <a:t>1</a:t>
            </a:r>
            <a:r>
              <a:rPr lang="en-US" dirty="0"/>
              <a:t> thinking you had remained ˹in the world˺ only for a little while. (17:49-52)</a:t>
            </a:r>
          </a:p>
          <a:p>
            <a:r>
              <a:rPr lang="en-US" dirty="0"/>
              <a:t>Have they not realized that Allah, Who created the heavens and the earth, can ˹easily˺ re-create them? He has ˹already˺ set for them a time, about which there is no doubt. But the wrongdoers persist in denial. (17:99)</a:t>
            </a:r>
          </a:p>
        </p:txBody>
      </p:sp>
    </p:spTree>
    <p:extLst>
      <p:ext uri="{BB962C8B-B14F-4D97-AF65-F5344CB8AC3E}">
        <p14:creationId xmlns:p14="http://schemas.microsoft.com/office/powerpoint/2010/main" val="18877976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B5DFFF-201B-4F29-8884-58B73FC216EF}"/>
              </a:ext>
            </a:extLst>
          </p:cNvPr>
          <p:cNvSpPr>
            <a:spLocks noGrp="1"/>
          </p:cNvSpPr>
          <p:nvPr>
            <p:ph type="title"/>
          </p:nvPr>
        </p:nvSpPr>
        <p:spPr/>
        <p:txBody>
          <a:bodyPr/>
          <a:lstStyle/>
          <a:p>
            <a:r>
              <a:rPr lang="en-US" dirty="0" err="1"/>
              <a:t>Protology</a:t>
            </a:r>
            <a:r>
              <a:rPr lang="en-US" dirty="0"/>
              <a:t> and eschatology</a:t>
            </a:r>
          </a:p>
        </p:txBody>
      </p:sp>
      <p:sp>
        <p:nvSpPr>
          <p:cNvPr id="3" name="Content Placeholder 2">
            <a:extLst>
              <a:ext uri="{FF2B5EF4-FFF2-40B4-BE49-F238E27FC236}">
                <a16:creationId xmlns:a16="http://schemas.microsoft.com/office/drawing/2014/main" id="{E3DE152D-7B60-401C-A445-8CDC054F0D3A}"/>
              </a:ext>
            </a:extLst>
          </p:cNvPr>
          <p:cNvSpPr>
            <a:spLocks noGrp="1"/>
          </p:cNvSpPr>
          <p:nvPr>
            <p:ph idx="1"/>
          </p:nvPr>
        </p:nvSpPr>
        <p:spPr>
          <a:xfrm>
            <a:off x="1024128" y="1971675"/>
            <a:ext cx="9720073" cy="4337685"/>
          </a:xfrm>
        </p:spPr>
        <p:txBody>
          <a:bodyPr>
            <a:normAutofit/>
          </a:bodyPr>
          <a:lstStyle/>
          <a:p>
            <a:r>
              <a:rPr lang="en-US" b="1" dirty="0"/>
              <a:t>Cosmic recreation</a:t>
            </a:r>
          </a:p>
          <a:p>
            <a:r>
              <a:rPr lang="en-US" dirty="0"/>
              <a:t>On that Day We will roll up the heavens like a scroll of writings. Just as We produced the first creation, ˹so˺ shall We reproduce it. That is a promise binding on Us. We truly uphold ˹Our promises˺! (21:104)</a:t>
            </a:r>
          </a:p>
        </p:txBody>
      </p:sp>
    </p:spTree>
    <p:extLst>
      <p:ext uri="{BB962C8B-B14F-4D97-AF65-F5344CB8AC3E}">
        <p14:creationId xmlns:p14="http://schemas.microsoft.com/office/powerpoint/2010/main" val="252315423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47E20E-76E3-4196-B36F-0D1CE204BFBE}"/>
              </a:ext>
            </a:extLst>
          </p:cNvPr>
          <p:cNvSpPr>
            <a:spLocks noGrp="1"/>
          </p:cNvSpPr>
          <p:nvPr>
            <p:ph type="title"/>
          </p:nvPr>
        </p:nvSpPr>
        <p:spPr/>
        <p:txBody>
          <a:bodyPr/>
          <a:lstStyle/>
          <a:p>
            <a:r>
              <a:rPr lang="en-US" dirty="0"/>
              <a:t>Analysis of criticalities</a:t>
            </a:r>
          </a:p>
        </p:txBody>
      </p:sp>
      <p:sp>
        <p:nvSpPr>
          <p:cNvPr id="3" name="Content Placeholder 2">
            <a:extLst>
              <a:ext uri="{FF2B5EF4-FFF2-40B4-BE49-F238E27FC236}">
                <a16:creationId xmlns:a16="http://schemas.microsoft.com/office/drawing/2014/main" id="{7B8416E3-387C-4672-8B1A-3A736E65425C}"/>
              </a:ext>
            </a:extLst>
          </p:cNvPr>
          <p:cNvSpPr>
            <a:spLocks noGrp="1"/>
          </p:cNvSpPr>
          <p:nvPr>
            <p:ph idx="1"/>
          </p:nvPr>
        </p:nvSpPr>
        <p:spPr>
          <a:xfrm>
            <a:off x="1024128" y="2286000"/>
            <a:ext cx="10155841" cy="4023360"/>
          </a:xfrm>
        </p:spPr>
        <p:txBody>
          <a:bodyPr>
            <a:normAutofit lnSpcReduction="10000"/>
          </a:bodyPr>
          <a:lstStyle/>
          <a:p>
            <a:r>
              <a:rPr lang="en-US" b="1" dirty="0"/>
              <a:t>- God as Creator used as apologetic tool to deny the divinity of Christ</a:t>
            </a:r>
          </a:p>
          <a:p>
            <a:r>
              <a:rPr lang="en-US" dirty="0"/>
              <a:t>“Indeed, those who say, “Allah is the Messiah, son of Mary,” have fallen into disbelief. Say, ˹O Prophet,˺ “Who has the power to prevent Allah if He chose to destroy the Messiah, son of Mary, his mother, and everyone in the world all together?” To Allah ˹alone˺ belongs the kingdom of the heavens and the earth and everything in between. He creates whatever He wills. And Allah is Most Capable of everything.” (5:17)</a:t>
            </a:r>
          </a:p>
          <a:p>
            <a:r>
              <a:rPr lang="en-US" b="1" dirty="0"/>
              <a:t>- No time specificity (e.g., </a:t>
            </a:r>
            <a:r>
              <a:rPr lang="en-US" b="1" dirty="0" err="1"/>
              <a:t>chronogenealogies</a:t>
            </a:r>
            <a:r>
              <a:rPr lang="en-US" b="1" dirty="0"/>
              <a:t>) leaves door open for theistic evolution.</a:t>
            </a:r>
          </a:p>
          <a:p>
            <a:r>
              <a:rPr lang="en-US" b="1" dirty="0"/>
              <a:t>- No emphasis on sabbath in the creation</a:t>
            </a:r>
          </a:p>
          <a:p>
            <a:r>
              <a:rPr lang="en-US" b="1" dirty="0"/>
              <a:t>- Not specificity on death and import of the fall undermines soteriology</a:t>
            </a:r>
          </a:p>
          <a:p>
            <a:r>
              <a:rPr lang="en-US" dirty="0"/>
              <a:t>- </a:t>
            </a:r>
            <a:r>
              <a:rPr lang="en-US" b="1" dirty="0"/>
              <a:t>Creation and recreation associated in judgment and punishment. God of creation is God of retribution</a:t>
            </a:r>
          </a:p>
        </p:txBody>
      </p:sp>
    </p:spTree>
    <p:extLst>
      <p:ext uri="{BB962C8B-B14F-4D97-AF65-F5344CB8AC3E}">
        <p14:creationId xmlns:p14="http://schemas.microsoft.com/office/powerpoint/2010/main" val="323647892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47E20E-76E3-4196-B36F-0D1CE204BFBE}"/>
              </a:ext>
            </a:extLst>
          </p:cNvPr>
          <p:cNvSpPr>
            <a:spLocks noGrp="1"/>
          </p:cNvSpPr>
          <p:nvPr>
            <p:ph type="title"/>
          </p:nvPr>
        </p:nvSpPr>
        <p:spPr/>
        <p:txBody>
          <a:bodyPr/>
          <a:lstStyle/>
          <a:p>
            <a:r>
              <a:rPr lang="en-US" dirty="0"/>
              <a:t>Analysis of criticalities</a:t>
            </a:r>
          </a:p>
        </p:txBody>
      </p:sp>
      <p:sp>
        <p:nvSpPr>
          <p:cNvPr id="3" name="Content Placeholder 2">
            <a:extLst>
              <a:ext uri="{FF2B5EF4-FFF2-40B4-BE49-F238E27FC236}">
                <a16:creationId xmlns:a16="http://schemas.microsoft.com/office/drawing/2014/main" id="{7B8416E3-387C-4672-8B1A-3A736E65425C}"/>
              </a:ext>
            </a:extLst>
          </p:cNvPr>
          <p:cNvSpPr>
            <a:spLocks noGrp="1"/>
          </p:cNvSpPr>
          <p:nvPr>
            <p:ph idx="1"/>
          </p:nvPr>
        </p:nvSpPr>
        <p:spPr>
          <a:xfrm>
            <a:off x="1024128" y="2286000"/>
            <a:ext cx="10377297" cy="4023360"/>
          </a:xfrm>
        </p:spPr>
        <p:txBody>
          <a:bodyPr>
            <a:normAutofit/>
          </a:bodyPr>
          <a:lstStyle/>
          <a:p>
            <a:r>
              <a:rPr lang="en-US" b="1" dirty="0"/>
              <a:t>- Origins from naturalistic and Islamic perspective</a:t>
            </a:r>
          </a:p>
          <a:p>
            <a:r>
              <a:rPr lang="en-US" dirty="0"/>
              <a:t>- Very different angles undermining the same concepts: </a:t>
            </a:r>
            <a:br>
              <a:rPr lang="en-US" dirty="0"/>
            </a:br>
            <a:r>
              <a:rPr lang="en-US" dirty="0"/>
              <a:t>Diminishing value of literal days (and sabbath), and import of the fall. </a:t>
            </a:r>
          </a:p>
          <a:p>
            <a:r>
              <a:rPr lang="en-US" dirty="0"/>
              <a:t>- Concepts affirmed in one view and denied in the other:</a:t>
            </a:r>
          </a:p>
          <a:p>
            <a:r>
              <a:rPr lang="en-US" dirty="0"/>
              <a:t>Divine creation (but: mean to discredit Jesus’s nature; mean to affirm a God of retribution)</a:t>
            </a:r>
          </a:p>
          <a:p>
            <a:r>
              <a:rPr lang="en-US" dirty="0"/>
              <a:t>Cosmic conflict (opens the door to spiritism; contributes to create environment of fear/retribution)</a:t>
            </a:r>
          </a:p>
          <a:p>
            <a:r>
              <a:rPr lang="en-US" dirty="0"/>
              <a:t>Theodicy… God takes ownership of what we think “evil”</a:t>
            </a:r>
          </a:p>
          <a:p>
            <a:endParaRPr lang="en-US" dirty="0"/>
          </a:p>
        </p:txBody>
      </p:sp>
    </p:spTree>
    <p:extLst>
      <p:ext uri="{BB962C8B-B14F-4D97-AF65-F5344CB8AC3E}">
        <p14:creationId xmlns:p14="http://schemas.microsoft.com/office/powerpoint/2010/main" val="36903534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F01F04-4A4A-4011-AF4F-7558D52FD1C0}"/>
              </a:ext>
            </a:extLst>
          </p:cNvPr>
          <p:cNvSpPr>
            <a:spLocks noGrp="1"/>
          </p:cNvSpPr>
          <p:nvPr>
            <p:ph type="title"/>
          </p:nvPr>
        </p:nvSpPr>
        <p:spPr/>
        <p:txBody>
          <a:bodyPr/>
          <a:lstStyle/>
          <a:p>
            <a:r>
              <a:rPr lang="en-US" dirty="0"/>
              <a:t>THE who and what of creation</a:t>
            </a:r>
          </a:p>
        </p:txBody>
      </p:sp>
      <p:sp>
        <p:nvSpPr>
          <p:cNvPr id="3" name="Content Placeholder 2">
            <a:extLst>
              <a:ext uri="{FF2B5EF4-FFF2-40B4-BE49-F238E27FC236}">
                <a16:creationId xmlns:a16="http://schemas.microsoft.com/office/drawing/2014/main" id="{25C3545A-2880-4918-BE10-AB903A56B081}"/>
              </a:ext>
            </a:extLst>
          </p:cNvPr>
          <p:cNvSpPr>
            <a:spLocks noGrp="1"/>
          </p:cNvSpPr>
          <p:nvPr>
            <p:ph idx="1"/>
          </p:nvPr>
        </p:nvSpPr>
        <p:spPr>
          <a:xfrm>
            <a:off x="1024128" y="1886226"/>
            <a:ext cx="9720073" cy="4423134"/>
          </a:xfrm>
        </p:spPr>
        <p:txBody>
          <a:bodyPr>
            <a:normAutofit fontScale="77500" lnSpcReduction="20000"/>
          </a:bodyPr>
          <a:lstStyle/>
          <a:p>
            <a:pPr marL="0" indent="0">
              <a:buNone/>
            </a:pPr>
            <a:r>
              <a:rPr lang="en-US" b="1" dirty="0"/>
              <a:t>The heavens:</a:t>
            </a:r>
          </a:p>
          <a:p>
            <a:r>
              <a:rPr lang="en-US" dirty="0"/>
              <a:t>“We built the universe with ˹great˺ might, and We are certainly expanding ˹it˺.” (51:47) </a:t>
            </a:r>
          </a:p>
          <a:p>
            <a:r>
              <a:rPr lang="en-US" dirty="0"/>
              <a:t>“It is Allah Who has </a:t>
            </a:r>
            <a:r>
              <a:rPr lang="en-US" dirty="0">
                <a:highlight>
                  <a:srgbClr val="FFFF00"/>
                </a:highlight>
              </a:rPr>
              <a:t>raised the heavens without pillars</a:t>
            </a:r>
            <a:r>
              <a:rPr lang="en-US" dirty="0"/>
              <a:t>—as you can see—then established Himself on the Throne. He has subjected the sun and the moon, each orbiting for an appointed term. He conducts the whole affair. He makes the signs clear so that you may be certain of the meeting with your Lord.” (13:2)</a:t>
            </a:r>
          </a:p>
          <a:p>
            <a:r>
              <a:rPr lang="en-US" dirty="0"/>
              <a:t>“As for the sky, He raised it ˹high˺, and set the balance ˹of justice˺” (55:7)</a:t>
            </a:r>
          </a:p>
          <a:p>
            <a:r>
              <a:rPr lang="en-US" dirty="0"/>
              <a:t>“Which is harder to create: you or the sky? He built it, raising it high and forming it flawlessly.” (79:27-28)</a:t>
            </a:r>
          </a:p>
          <a:p>
            <a:r>
              <a:rPr lang="en-US" dirty="0"/>
              <a:t>“He is the One Who created everything in the earth for you. </a:t>
            </a:r>
            <a:r>
              <a:rPr lang="en-US" dirty="0">
                <a:highlight>
                  <a:srgbClr val="FFFF00"/>
                </a:highlight>
              </a:rPr>
              <a:t>Then He turned towards the heaven, forming it into seven heavens. </a:t>
            </a:r>
            <a:r>
              <a:rPr lang="en-US" dirty="0"/>
              <a:t>And He has ˹perfect˺ knowledge of all things.” (2:29)</a:t>
            </a:r>
          </a:p>
          <a:p>
            <a:r>
              <a:rPr lang="en-US" dirty="0"/>
              <a:t>“˹</a:t>
            </a:r>
            <a:r>
              <a:rPr lang="en-US" dirty="0">
                <a:highlight>
                  <a:srgbClr val="FFFF00"/>
                </a:highlight>
              </a:rPr>
              <a:t>He is the One˺ Who created seven heavens, one above the other</a:t>
            </a:r>
            <a:r>
              <a:rPr lang="en-US" dirty="0"/>
              <a:t>. You will never see any imperfection in the creation of the Most Compassionate. So look again: do you see any flaws?” (67:3)</a:t>
            </a:r>
          </a:p>
          <a:p>
            <a:r>
              <a:rPr lang="en-US" dirty="0"/>
              <a:t>“and built above you seven mighty ˹heavens˺” (78:12)</a:t>
            </a:r>
          </a:p>
          <a:p>
            <a:r>
              <a:rPr lang="en-US" dirty="0">
                <a:highlight>
                  <a:srgbClr val="FFFF00"/>
                </a:highlight>
              </a:rPr>
              <a:t>Allah is the One Who created seven heavens ˹in layers˺</a:t>
            </a:r>
            <a:r>
              <a:rPr lang="en-US" dirty="0"/>
              <a:t>, and likewise for the earth. The ˹divine˺ command descends between them so you may know that Allah is Most Capable of everything and that Allah certainly encompasses all things in ˹His˺ knowledge. (65:12)</a:t>
            </a:r>
          </a:p>
        </p:txBody>
      </p:sp>
    </p:spTree>
    <p:extLst>
      <p:ext uri="{BB962C8B-B14F-4D97-AF65-F5344CB8AC3E}">
        <p14:creationId xmlns:p14="http://schemas.microsoft.com/office/powerpoint/2010/main" val="41795255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F01F04-4A4A-4011-AF4F-7558D52FD1C0}"/>
              </a:ext>
            </a:extLst>
          </p:cNvPr>
          <p:cNvSpPr>
            <a:spLocks noGrp="1"/>
          </p:cNvSpPr>
          <p:nvPr>
            <p:ph type="title"/>
          </p:nvPr>
        </p:nvSpPr>
        <p:spPr/>
        <p:txBody>
          <a:bodyPr/>
          <a:lstStyle/>
          <a:p>
            <a:r>
              <a:rPr lang="en-US" dirty="0"/>
              <a:t>THE who and what of creation</a:t>
            </a:r>
          </a:p>
        </p:txBody>
      </p:sp>
      <p:sp>
        <p:nvSpPr>
          <p:cNvPr id="3" name="Content Placeholder 2">
            <a:extLst>
              <a:ext uri="{FF2B5EF4-FFF2-40B4-BE49-F238E27FC236}">
                <a16:creationId xmlns:a16="http://schemas.microsoft.com/office/drawing/2014/main" id="{25C3545A-2880-4918-BE10-AB903A56B081}"/>
              </a:ext>
            </a:extLst>
          </p:cNvPr>
          <p:cNvSpPr>
            <a:spLocks noGrp="1"/>
          </p:cNvSpPr>
          <p:nvPr>
            <p:ph idx="1"/>
          </p:nvPr>
        </p:nvSpPr>
        <p:spPr>
          <a:xfrm>
            <a:off x="1024128" y="1886226"/>
            <a:ext cx="9720073" cy="4423134"/>
          </a:xfrm>
        </p:spPr>
        <p:txBody>
          <a:bodyPr>
            <a:normAutofit fontScale="92500" lnSpcReduction="10000"/>
          </a:bodyPr>
          <a:lstStyle/>
          <a:p>
            <a:pPr marL="0" indent="0">
              <a:buNone/>
            </a:pPr>
            <a:r>
              <a:rPr lang="en-US" b="1" dirty="0"/>
              <a:t>The stars, sun, and moon:</a:t>
            </a:r>
          </a:p>
          <a:p>
            <a:r>
              <a:rPr lang="en-US" dirty="0"/>
              <a:t>“Blessed is the One Who has placed constellations in the sky, as well as a ˹radiant˺ lamp and a luminous moon.” (25:61)</a:t>
            </a:r>
          </a:p>
          <a:p>
            <a:r>
              <a:rPr lang="en-US" dirty="0"/>
              <a:t>“And He is the One Who has made the stars as your guide through the darkness of land and sea. We have already made the signs clear for people who know.” (6:97)</a:t>
            </a:r>
          </a:p>
          <a:p>
            <a:r>
              <a:rPr lang="en-US" dirty="0"/>
              <a:t>“He is the One Who made the sun a radiant source and the moon a reflected light, with precisely ordained phases, so that you may know the number of years and calculation ˹of time˺. Allah did not create all this except for a purpose. He makes the signs clear for people of knowledge.” (10:5)</a:t>
            </a:r>
          </a:p>
          <a:p>
            <a:r>
              <a:rPr lang="en-US" dirty="0"/>
              <a:t>“He has ˹also˺ subjected for you the sun and the moon, both constantly orbiting, and has subjected the day and night for you.” (14:33)</a:t>
            </a:r>
          </a:p>
          <a:p>
            <a:r>
              <a:rPr lang="en-US" dirty="0"/>
              <a:t>“And He is the One Who created the day and the night, the sun and the moon—each travelling in an orbit.” (21:33)</a:t>
            </a:r>
          </a:p>
        </p:txBody>
      </p:sp>
    </p:spTree>
    <p:extLst>
      <p:ext uri="{BB962C8B-B14F-4D97-AF65-F5344CB8AC3E}">
        <p14:creationId xmlns:p14="http://schemas.microsoft.com/office/powerpoint/2010/main" val="8654531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F01F04-4A4A-4011-AF4F-7558D52FD1C0}"/>
              </a:ext>
            </a:extLst>
          </p:cNvPr>
          <p:cNvSpPr>
            <a:spLocks noGrp="1"/>
          </p:cNvSpPr>
          <p:nvPr>
            <p:ph type="title"/>
          </p:nvPr>
        </p:nvSpPr>
        <p:spPr/>
        <p:txBody>
          <a:bodyPr/>
          <a:lstStyle/>
          <a:p>
            <a:r>
              <a:rPr lang="en-US" dirty="0"/>
              <a:t>THE who and what of creation</a:t>
            </a:r>
          </a:p>
        </p:txBody>
      </p:sp>
      <p:sp>
        <p:nvSpPr>
          <p:cNvPr id="3" name="Content Placeholder 2">
            <a:extLst>
              <a:ext uri="{FF2B5EF4-FFF2-40B4-BE49-F238E27FC236}">
                <a16:creationId xmlns:a16="http://schemas.microsoft.com/office/drawing/2014/main" id="{25C3545A-2880-4918-BE10-AB903A56B081}"/>
              </a:ext>
            </a:extLst>
          </p:cNvPr>
          <p:cNvSpPr>
            <a:spLocks noGrp="1"/>
          </p:cNvSpPr>
          <p:nvPr>
            <p:ph idx="1"/>
          </p:nvPr>
        </p:nvSpPr>
        <p:spPr>
          <a:xfrm>
            <a:off x="1024128" y="1886226"/>
            <a:ext cx="9720073" cy="4423134"/>
          </a:xfrm>
        </p:spPr>
        <p:txBody>
          <a:bodyPr>
            <a:normAutofit/>
          </a:bodyPr>
          <a:lstStyle/>
          <a:p>
            <a:pPr marL="0" indent="0">
              <a:buNone/>
            </a:pPr>
            <a:r>
              <a:rPr lang="en-US" b="1" dirty="0"/>
              <a:t>Day and night cycle:</a:t>
            </a:r>
          </a:p>
          <a:p>
            <a:r>
              <a:rPr lang="en-US" dirty="0"/>
              <a:t>“Surely in the alternation of the day and the night, and in all that Allah has created in the heavens and the earth, there are truly signs for those mindful ˹of Him˺.” (10:6)</a:t>
            </a:r>
          </a:p>
          <a:p>
            <a:r>
              <a:rPr lang="en-US" dirty="0"/>
              <a:t>“He is the One Who has made the night for you to rest in and the day bright. Surely in this are signs for people who listen.” (10:66)</a:t>
            </a:r>
          </a:p>
        </p:txBody>
      </p:sp>
    </p:spTree>
    <p:extLst>
      <p:ext uri="{BB962C8B-B14F-4D97-AF65-F5344CB8AC3E}">
        <p14:creationId xmlns:p14="http://schemas.microsoft.com/office/powerpoint/2010/main" val="25137502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F01F04-4A4A-4011-AF4F-7558D52FD1C0}"/>
              </a:ext>
            </a:extLst>
          </p:cNvPr>
          <p:cNvSpPr>
            <a:spLocks noGrp="1"/>
          </p:cNvSpPr>
          <p:nvPr>
            <p:ph type="title"/>
          </p:nvPr>
        </p:nvSpPr>
        <p:spPr/>
        <p:txBody>
          <a:bodyPr/>
          <a:lstStyle/>
          <a:p>
            <a:r>
              <a:rPr lang="en-US" dirty="0"/>
              <a:t>THE who and what of creation</a:t>
            </a:r>
          </a:p>
        </p:txBody>
      </p:sp>
      <p:sp>
        <p:nvSpPr>
          <p:cNvPr id="3" name="Content Placeholder 2">
            <a:extLst>
              <a:ext uri="{FF2B5EF4-FFF2-40B4-BE49-F238E27FC236}">
                <a16:creationId xmlns:a16="http://schemas.microsoft.com/office/drawing/2014/main" id="{25C3545A-2880-4918-BE10-AB903A56B081}"/>
              </a:ext>
            </a:extLst>
          </p:cNvPr>
          <p:cNvSpPr>
            <a:spLocks noGrp="1"/>
          </p:cNvSpPr>
          <p:nvPr>
            <p:ph idx="1"/>
          </p:nvPr>
        </p:nvSpPr>
        <p:spPr>
          <a:xfrm>
            <a:off x="1024128" y="1886226"/>
            <a:ext cx="9720073" cy="4423134"/>
          </a:xfrm>
        </p:spPr>
        <p:txBody>
          <a:bodyPr>
            <a:normAutofit fontScale="92500" lnSpcReduction="10000"/>
          </a:bodyPr>
          <a:lstStyle/>
          <a:p>
            <a:pPr marL="0" indent="0">
              <a:buNone/>
            </a:pPr>
            <a:r>
              <a:rPr lang="en-US" b="1" dirty="0"/>
              <a:t>The “spreading out” of the earth:</a:t>
            </a:r>
          </a:p>
          <a:p>
            <a:r>
              <a:rPr lang="en-US" dirty="0"/>
              <a:t>“As for the earth, We spread it out. How superbly did We smooth it out!” (51:48)</a:t>
            </a:r>
          </a:p>
          <a:p>
            <a:r>
              <a:rPr lang="en-US" dirty="0"/>
              <a:t>“And </a:t>
            </a:r>
            <a:r>
              <a:rPr lang="en-US" dirty="0">
                <a:highlight>
                  <a:srgbClr val="FFFF00"/>
                </a:highlight>
              </a:rPr>
              <a:t>He is the One Who spread out the earth </a:t>
            </a:r>
            <a:r>
              <a:rPr lang="en-US" dirty="0"/>
              <a:t>and placed firm mountains and rivers upon it, and created fruits of every kind in pairs. He covers the day with night. Surely in this are signs for those who reflect.” (13:3)</a:t>
            </a:r>
          </a:p>
          <a:p>
            <a:r>
              <a:rPr lang="en-US" dirty="0"/>
              <a:t>“As for the earth, </a:t>
            </a:r>
            <a:r>
              <a:rPr lang="en-US" dirty="0">
                <a:highlight>
                  <a:srgbClr val="FFFF00"/>
                </a:highlight>
              </a:rPr>
              <a:t>He spread it out as well</a:t>
            </a:r>
            <a:r>
              <a:rPr lang="en-US" dirty="0"/>
              <a:t>, bringing forth its water and pastures and setting the mountains firmly ˹upon it˺ all as ˹a means of˺ sustenance for you and your animals.” (79:30-33)</a:t>
            </a:r>
          </a:p>
          <a:p>
            <a:r>
              <a:rPr lang="en-US" dirty="0"/>
              <a:t>“Do they not ever reflect on camels—how they were ˹masterfully˺ created; and the sky—how it was raised ˹high˺; and the mountains—how they were firmly set up; </a:t>
            </a:r>
            <a:r>
              <a:rPr lang="en-US" dirty="0">
                <a:highlight>
                  <a:srgbClr val="FFFF00"/>
                </a:highlight>
              </a:rPr>
              <a:t>and the earth—how it was levelled out</a:t>
            </a:r>
            <a:r>
              <a:rPr lang="en-US" dirty="0"/>
              <a:t>?” (88:17-20)</a:t>
            </a:r>
          </a:p>
          <a:p>
            <a:r>
              <a:rPr lang="en-US" dirty="0"/>
              <a:t>“</a:t>
            </a:r>
            <a:r>
              <a:rPr lang="en-US" dirty="0">
                <a:highlight>
                  <a:srgbClr val="FFFF00"/>
                </a:highlight>
              </a:rPr>
              <a:t>As for the earth, We spread it out </a:t>
            </a:r>
            <a:r>
              <a:rPr lang="en-US" dirty="0"/>
              <a:t>and placed upon it firm mountains, and produced in it every type of pleasant plant—˹all as˺ an insight and a reminder to every servant who turns ˹to Allah˺.” (50:7-8)</a:t>
            </a:r>
          </a:p>
          <a:p>
            <a:endParaRPr lang="en-US" dirty="0"/>
          </a:p>
        </p:txBody>
      </p:sp>
    </p:spTree>
    <p:extLst>
      <p:ext uri="{BB962C8B-B14F-4D97-AF65-F5344CB8AC3E}">
        <p14:creationId xmlns:p14="http://schemas.microsoft.com/office/powerpoint/2010/main" val="37067658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F01F04-4A4A-4011-AF4F-7558D52FD1C0}"/>
              </a:ext>
            </a:extLst>
          </p:cNvPr>
          <p:cNvSpPr>
            <a:spLocks noGrp="1"/>
          </p:cNvSpPr>
          <p:nvPr>
            <p:ph type="title"/>
          </p:nvPr>
        </p:nvSpPr>
        <p:spPr/>
        <p:txBody>
          <a:bodyPr/>
          <a:lstStyle/>
          <a:p>
            <a:r>
              <a:rPr lang="en-US" dirty="0"/>
              <a:t>THE who and what of creation</a:t>
            </a:r>
          </a:p>
        </p:txBody>
      </p:sp>
      <p:sp>
        <p:nvSpPr>
          <p:cNvPr id="3" name="Content Placeholder 2">
            <a:extLst>
              <a:ext uri="{FF2B5EF4-FFF2-40B4-BE49-F238E27FC236}">
                <a16:creationId xmlns:a16="http://schemas.microsoft.com/office/drawing/2014/main" id="{25C3545A-2880-4918-BE10-AB903A56B081}"/>
              </a:ext>
            </a:extLst>
          </p:cNvPr>
          <p:cNvSpPr>
            <a:spLocks noGrp="1"/>
          </p:cNvSpPr>
          <p:nvPr>
            <p:ph idx="1"/>
          </p:nvPr>
        </p:nvSpPr>
        <p:spPr>
          <a:xfrm>
            <a:off x="1024128" y="1886226"/>
            <a:ext cx="9720073" cy="4423134"/>
          </a:xfrm>
        </p:spPr>
        <p:txBody>
          <a:bodyPr>
            <a:normAutofit lnSpcReduction="10000"/>
          </a:bodyPr>
          <a:lstStyle/>
          <a:p>
            <a:pPr marL="0" indent="0">
              <a:buNone/>
            </a:pPr>
            <a:r>
              <a:rPr lang="en-US" b="1" dirty="0"/>
              <a:t>The firm mountains:</a:t>
            </a:r>
          </a:p>
          <a:p>
            <a:r>
              <a:rPr lang="en-US" dirty="0"/>
              <a:t>“And He is the One Who spread out the earth and </a:t>
            </a:r>
            <a:r>
              <a:rPr lang="en-US" dirty="0">
                <a:highlight>
                  <a:srgbClr val="FFFF00"/>
                </a:highlight>
              </a:rPr>
              <a:t>placed firm mountains </a:t>
            </a:r>
            <a:r>
              <a:rPr lang="en-US" dirty="0"/>
              <a:t>and rivers upon it, and created fruits of every kind in pairs. He covers the day with night. Surely in this are signs for those who reflect.” (13:3)</a:t>
            </a:r>
          </a:p>
          <a:p>
            <a:r>
              <a:rPr lang="en-US" dirty="0"/>
              <a:t>“As for the earth, He spread it out as well, bringing forth its water and pastures and </a:t>
            </a:r>
            <a:r>
              <a:rPr lang="en-US" dirty="0">
                <a:highlight>
                  <a:srgbClr val="FFFF00"/>
                </a:highlight>
              </a:rPr>
              <a:t>setting the mountains firmly ˹upon it˺ </a:t>
            </a:r>
            <a:r>
              <a:rPr lang="en-US" dirty="0"/>
              <a:t>all as ˹a means of˺ sustenance for you and your animals.” (79:30-33)</a:t>
            </a:r>
          </a:p>
          <a:p>
            <a:r>
              <a:rPr lang="en-US" dirty="0"/>
              <a:t>“Do they not ever reflect on camels—how they were ˹masterfully˺ created; and the sky—how it was raised ˹high˺; </a:t>
            </a:r>
            <a:r>
              <a:rPr lang="en-US" dirty="0">
                <a:highlight>
                  <a:srgbClr val="FFFF00"/>
                </a:highlight>
              </a:rPr>
              <a:t>and the mountains—how they were firmly set up</a:t>
            </a:r>
            <a:r>
              <a:rPr lang="en-US" dirty="0"/>
              <a:t>; and the earth—how it was levelled out?” (88:17-20)</a:t>
            </a:r>
          </a:p>
          <a:p>
            <a:r>
              <a:rPr lang="en-US" dirty="0"/>
              <a:t>“As for the earth, We spread it out and </a:t>
            </a:r>
            <a:r>
              <a:rPr lang="en-US" dirty="0">
                <a:highlight>
                  <a:srgbClr val="FFFF00"/>
                </a:highlight>
              </a:rPr>
              <a:t>placed upon it firm mountains</a:t>
            </a:r>
            <a:r>
              <a:rPr lang="en-US" dirty="0"/>
              <a:t>, and produced in it every type of pleasant plant—˹all as˺ an insight and a reminder to every servant who turns ˹to Allah˺.” (50:7-8)</a:t>
            </a:r>
          </a:p>
          <a:p>
            <a:endParaRPr lang="en-US" dirty="0"/>
          </a:p>
        </p:txBody>
      </p:sp>
    </p:spTree>
    <p:extLst>
      <p:ext uri="{BB962C8B-B14F-4D97-AF65-F5344CB8AC3E}">
        <p14:creationId xmlns:p14="http://schemas.microsoft.com/office/powerpoint/2010/main" val="400838030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DD99A679C1D4543BBF13612E2F81F09" ma:contentTypeVersion="14" ma:contentTypeDescription="Create a new document." ma:contentTypeScope="" ma:versionID="6557249d1f16911a45b34cafae12f8d5">
  <xsd:schema xmlns:xsd="http://www.w3.org/2001/XMLSchema" xmlns:xs="http://www.w3.org/2001/XMLSchema" xmlns:p="http://schemas.microsoft.com/office/2006/metadata/properties" xmlns:ns3="de3f4b27-3e2d-40af-bd97-bf6adcc1a322" xmlns:ns4="7b719374-a420-4669-806f-05b8eec84072" targetNamespace="http://schemas.microsoft.com/office/2006/metadata/properties" ma:root="true" ma:fieldsID="d0e361631e4bd5e6b1e768d63bcb9b9b" ns3:_="" ns4:_="">
    <xsd:import namespace="de3f4b27-3e2d-40af-bd97-bf6adcc1a322"/>
    <xsd:import namespace="7b719374-a420-4669-806f-05b8eec84072"/>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LengthInSeconds" minOccurs="0"/>
                <xsd:element ref="ns3:MediaServiceAutoTags" minOccurs="0"/>
                <xsd:element ref="ns3:MediaServiceGenerationTime" minOccurs="0"/>
                <xsd:element ref="ns3:MediaServiceEventHashCode" minOccurs="0"/>
                <xsd:element ref="ns3:MediaServiceOCR"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e3f4b27-3e2d-40af-bd97-bf6adcc1a32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b719374-a420-4669-806f-05b8eec84072"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element name="SharingHintHash" ma:index="21"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5C007AA-57A5-4649-AD11-3753935F0897}">
  <ds:schemaRefs>
    <ds:schemaRef ds:uri="http://schemas.microsoft.com/sharepoint/v3/contenttype/forms"/>
  </ds:schemaRefs>
</ds:datastoreItem>
</file>

<file path=customXml/itemProps2.xml><?xml version="1.0" encoding="utf-8"?>
<ds:datastoreItem xmlns:ds="http://schemas.openxmlformats.org/officeDocument/2006/customXml" ds:itemID="{0B654429-A9BD-4496-83DE-242C16ADF664}">
  <ds:schemaRefs>
    <ds:schemaRef ds:uri="http://purl.org/dc/elements/1.1/"/>
    <ds:schemaRef ds:uri="http://schemas.openxmlformats.org/package/2006/metadata/core-properties"/>
    <ds:schemaRef ds:uri="http://schemas.microsoft.com/office/2006/metadata/properties"/>
    <ds:schemaRef ds:uri="http://purl.org/dc/terms/"/>
    <ds:schemaRef ds:uri="http://schemas.microsoft.com/office/2006/documentManagement/types"/>
    <ds:schemaRef ds:uri="de3f4b27-3e2d-40af-bd97-bf6adcc1a322"/>
    <ds:schemaRef ds:uri="http://purl.org/dc/dcmitype/"/>
    <ds:schemaRef ds:uri="http://www.w3.org/XML/1998/namespace"/>
    <ds:schemaRef ds:uri="http://schemas.microsoft.com/office/infopath/2007/PartnerControls"/>
    <ds:schemaRef ds:uri="7b719374-a420-4669-806f-05b8eec84072"/>
  </ds:schemaRefs>
</ds:datastoreItem>
</file>

<file path=customXml/itemProps3.xml><?xml version="1.0" encoding="utf-8"?>
<ds:datastoreItem xmlns:ds="http://schemas.openxmlformats.org/officeDocument/2006/customXml" ds:itemID="{E9B4B1C8-69C3-465B-BA14-0CD2EF3BC1C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e3f4b27-3e2d-40af-bd97-bf6adcc1a322"/>
    <ds:schemaRef ds:uri="7b719374-a420-4669-806f-05b8eec8407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Integral</Template>
  <TotalTime>4810</TotalTime>
  <Words>9914</Words>
  <Application>Microsoft Office PowerPoint</Application>
  <PresentationFormat>Widescreen</PresentationFormat>
  <Paragraphs>305</Paragraphs>
  <Slides>44</Slides>
  <Notes>37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44</vt:i4>
      </vt:variant>
    </vt:vector>
  </HeadingPairs>
  <TitlesOfParts>
    <vt:vector size="50" baseType="lpstr">
      <vt:lpstr>Arial</vt:lpstr>
      <vt:lpstr>Calibri</vt:lpstr>
      <vt:lpstr>Tw Cen MT</vt:lpstr>
      <vt:lpstr>Tw Cen MT Condensed</vt:lpstr>
      <vt:lpstr>Wingdings 3</vt:lpstr>
      <vt:lpstr>Integral</vt:lpstr>
      <vt:lpstr>Origins, Creation, and Earth History in the Quran Assessed from a Seventh-day Adventist Perspective</vt:lpstr>
      <vt:lpstr>disclaimers</vt:lpstr>
      <vt:lpstr>OBJECTIVES</vt:lpstr>
      <vt:lpstr>THE who and what of creation</vt:lpstr>
      <vt:lpstr>THE who and what of creation</vt:lpstr>
      <vt:lpstr>THE who and what of creation</vt:lpstr>
      <vt:lpstr>THE who and what of creation</vt:lpstr>
      <vt:lpstr>THE who and what of creation</vt:lpstr>
      <vt:lpstr>THE who and what of creation</vt:lpstr>
      <vt:lpstr>THE who and what of creation</vt:lpstr>
      <vt:lpstr>THE who and what of creation</vt:lpstr>
      <vt:lpstr>THE who and what of creation</vt:lpstr>
      <vt:lpstr>THE who and what of creation</vt:lpstr>
      <vt:lpstr>THE who and what of creation</vt:lpstr>
      <vt:lpstr>THE HOW of creation</vt:lpstr>
      <vt:lpstr>THE HOW of creation</vt:lpstr>
      <vt:lpstr>ON PURPOSE AND METHOD</vt:lpstr>
      <vt:lpstr>ON PURPOSE AND METHOD</vt:lpstr>
      <vt:lpstr>THE WHEN OF CREATION</vt:lpstr>
      <vt:lpstr>The WHEN OF CREATION</vt:lpstr>
      <vt:lpstr>The WHEN OF CREATION</vt:lpstr>
      <vt:lpstr>The WHEN OF CREATION</vt:lpstr>
      <vt:lpstr>Creation of humans</vt:lpstr>
      <vt:lpstr>Creation of humans</vt:lpstr>
      <vt:lpstr>Creation of humans</vt:lpstr>
      <vt:lpstr>Creation of humans</vt:lpstr>
      <vt:lpstr>Creation of humans</vt:lpstr>
      <vt:lpstr>The cosmic conflict</vt:lpstr>
      <vt:lpstr>The cosmic conflict</vt:lpstr>
      <vt:lpstr>The cosmic conflict</vt:lpstr>
      <vt:lpstr>The cosmic conflict</vt:lpstr>
      <vt:lpstr>The fall</vt:lpstr>
      <vt:lpstr>The fall</vt:lpstr>
      <vt:lpstr>The fall</vt:lpstr>
      <vt:lpstr>The fall</vt:lpstr>
      <vt:lpstr>Humans and Death</vt:lpstr>
      <vt:lpstr>Humans and DEATH</vt:lpstr>
      <vt:lpstr>Moral fall?</vt:lpstr>
      <vt:lpstr>Noah’s flood</vt:lpstr>
      <vt:lpstr>Noah’s flood</vt:lpstr>
      <vt:lpstr>Protology and eschatology</vt:lpstr>
      <vt:lpstr>Protology and eschatology</vt:lpstr>
      <vt:lpstr>Analysis of criticalities</vt:lpstr>
      <vt:lpstr>Analysis of criticalities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Origins, Creation, and Earth History in the Quran Assessed from a Seventh-day Adventist Perspective</dc:title>
  <dc:creator>Nalin, Ronald</dc:creator>
  <cp:lastModifiedBy>Nalin, Ronald</cp:lastModifiedBy>
  <cp:revision>51</cp:revision>
  <dcterms:created xsi:type="dcterms:W3CDTF">2022-10-16T19:04:38Z</dcterms:created>
  <dcterms:modified xsi:type="dcterms:W3CDTF">2023-07-04T04:08:17Z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0x0101008DD99A679C1D4543BBF13612E2F81F09</vt:lpwstr>
  </property>
</Properties>
</file>