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83" r:id="rId3"/>
  </p:sldMasterIdLst>
  <p:notesMasterIdLst>
    <p:notesMasterId r:id="rId47"/>
  </p:notesMasterIdLst>
  <p:handoutMasterIdLst>
    <p:handoutMasterId r:id="rId48"/>
  </p:handoutMasterIdLst>
  <p:sldIdLst>
    <p:sldId id="256" r:id="rId4"/>
    <p:sldId id="316" r:id="rId5"/>
    <p:sldId id="329" r:id="rId6"/>
    <p:sldId id="376" r:id="rId7"/>
    <p:sldId id="317" r:id="rId8"/>
    <p:sldId id="377" r:id="rId9"/>
    <p:sldId id="378" r:id="rId10"/>
    <p:sldId id="263" r:id="rId11"/>
    <p:sldId id="265" r:id="rId12"/>
    <p:sldId id="266" r:id="rId13"/>
    <p:sldId id="267" r:id="rId14"/>
    <p:sldId id="269" r:id="rId15"/>
    <p:sldId id="270" r:id="rId16"/>
    <p:sldId id="271" r:id="rId17"/>
    <p:sldId id="272" r:id="rId18"/>
    <p:sldId id="268" r:id="rId19"/>
    <p:sldId id="273"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8" r:id="rId34"/>
    <p:sldId id="399" r:id="rId35"/>
    <p:sldId id="400" r:id="rId36"/>
    <p:sldId id="401" r:id="rId37"/>
    <p:sldId id="402" r:id="rId38"/>
    <p:sldId id="403" r:id="rId39"/>
    <p:sldId id="394" r:id="rId40"/>
    <p:sldId id="396" r:id="rId41"/>
    <p:sldId id="395" r:id="rId42"/>
    <p:sldId id="397" r:id="rId43"/>
    <p:sldId id="404" r:id="rId44"/>
    <p:sldId id="314" r:id="rId45"/>
    <p:sldId id="328" r:id="rId4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EDE"/>
    <a:srgbClr val="F8FDB1"/>
    <a:srgbClr val="F9FECE"/>
    <a:srgbClr val="66FF99"/>
    <a:srgbClr val="339933"/>
    <a:srgbClr val="CC99FF"/>
    <a:srgbClr val="6600FF"/>
    <a:srgbClr val="00CCFF"/>
    <a:srgbClr val="0066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4660"/>
  </p:normalViewPr>
  <p:slideViewPr>
    <p:cSldViewPr snapToGrid="0">
      <p:cViewPr varScale="1">
        <p:scale>
          <a:sx n="91" d="100"/>
          <a:sy n="91" d="100"/>
        </p:scale>
        <p:origin x="1472"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2F2CFB2-84CF-435E-B296-8D2F3A812095}" type="datetimeFigureOut">
              <a:rPr lang="en-US" smtClean="0"/>
              <a:t>7/3/2023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EBE0170-779E-4053-91CD-70943BE6EA32}" type="slidenum">
              <a:rPr lang="en-US" smtClean="0"/>
              <a:t>‹#›</a:t>
            </a:fld>
            <a:endParaRPr lang="en-US"/>
          </a:p>
        </p:txBody>
      </p:sp>
    </p:spTree>
    <p:extLst>
      <p:ext uri="{BB962C8B-B14F-4D97-AF65-F5344CB8AC3E}">
        <p14:creationId xmlns:p14="http://schemas.microsoft.com/office/powerpoint/2010/main" val="3392153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6E5ACE5-05BB-4454-90E6-F75C8DDC56A6}" type="datetimeFigureOut">
              <a:rPr lang="en-US" smtClean="0"/>
              <a:t>7/3/2023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D79749D-8AE3-4A7B-A4AC-FAB5F38DB39C}" type="slidenum">
              <a:rPr lang="en-US" smtClean="0"/>
              <a:t>‹#›</a:t>
            </a:fld>
            <a:endParaRPr lang="en-US"/>
          </a:p>
        </p:txBody>
      </p:sp>
    </p:spTree>
    <p:extLst>
      <p:ext uri="{BB962C8B-B14F-4D97-AF65-F5344CB8AC3E}">
        <p14:creationId xmlns:p14="http://schemas.microsoft.com/office/powerpoint/2010/main" val="16583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explore some of the strategies that have been suggested for dealing with this conflict. To illustrate the first approach, we will use a well known figure, the Italian mathematician Galileo Galilei. Galileo lived at a time when the traditional geocentric model of the solar system was being challenged. Galileo definitely embraced the Copernican heliocentric model. Unfortunately, some of his opposers were beginning to attack him on Scriptural grounds.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01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irony (or tragedy) of the times we live in, is that Galileo’s argumentations actually make a lot of sense if applied to the region of non-overlap, where Scripture is not trying to make claims about the mechanics of natural process. But the “supremacy of sense” approach has engulfed not only the area of interaction between Scripture and Nature, but the whole domain of Scripture. For example, Galileo argued that the account of Joshua’s long day did not have the intent of explaining celestial mechanics. But he never challenged the factuality of the miracle of the long day itself. Conversely, nowadays, it is not simply the mechanics of creation week that are challenged, but the actuality of a creation week itself. Not the specific processes at play during the flood, but the reality of an actual flood. Not the physics of assembling Adam and Eve, but the existence of a historical Adam and Eve. And at the deepest, metaphysical level, not the actions of a Creator God, but the very existence of a creator God.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91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charge is that the heliocentric model contradicts Scripture, so advocating for it is a challenge to the authority of the Scriptures. And in the time and place where Galileo lives, a challenge to the authority of Scriptures can have very bad practical consequences… So Galileo feels compelled to write a short treatise (in letter form), to explain his view of how to deal with this kind of perceived conflict.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41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first strategy is to try to diffuse the conflict by keeping the Scriptures and senses separate in their goals and domains of authority. In modern times, this strategy is also known as “Non overlapping </a:t>
            </a:r>
            <a:r>
              <a:rPr lang="en-US" dirty="0" err="1"/>
              <a:t>magisteria</a:t>
            </a:r>
            <a:r>
              <a:rPr lang="en-US" dirty="0"/>
              <a:t>…” Don’t push the use of the Bible as physics/natural sciences textbook, and we could also say don’t push the science as a philosophical/theological tool (although Galileo seems more concerned with the former problem than the latter…). There is certainly some wisdom in this approach, there areas of knowledge with no overlap and where each of the two disciplines is sovereign, and where relying only on one domain seems an unnecessary limitation. But this approach does not solve the key problems; Because Scriptures have propositions about the origin and history of things, and science also presents scenarios about the origin and history of things. And so, there is overlap. And Galileo knew that, that’s why he lays out a more specific strategies of his view of how to deal with conflict.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02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Galileo, when there is conflict between sense-based reconstructions and Scriptural information, priority should always be given to the former. Science is in the driver seat, and Scripture is the passenger, being carried around. And Galileo articulates several reasons why, in his opinion science, in disputes about natural phenomena, is the superior guide over Scripture.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55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argument is that Scripture is not overly concerned with discussing natural facts, both as a subject and purpose.  This is basically a reiteration of the Non Overlapping </a:t>
            </a:r>
            <a:r>
              <a:rPr lang="en-US" dirty="0" err="1"/>
              <a:t>Magisteria</a:t>
            </a:r>
            <a:r>
              <a:rPr lang="en-US" dirty="0"/>
              <a:t> argument… If this was truly the case, there would be on conflict. So, there very fact that we have conflict implies that Scripture makes substantive propositions about nature.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773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argument is that the messages of Scripture incorporate incorrect information to meet people where they are. So, we cannot assume accuracy and inerrancy at face value in the information presented. Not that Galileo does not challenge the concept of divine inspiration of the Scriptures.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75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argument is that words can be ambiguous and propositions adjust to different audiences, but the laws of nature are inflexible and they don’t care about the audience. So, for Galileo, sense-based experiences and demonstration represent a more solid platform to describe nature.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48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Galileo appeals to a separate line of reasoning that is more exhortative than methodological. For him, why would God give us the ability to learn from nature with our senses only to lead us not to trust them?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67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this natural trajectory, Galileo arrives to the point of suggesting that science is the supreme prism that can lead to a proper reading of Scripture. Sounds familiar? It should. Welcome to the modern era. In fact, today, in postmodernism, some of this utter trust in our senses/reasoning sounds naïve, some aspects of the objectivity of science have been challenged. But we definitely live in a paradigm where the ultimate canon of truth is based on science. -Scripture is more nuanced than his view, starting from Eve and her trust in her own evaluation of the fruit, and the danger of giving supremacy to our evaluations and constructs over God’s word.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673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A68BEE-6393-4BAD-BC6F-81FAB863D9BD}" type="slidenum">
              <a:rPr lang="en-US" altLang="en-US"/>
              <a:pPr>
                <a:defRPr/>
              </a:pPr>
              <a:t>‹#›</a:t>
            </a:fld>
            <a:endParaRPr lang="en-US" altLang="en-US"/>
          </a:p>
        </p:txBody>
      </p:sp>
    </p:spTree>
    <p:extLst>
      <p:ext uri="{BB962C8B-B14F-4D97-AF65-F5344CB8AC3E}">
        <p14:creationId xmlns:p14="http://schemas.microsoft.com/office/powerpoint/2010/main" val="235676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144D4-6D1C-46AA-81CA-D8EF517483F2}" type="slidenum">
              <a:rPr lang="en-US" altLang="en-US"/>
              <a:pPr>
                <a:defRPr/>
              </a:pPr>
              <a:t>‹#›</a:t>
            </a:fld>
            <a:endParaRPr lang="en-US" altLang="en-US"/>
          </a:p>
        </p:txBody>
      </p:sp>
    </p:spTree>
    <p:extLst>
      <p:ext uri="{BB962C8B-B14F-4D97-AF65-F5344CB8AC3E}">
        <p14:creationId xmlns:p14="http://schemas.microsoft.com/office/powerpoint/2010/main" val="308587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4287A2-B65F-4512-B614-5D755CD6F393}" type="slidenum">
              <a:rPr lang="en-US" altLang="en-US"/>
              <a:pPr>
                <a:defRPr/>
              </a:pPr>
              <a:t>‹#›</a:t>
            </a:fld>
            <a:endParaRPr lang="en-US" altLang="en-US"/>
          </a:p>
        </p:txBody>
      </p:sp>
    </p:spTree>
    <p:extLst>
      <p:ext uri="{BB962C8B-B14F-4D97-AF65-F5344CB8AC3E}">
        <p14:creationId xmlns:p14="http://schemas.microsoft.com/office/powerpoint/2010/main" val="512957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849335-D74A-47AA-B8F2-51D54FB3AE7D}" type="slidenum">
              <a:rPr lang="en-US" altLang="en-US"/>
              <a:pPr>
                <a:defRPr/>
              </a:pPr>
              <a:t>‹#›</a:t>
            </a:fld>
            <a:endParaRPr lang="en-US" altLang="en-US"/>
          </a:p>
        </p:txBody>
      </p:sp>
    </p:spTree>
    <p:extLst>
      <p:ext uri="{BB962C8B-B14F-4D97-AF65-F5344CB8AC3E}">
        <p14:creationId xmlns:p14="http://schemas.microsoft.com/office/powerpoint/2010/main" val="3151726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A0C835-06F4-4617-8976-56F3609E0AF4}" type="slidenum">
              <a:rPr lang="en-US" altLang="en-US"/>
              <a:pPr>
                <a:defRPr/>
              </a:pPr>
              <a:t>‹#›</a:t>
            </a:fld>
            <a:endParaRPr lang="en-US" altLang="en-US"/>
          </a:p>
        </p:txBody>
      </p:sp>
    </p:spTree>
    <p:extLst>
      <p:ext uri="{BB962C8B-B14F-4D97-AF65-F5344CB8AC3E}">
        <p14:creationId xmlns:p14="http://schemas.microsoft.com/office/powerpoint/2010/main" val="264593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18FADF-0309-468F-AACA-DD5050F1611D}" type="slidenum">
              <a:rPr lang="en-US" altLang="en-US"/>
              <a:pPr>
                <a:defRPr/>
              </a:pPr>
              <a:t>‹#›</a:t>
            </a:fld>
            <a:endParaRPr lang="en-US" altLang="en-US"/>
          </a:p>
        </p:txBody>
      </p:sp>
    </p:spTree>
    <p:extLst>
      <p:ext uri="{BB962C8B-B14F-4D97-AF65-F5344CB8AC3E}">
        <p14:creationId xmlns:p14="http://schemas.microsoft.com/office/powerpoint/2010/main" val="80740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6AC65-EFF8-452F-B7C2-DF346741765C}" type="slidenum">
              <a:rPr lang="en-US" altLang="en-US"/>
              <a:pPr>
                <a:defRPr/>
              </a:pPr>
              <a:t>‹#›</a:t>
            </a:fld>
            <a:endParaRPr lang="en-US" altLang="en-US"/>
          </a:p>
        </p:txBody>
      </p:sp>
    </p:spTree>
    <p:extLst>
      <p:ext uri="{BB962C8B-B14F-4D97-AF65-F5344CB8AC3E}">
        <p14:creationId xmlns:p14="http://schemas.microsoft.com/office/powerpoint/2010/main" val="3960377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4E8819-5C7D-4B3B-8A11-78772C371127}" type="slidenum">
              <a:rPr lang="en-US" altLang="en-US"/>
              <a:pPr>
                <a:defRPr/>
              </a:pPr>
              <a:t>‹#›</a:t>
            </a:fld>
            <a:endParaRPr lang="en-US" altLang="en-US"/>
          </a:p>
        </p:txBody>
      </p:sp>
    </p:spTree>
    <p:extLst>
      <p:ext uri="{BB962C8B-B14F-4D97-AF65-F5344CB8AC3E}">
        <p14:creationId xmlns:p14="http://schemas.microsoft.com/office/powerpoint/2010/main" val="4242927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8BB0FE-F9A4-46E8-80EC-F57B5E57E56D}" type="slidenum">
              <a:rPr lang="en-US" altLang="en-US"/>
              <a:pPr>
                <a:defRPr/>
              </a:pPr>
              <a:t>‹#›</a:t>
            </a:fld>
            <a:endParaRPr lang="en-US" altLang="en-US"/>
          </a:p>
        </p:txBody>
      </p:sp>
    </p:spTree>
    <p:extLst>
      <p:ext uri="{BB962C8B-B14F-4D97-AF65-F5344CB8AC3E}">
        <p14:creationId xmlns:p14="http://schemas.microsoft.com/office/powerpoint/2010/main" val="2769292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EE8C0-81FD-4927-B441-6CEB18315C60}" type="slidenum">
              <a:rPr lang="en-US" altLang="en-US"/>
              <a:pPr>
                <a:defRPr/>
              </a:pPr>
              <a:t>‹#›</a:t>
            </a:fld>
            <a:endParaRPr lang="en-US" altLang="en-US"/>
          </a:p>
        </p:txBody>
      </p:sp>
    </p:spTree>
    <p:extLst>
      <p:ext uri="{BB962C8B-B14F-4D97-AF65-F5344CB8AC3E}">
        <p14:creationId xmlns:p14="http://schemas.microsoft.com/office/powerpoint/2010/main" val="1829364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8DD27B-DA47-48E1-BDA8-ABB8233C351A}" type="slidenum">
              <a:rPr lang="en-US" altLang="en-US"/>
              <a:pPr>
                <a:defRPr/>
              </a:pPr>
              <a:t>‹#›</a:t>
            </a:fld>
            <a:endParaRPr lang="en-US" altLang="en-US"/>
          </a:p>
        </p:txBody>
      </p:sp>
    </p:spTree>
    <p:extLst>
      <p:ext uri="{BB962C8B-B14F-4D97-AF65-F5344CB8AC3E}">
        <p14:creationId xmlns:p14="http://schemas.microsoft.com/office/powerpoint/2010/main" val="258753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FF351-8FE2-4525-8186-92BB70B3ACAD}" type="slidenum">
              <a:rPr lang="en-US" altLang="en-US"/>
              <a:pPr>
                <a:defRPr/>
              </a:pPr>
              <a:t>‹#›</a:t>
            </a:fld>
            <a:endParaRPr lang="en-US" altLang="en-US"/>
          </a:p>
        </p:txBody>
      </p:sp>
    </p:spTree>
    <p:extLst>
      <p:ext uri="{BB962C8B-B14F-4D97-AF65-F5344CB8AC3E}">
        <p14:creationId xmlns:p14="http://schemas.microsoft.com/office/powerpoint/2010/main" val="4101687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11621C-0DB1-4EB8-BFE6-9BE57FBF51B3}" type="slidenum">
              <a:rPr lang="en-US" altLang="en-US"/>
              <a:pPr>
                <a:defRPr/>
              </a:pPr>
              <a:t>‹#›</a:t>
            </a:fld>
            <a:endParaRPr lang="en-US" altLang="en-US"/>
          </a:p>
        </p:txBody>
      </p:sp>
    </p:spTree>
    <p:extLst>
      <p:ext uri="{BB962C8B-B14F-4D97-AF65-F5344CB8AC3E}">
        <p14:creationId xmlns:p14="http://schemas.microsoft.com/office/powerpoint/2010/main" val="3355557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F16AA9-5552-4A94-A058-60CF6F53DFD2}" type="slidenum">
              <a:rPr lang="en-US" altLang="en-US"/>
              <a:pPr>
                <a:defRPr/>
              </a:pPr>
              <a:t>‹#›</a:t>
            </a:fld>
            <a:endParaRPr lang="en-US" altLang="en-US"/>
          </a:p>
        </p:txBody>
      </p:sp>
    </p:spTree>
    <p:extLst>
      <p:ext uri="{BB962C8B-B14F-4D97-AF65-F5344CB8AC3E}">
        <p14:creationId xmlns:p14="http://schemas.microsoft.com/office/powerpoint/2010/main" val="97866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4DC591-314E-44AF-BF5C-A2F9FC176B48}" type="slidenum">
              <a:rPr lang="en-US" altLang="en-US"/>
              <a:pPr>
                <a:defRPr/>
              </a:pPr>
              <a:t>‹#›</a:t>
            </a:fld>
            <a:endParaRPr lang="en-US" altLang="en-US"/>
          </a:p>
        </p:txBody>
      </p:sp>
    </p:spTree>
    <p:extLst>
      <p:ext uri="{BB962C8B-B14F-4D97-AF65-F5344CB8AC3E}">
        <p14:creationId xmlns:p14="http://schemas.microsoft.com/office/powerpoint/2010/main" val="368534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728222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2352338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719461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AF1C9B-1514-4CA3-9F63-AAB48D0C0451}"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4228147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AF1C9B-1514-4CA3-9F63-AAB48D0C0451}"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988553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AF1C9B-1514-4CA3-9F63-AAB48D0C0451}"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4223641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F1C9B-1514-4CA3-9F63-AAB48D0C0451}" type="datetimeFigureOut">
              <a:rPr lang="en-US" smtClean="0"/>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100691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F43165-3432-4DE1-A39F-F0A0A1354DB2}" type="slidenum">
              <a:rPr lang="en-US" altLang="en-US"/>
              <a:pPr>
                <a:defRPr/>
              </a:pPr>
              <a:t>‹#›</a:t>
            </a:fld>
            <a:endParaRPr lang="en-US" altLang="en-US"/>
          </a:p>
        </p:txBody>
      </p:sp>
    </p:spTree>
    <p:extLst>
      <p:ext uri="{BB962C8B-B14F-4D97-AF65-F5344CB8AC3E}">
        <p14:creationId xmlns:p14="http://schemas.microsoft.com/office/powerpoint/2010/main" val="4039559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0AF1C9B-1514-4CA3-9F63-AAB48D0C0451}"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3528227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60AF1C9B-1514-4CA3-9F63-AAB48D0C0451}"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982133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4230678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45473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3433418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40333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281490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2769832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100225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1EA940-9238-4F46-A559-D1E3A454D2B1}" type="slidenum">
              <a:rPr lang="en-US" altLang="en-US"/>
              <a:pPr>
                <a:defRPr/>
              </a:pPr>
              <a:t>‹#›</a:t>
            </a:fld>
            <a:endParaRPr lang="en-US" altLang="en-US"/>
          </a:p>
        </p:txBody>
      </p:sp>
    </p:spTree>
    <p:extLst>
      <p:ext uri="{BB962C8B-B14F-4D97-AF65-F5344CB8AC3E}">
        <p14:creationId xmlns:p14="http://schemas.microsoft.com/office/powerpoint/2010/main" val="3969728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575489-8078-435F-8413-10743B8D7EBC}" type="slidenum">
              <a:rPr lang="en-US" altLang="en-US"/>
              <a:pPr>
                <a:defRPr/>
              </a:pPr>
              <a:t>‹#›</a:t>
            </a:fld>
            <a:endParaRPr lang="en-US" altLang="en-US"/>
          </a:p>
        </p:txBody>
      </p:sp>
    </p:spTree>
    <p:extLst>
      <p:ext uri="{BB962C8B-B14F-4D97-AF65-F5344CB8AC3E}">
        <p14:creationId xmlns:p14="http://schemas.microsoft.com/office/powerpoint/2010/main" val="84340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C7E61B-9ECF-4819-A921-EE0C3FBC60D6}" type="slidenum">
              <a:rPr lang="en-US" altLang="en-US"/>
              <a:pPr>
                <a:defRPr/>
              </a:pPr>
              <a:t>‹#›</a:t>
            </a:fld>
            <a:endParaRPr lang="en-US" altLang="en-US"/>
          </a:p>
        </p:txBody>
      </p:sp>
    </p:spTree>
    <p:extLst>
      <p:ext uri="{BB962C8B-B14F-4D97-AF65-F5344CB8AC3E}">
        <p14:creationId xmlns:p14="http://schemas.microsoft.com/office/powerpoint/2010/main" val="168792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9E80CB-2A77-4CFB-B9DE-D17B971FB968}" type="slidenum">
              <a:rPr lang="en-US" altLang="en-US"/>
              <a:pPr>
                <a:defRPr/>
              </a:pPr>
              <a:t>‹#›</a:t>
            </a:fld>
            <a:endParaRPr lang="en-US" altLang="en-US"/>
          </a:p>
        </p:txBody>
      </p:sp>
    </p:spTree>
    <p:extLst>
      <p:ext uri="{BB962C8B-B14F-4D97-AF65-F5344CB8AC3E}">
        <p14:creationId xmlns:p14="http://schemas.microsoft.com/office/powerpoint/2010/main" val="308891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84D18D-6C39-4615-8736-9DE3DE121F7A}" type="slidenum">
              <a:rPr lang="en-US" altLang="en-US"/>
              <a:pPr>
                <a:defRPr/>
              </a:pPr>
              <a:t>‹#›</a:t>
            </a:fld>
            <a:endParaRPr lang="en-US" altLang="en-US"/>
          </a:p>
        </p:txBody>
      </p:sp>
    </p:spTree>
    <p:extLst>
      <p:ext uri="{BB962C8B-B14F-4D97-AF65-F5344CB8AC3E}">
        <p14:creationId xmlns:p14="http://schemas.microsoft.com/office/powerpoint/2010/main" val="3639130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9BA5B5-4C80-4A58-AC42-36A28E659C4B}" type="slidenum">
              <a:rPr lang="en-US" altLang="en-US"/>
              <a:pPr>
                <a:defRPr/>
              </a:pPr>
              <a:t>‹#›</a:t>
            </a:fld>
            <a:endParaRPr lang="en-US" altLang="en-US"/>
          </a:p>
        </p:txBody>
      </p:sp>
    </p:spTree>
    <p:extLst>
      <p:ext uri="{BB962C8B-B14F-4D97-AF65-F5344CB8AC3E}">
        <p14:creationId xmlns:p14="http://schemas.microsoft.com/office/powerpoint/2010/main" val="40875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6CB9A40-047C-47D6-8E1B-B6C9A2B9ED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2C658BA-FC4D-44CF-A984-535F8FB6A7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0AF1C9B-1514-4CA3-9F63-AAB48D0C0451}" type="datetimeFigureOut">
              <a:rPr lang="en-US" smtClean="0"/>
              <a:t>7/3/2023</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6B67BA4E-EEDA-43C3-B6ED-B8E144E28956}" type="slidenum">
              <a:rPr lang="en-US" smtClean="0"/>
              <a:t>‹#›</a:t>
            </a:fld>
            <a:endParaRPr lang="en-US"/>
          </a:p>
        </p:txBody>
      </p:sp>
    </p:spTree>
    <p:extLst>
      <p:ext uri="{BB962C8B-B14F-4D97-AF65-F5344CB8AC3E}">
        <p14:creationId xmlns:p14="http://schemas.microsoft.com/office/powerpoint/2010/main" val="343654446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2" y="-7266"/>
            <a:ext cx="9144492" cy="6869620"/>
          </a:xfrm>
          <a:prstGeom prst="rect">
            <a:avLst/>
          </a:prstGeom>
        </p:spPr>
      </p:pic>
      <p:sp>
        <p:nvSpPr>
          <p:cNvPr id="3075" name="Rectangle 2"/>
          <p:cNvSpPr>
            <a:spLocks noGrp="1" noChangeArrowheads="1"/>
          </p:cNvSpPr>
          <p:nvPr>
            <p:ph type="ctrTitle"/>
          </p:nvPr>
        </p:nvSpPr>
        <p:spPr>
          <a:xfrm>
            <a:off x="470263" y="975377"/>
            <a:ext cx="8229600" cy="1470025"/>
          </a:xfrm>
          <a:effectLst>
            <a:outerShdw blurRad="50800" dist="38100" dir="2700000" algn="tl" rotWithShape="0">
              <a:prstClr val="black">
                <a:alpha val="40000"/>
              </a:prstClr>
            </a:outerShdw>
          </a:effectLst>
        </p:spPr>
        <p:txBody>
          <a:bodyPr/>
          <a:lstStyle/>
          <a:p>
            <a:pPr eaLnBrk="1" hangingPunct="1"/>
            <a:r>
              <a:rPr lang="en-US" altLang="en-US" dirty="0">
                <a:solidFill>
                  <a:schemeClr val="bg1"/>
                </a:solidFill>
              </a:rPr>
              <a:t>Science, Worldviews, and Controversies in the History of Geology: An Alpine Perspective </a:t>
            </a:r>
          </a:p>
        </p:txBody>
      </p:sp>
      <p:sp>
        <p:nvSpPr>
          <p:cNvPr id="3076" name="Rectangle 5"/>
          <p:cNvSpPr>
            <a:spLocks noChangeArrowheads="1"/>
          </p:cNvSpPr>
          <p:nvPr/>
        </p:nvSpPr>
        <p:spPr bwMode="auto">
          <a:xfrm>
            <a:off x="5730231" y="5221509"/>
            <a:ext cx="3230879" cy="1471028"/>
          </a:xfrm>
          <a:prstGeom prst="rect">
            <a:avLst/>
          </a:prstGeom>
          <a:solidFill>
            <a:schemeClr val="bg1">
              <a:alpha val="63000"/>
            </a:schemeClr>
          </a:solidFill>
          <a:ln>
            <a:noFill/>
          </a:ln>
          <a:effectLst>
            <a:outerShdw blurRad="44450" dist="27940" dir="5400000" algn="ctr">
              <a:srgbClr val="000000">
                <a:alpha val="32000"/>
              </a:srgbClr>
            </a:outerShdw>
          </a:effectLs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buFontTx/>
              <a:buNone/>
            </a:pPr>
            <a:r>
              <a:rPr lang="en-US" altLang="en-US" sz="1800" i="1" dirty="0"/>
              <a:t>“</a:t>
            </a:r>
            <a:r>
              <a:rPr lang="en-US" sz="1800" dirty="0"/>
              <a:t>The grass withers, the flower fades;</a:t>
            </a:r>
            <a:br>
              <a:rPr lang="en-US" sz="1800" dirty="0"/>
            </a:br>
            <a:r>
              <a:rPr lang="en-US" sz="1800" dirty="0"/>
              <a:t>    but the word of our God will stand forever.</a:t>
            </a:r>
            <a:r>
              <a:rPr lang="en-US" altLang="en-US" sz="1800" i="1" dirty="0"/>
              <a:t>”</a:t>
            </a:r>
          </a:p>
          <a:p>
            <a:pPr algn="r" eaLnBrk="1" hangingPunct="1">
              <a:buFontTx/>
              <a:buNone/>
            </a:pPr>
            <a:r>
              <a:rPr lang="en-US" altLang="en-US" sz="1400" i="1" dirty="0"/>
              <a:t>Isaiah 40:8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1800" dirty="0"/>
              <a:t>Demarcation (non-overlapping </a:t>
            </a:r>
            <a:r>
              <a:rPr lang="en-US" sz="1800" dirty="0" err="1"/>
              <a:t>magisteria</a:t>
            </a:r>
            <a:r>
              <a:rPr lang="en-US" sz="1800" dirty="0"/>
              <a:t>)</a:t>
            </a:r>
          </a:p>
        </p:txBody>
      </p:sp>
      <p:pic>
        <p:nvPicPr>
          <p:cNvPr id="7" name="Picture 6">
            <a:extLst>
              <a:ext uri="{FF2B5EF4-FFF2-40B4-BE49-F238E27FC236}">
                <a16:creationId xmlns:a16="http://schemas.microsoft.com/office/drawing/2014/main" id="{D5CEFAD8-D1D1-451D-88BA-19FC5CEF9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8551" y="2510674"/>
            <a:ext cx="4464800" cy="2623022"/>
          </a:xfrm>
          <a:prstGeom prst="rect">
            <a:avLst/>
          </a:prstGeom>
        </p:spPr>
      </p:pic>
      <p:sp>
        <p:nvSpPr>
          <p:cNvPr id="8" name="Rectangle 7">
            <a:extLst>
              <a:ext uri="{FF2B5EF4-FFF2-40B4-BE49-F238E27FC236}">
                <a16:creationId xmlns:a16="http://schemas.microsoft.com/office/drawing/2014/main" id="{D47421FD-9891-4FFA-95E7-40E0FB78EF24}"/>
              </a:ext>
            </a:extLst>
          </p:cNvPr>
          <p:cNvSpPr/>
          <p:nvPr/>
        </p:nvSpPr>
        <p:spPr>
          <a:xfrm>
            <a:off x="585936" y="5251155"/>
            <a:ext cx="6447501" cy="553998"/>
          </a:xfrm>
          <a:prstGeom prst="rect">
            <a:avLst/>
          </a:prstGeom>
        </p:spPr>
        <p:txBody>
          <a:bodyPr wrap="square">
            <a:spAutoFit/>
          </a:bodyPr>
          <a:lstStyle/>
          <a:p>
            <a:pPr defTabSz="342900" eaLnBrk="1" fontAlgn="auto" hangingPunct="1">
              <a:spcBef>
                <a:spcPts val="0"/>
              </a:spcBef>
              <a:spcAft>
                <a:spcPts val="0"/>
              </a:spcAft>
            </a:pPr>
            <a:r>
              <a:rPr lang="en-US" sz="1500" dirty="0">
                <a:solidFill>
                  <a:prstClr val="black"/>
                </a:solidFill>
                <a:latin typeface="Trebuchet MS" panose="020B0603020202020204"/>
              </a:rPr>
              <a:t>“The intention of the Holy Ghost is to teach us how one goes to heaven, not how heaven goes.”</a:t>
            </a:r>
          </a:p>
        </p:txBody>
      </p:sp>
    </p:spTree>
    <p:extLst>
      <p:ext uri="{BB962C8B-B14F-4D97-AF65-F5344CB8AC3E}">
        <p14:creationId xmlns:p14="http://schemas.microsoft.com/office/powerpoint/2010/main" val="1329970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2400" dirty="0"/>
              <a:t>Supremacy of Senses</a:t>
            </a:r>
          </a:p>
        </p:txBody>
      </p:sp>
      <p:sp>
        <p:nvSpPr>
          <p:cNvPr id="3" name="TextBox 2">
            <a:extLst>
              <a:ext uri="{FF2B5EF4-FFF2-40B4-BE49-F238E27FC236}">
                <a16:creationId xmlns:a16="http://schemas.microsoft.com/office/drawing/2014/main" id="{AF54BFDE-F901-4294-AB2A-268C632A84D0}"/>
              </a:ext>
            </a:extLst>
          </p:cNvPr>
          <p:cNvSpPr txBox="1"/>
          <p:nvPr/>
        </p:nvSpPr>
        <p:spPr>
          <a:xfrm>
            <a:off x="642664" y="2723265"/>
            <a:ext cx="6312839" cy="1384995"/>
          </a:xfrm>
          <a:prstGeom prst="rect">
            <a:avLst/>
          </a:prstGeom>
          <a:noFill/>
        </p:spPr>
        <p:txBody>
          <a:bodyPr wrap="square" rtlCol="0">
            <a:spAutoFit/>
          </a:bodyPr>
          <a:lstStyle/>
          <a:p>
            <a:pPr defTabSz="342900" eaLnBrk="1" fontAlgn="auto" hangingPunct="1">
              <a:spcBef>
                <a:spcPts val="0"/>
              </a:spcBef>
              <a:spcAft>
                <a:spcPts val="0"/>
              </a:spcAft>
            </a:pPr>
            <a:r>
              <a:rPr lang="en-US" sz="2100" dirty="0">
                <a:solidFill>
                  <a:prstClr val="black"/>
                </a:solidFill>
                <a:latin typeface="Trebuchet MS" panose="020B0603020202020204"/>
              </a:rPr>
              <a:t>“I think that in disputes about issues in nature we </a:t>
            </a:r>
            <a:r>
              <a:rPr lang="en-US" sz="2100" dirty="0">
                <a:solidFill>
                  <a:srgbClr val="FF0000"/>
                </a:solidFill>
                <a:latin typeface="Trebuchet MS" panose="020B0603020202020204"/>
              </a:rPr>
              <a:t>ought to begin </a:t>
            </a:r>
            <a:r>
              <a:rPr lang="en-US" sz="2100" dirty="0">
                <a:solidFill>
                  <a:prstClr val="black"/>
                </a:solidFill>
                <a:latin typeface="Trebuchet MS" panose="020B0603020202020204"/>
              </a:rPr>
              <a:t>not from the authority of scriptural passages but from sense experiences and necessary demonstrations.”</a:t>
            </a:r>
          </a:p>
        </p:txBody>
      </p:sp>
    </p:spTree>
    <p:extLst>
      <p:ext uri="{BB962C8B-B14F-4D97-AF65-F5344CB8AC3E}">
        <p14:creationId xmlns:p14="http://schemas.microsoft.com/office/powerpoint/2010/main" val="268823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2100" dirty="0"/>
              <a:t>Supremacy of Senses</a:t>
            </a:r>
          </a:p>
        </p:txBody>
      </p:sp>
      <p:sp>
        <p:nvSpPr>
          <p:cNvPr id="8" name="Rectangle 7">
            <a:extLst>
              <a:ext uri="{FF2B5EF4-FFF2-40B4-BE49-F238E27FC236}">
                <a16:creationId xmlns:a16="http://schemas.microsoft.com/office/drawing/2014/main" id="{D47421FD-9891-4FFA-95E7-40E0FB78EF24}"/>
              </a:ext>
            </a:extLst>
          </p:cNvPr>
          <p:cNvSpPr/>
          <p:nvPr/>
        </p:nvSpPr>
        <p:spPr>
          <a:xfrm>
            <a:off x="642663" y="2610258"/>
            <a:ext cx="6447501" cy="3554819"/>
          </a:xfrm>
          <a:prstGeom prst="rect">
            <a:avLst/>
          </a:prstGeom>
        </p:spPr>
        <p:txBody>
          <a:bodyPr wrap="square">
            <a:spAutoFit/>
          </a:bodyPr>
          <a:lstStyle/>
          <a:p>
            <a:pPr defTabSz="342900" eaLnBrk="1" fontAlgn="auto" hangingPunct="1">
              <a:spcBef>
                <a:spcPts val="0"/>
              </a:spcBef>
              <a:spcAft>
                <a:spcPts val="0"/>
              </a:spcAft>
            </a:pPr>
            <a:r>
              <a:rPr lang="en-US" dirty="0">
                <a:solidFill>
                  <a:prstClr val="black"/>
                </a:solidFill>
                <a:latin typeface="Trebuchet MS" panose="020B0603020202020204"/>
              </a:rPr>
              <a:t>1) Natural themes are peripheral</a:t>
            </a:r>
          </a:p>
          <a:p>
            <a:pPr marL="257175" indent="-257175" defTabSz="342900" eaLnBrk="1" fontAlgn="auto" hangingPunct="1">
              <a:spcBef>
                <a:spcPts val="0"/>
              </a:spcBef>
              <a:spcAft>
                <a:spcPts val="0"/>
              </a:spcAft>
              <a:buFontTx/>
              <a:buChar char="-"/>
            </a:pPr>
            <a:endParaRPr lang="en-US" dirty="0">
              <a:solidFill>
                <a:prstClr val="black"/>
              </a:solidFill>
              <a:latin typeface="Trebuchet MS" panose="020B0603020202020204"/>
            </a:endParaRPr>
          </a:p>
          <a:p>
            <a:pPr defTabSz="342900" eaLnBrk="1" fontAlgn="auto" hangingPunct="1">
              <a:spcBef>
                <a:spcPts val="0"/>
              </a:spcBef>
              <a:spcAft>
                <a:spcPts val="0"/>
              </a:spcAft>
            </a:pPr>
            <a:r>
              <a:rPr lang="en-US" sz="1650" dirty="0">
                <a:solidFill>
                  <a:prstClr val="black"/>
                </a:solidFill>
                <a:latin typeface="Trebuchet MS" panose="020B0603020202020204"/>
              </a:rPr>
              <a:t>“…speaking but </a:t>
            </a:r>
            <a:r>
              <a:rPr lang="en-US" sz="1650" dirty="0">
                <a:solidFill>
                  <a:srgbClr val="FF0000"/>
                </a:solidFill>
                <a:latin typeface="Trebuchet MS" panose="020B0603020202020204"/>
              </a:rPr>
              <a:t>casually</a:t>
            </a:r>
            <a:r>
              <a:rPr lang="en-US" sz="1650" dirty="0">
                <a:solidFill>
                  <a:prstClr val="black"/>
                </a:solidFill>
                <a:latin typeface="Trebuchet MS" panose="020B0603020202020204"/>
              </a:rPr>
              <a:t> of the earth, of water, of the sun, or of any other created thing? Especially in view of the fact that these things </a:t>
            </a:r>
            <a:r>
              <a:rPr lang="en-US" sz="1650" dirty="0">
                <a:solidFill>
                  <a:srgbClr val="FF0000"/>
                </a:solidFill>
                <a:latin typeface="Trebuchet MS" panose="020B0603020202020204"/>
              </a:rPr>
              <a:t>in no way concern the primary purpose of the sacred writings</a:t>
            </a:r>
            <a:r>
              <a:rPr lang="en-US" sz="1650" dirty="0">
                <a:solidFill>
                  <a:prstClr val="black"/>
                </a:solidFill>
                <a:latin typeface="Trebuchet MS" panose="020B0603020202020204"/>
              </a:rPr>
              <a:t>, which is the service of God and the salvation of Souls”</a:t>
            </a:r>
          </a:p>
          <a:p>
            <a:pPr defTabSz="342900" eaLnBrk="1" fontAlgn="auto" hangingPunct="1">
              <a:spcBef>
                <a:spcPts val="0"/>
              </a:spcBef>
              <a:spcAft>
                <a:spcPts val="0"/>
              </a:spcAft>
            </a:pPr>
            <a:endParaRPr lang="en-US" sz="1650" dirty="0">
              <a:solidFill>
                <a:prstClr val="black"/>
              </a:solidFill>
              <a:latin typeface="Trebuchet MS" panose="020B0603020202020204"/>
            </a:endParaRPr>
          </a:p>
          <a:p>
            <a:pPr defTabSz="342900" eaLnBrk="1" fontAlgn="auto" hangingPunct="1">
              <a:spcBef>
                <a:spcPts val="0"/>
              </a:spcBef>
              <a:spcAft>
                <a:spcPts val="0"/>
              </a:spcAft>
            </a:pPr>
            <a:r>
              <a:rPr lang="en-US" sz="1650" dirty="0">
                <a:solidFill>
                  <a:prstClr val="black"/>
                </a:solidFill>
                <a:latin typeface="Trebuchet MS" panose="020B0603020202020204"/>
              </a:rPr>
              <a:t>“If the sacred scribes had had any intention of teaching people certain arrangements and motions of the heavenly bodies, or had they wished us to derive such knowledge from the Bible, then in my opinion they would not have spoken of these matters so </a:t>
            </a:r>
            <a:r>
              <a:rPr lang="en-US" sz="1650" dirty="0">
                <a:solidFill>
                  <a:srgbClr val="FF0000"/>
                </a:solidFill>
                <a:latin typeface="Trebuchet MS" panose="020B0603020202020204"/>
              </a:rPr>
              <a:t>sparingly</a:t>
            </a:r>
            <a:r>
              <a:rPr lang="en-US" sz="1650" dirty="0">
                <a:solidFill>
                  <a:prstClr val="black"/>
                </a:solidFill>
                <a:latin typeface="Trebuchet MS" panose="020B0603020202020204"/>
              </a:rPr>
              <a:t>”</a:t>
            </a:r>
          </a:p>
          <a:p>
            <a:pPr defTabSz="342900" eaLnBrk="1" fontAlgn="auto" hangingPunct="1">
              <a:spcBef>
                <a:spcPts val="0"/>
              </a:spcBef>
              <a:spcAft>
                <a:spcPts val="0"/>
              </a:spcAft>
            </a:pPr>
            <a:endParaRPr lang="en-US" sz="2400" dirty="0">
              <a:solidFill>
                <a:prstClr val="black"/>
              </a:solidFill>
              <a:latin typeface="Trebuchet MS" panose="020B0603020202020204"/>
            </a:endParaRPr>
          </a:p>
        </p:txBody>
      </p:sp>
    </p:spTree>
    <p:extLst>
      <p:ext uri="{BB962C8B-B14F-4D97-AF65-F5344CB8AC3E}">
        <p14:creationId xmlns:p14="http://schemas.microsoft.com/office/powerpoint/2010/main" val="3403892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2100" dirty="0"/>
              <a:t>Supremacy of Senses</a:t>
            </a:r>
          </a:p>
        </p:txBody>
      </p:sp>
      <p:sp>
        <p:nvSpPr>
          <p:cNvPr id="8" name="Rectangle 7">
            <a:extLst>
              <a:ext uri="{FF2B5EF4-FFF2-40B4-BE49-F238E27FC236}">
                <a16:creationId xmlns:a16="http://schemas.microsoft.com/office/drawing/2014/main" id="{D47421FD-9891-4FFA-95E7-40E0FB78EF24}"/>
              </a:ext>
            </a:extLst>
          </p:cNvPr>
          <p:cNvSpPr/>
          <p:nvPr/>
        </p:nvSpPr>
        <p:spPr>
          <a:xfrm>
            <a:off x="642663" y="2610258"/>
            <a:ext cx="6447501" cy="2123658"/>
          </a:xfrm>
          <a:prstGeom prst="rect">
            <a:avLst/>
          </a:prstGeom>
        </p:spPr>
        <p:txBody>
          <a:bodyPr wrap="square">
            <a:spAutoFit/>
          </a:bodyPr>
          <a:lstStyle/>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Natural themes are peripheral</a:t>
            </a:r>
          </a:p>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Scripture “accommodates” human ignorance</a:t>
            </a:r>
          </a:p>
          <a:p>
            <a:pPr defTabSz="342900" eaLnBrk="1" fontAlgn="auto" hangingPunct="1">
              <a:spcBef>
                <a:spcPts val="0"/>
              </a:spcBef>
              <a:spcAft>
                <a:spcPts val="0"/>
              </a:spcAft>
            </a:pPr>
            <a:endParaRPr lang="en-US" dirty="0">
              <a:solidFill>
                <a:prstClr val="black"/>
              </a:solidFill>
              <a:latin typeface="Trebuchet MS" panose="020B0603020202020204"/>
            </a:endParaRPr>
          </a:p>
          <a:p>
            <a:pPr defTabSz="342900" eaLnBrk="1" fontAlgn="auto" hangingPunct="1">
              <a:spcBef>
                <a:spcPts val="0"/>
              </a:spcBef>
              <a:spcAft>
                <a:spcPts val="0"/>
              </a:spcAft>
            </a:pPr>
            <a:r>
              <a:rPr lang="en-US" dirty="0">
                <a:solidFill>
                  <a:prstClr val="black"/>
                </a:solidFill>
                <a:latin typeface="Trebuchet MS" panose="020B0603020202020204"/>
              </a:rPr>
              <a:t>“These propositions uttered by the Holy Ghost were set down in that manner by the sacred scribes in order to </a:t>
            </a:r>
            <a:r>
              <a:rPr lang="en-US" dirty="0">
                <a:solidFill>
                  <a:srgbClr val="FF0000"/>
                </a:solidFill>
                <a:latin typeface="Trebuchet MS" panose="020B0603020202020204"/>
              </a:rPr>
              <a:t>accommodate</a:t>
            </a:r>
            <a:r>
              <a:rPr lang="en-US" dirty="0">
                <a:solidFill>
                  <a:prstClr val="black"/>
                </a:solidFill>
                <a:latin typeface="Trebuchet MS" panose="020B0603020202020204"/>
              </a:rPr>
              <a:t> them to the capacities of the common</a:t>
            </a:r>
          </a:p>
          <a:p>
            <a:pPr defTabSz="342900" eaLnBrk="1" fontAlgn="auto" hangingPunct="1">
              <a:spcBef>
                <a:spcPts val="0"/>
              </a:spcBef>
              <a:spcAft>
                <a:spcPts val="0"/>
              </a:spcAft>
            </a:pPr>
            <a:r>
              <a:rPr lang="en-US" dirty="0">
                <a:solidFill>
                  <a:prstClr val="black"/>
                </a:solidFill>
                <a:latin typeface="Trebuchet MS" panose="020B0603020202020204"/>
              </a:rPr>
              <a:t>people, who are rude and unlearned.”</a:t>
            </a:r>
            <a:endParaRPr lang="en-US" sz="2400" dirty="0">
              <a:solidFill>
                <a:prstClr val="black"/>
              </a:solidFill>
              <a:latin typeface="Trebuchet MS" panose="020B0603020202020204"/>
            </a:endParaRPr>
          </a:p>
        </p:txBody>
      </p:sp>
    </p:spTree>
    <p:extLst>
      <p:ext uri="{BB962C8B-B14F-4D97-AF65-F5344CB8AC3E}">
        <p14:creationId xmlns:p14="http://schemas.microsoft.com/office/powerpoint/2010/main" val="228954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2100" dirty="0"/>
              <a:t>Supremacy of Senses</a:t>
            </a:r>
          </a:p>
        </p:txBody>
      </p:sp>
      <p:sp>
        <p:nvSpPr>
          <p:cNvPr id="8" name="Rectangle 7">
            <a:extLst>
              <a:ext uri="{FF2B5EF4-FFF2-40B4-BE49-F238E27FC236}">
                <a16:creationId xmlns:a16="http://schemas.microsoft.com/office/drawing/2014/main" id="{D47421FD-9891-4FFA-95E7-40E0FB78EF24}"/>
              </a:ext>
            </a:extLst>
          </p:cNvPr>
          <p:cNvSpPr/>
          <p:nvPr/>
        </p:nvSpPr>
        <p:spPr>
          <a:xfrm>
            <a:off x="642663" y="2610258"/>
            <a:ext cx="6447501" cy="3070071"/>
          </a:xfrm>
          <a:prstGeom prst="rect">
            <a:avLst/>
          </a:prstGeom>
        </p:spPr>
        <p:txBody>
          <a:bodyPr wrap="square">
            <a:spAutoFit/>
          </a:bodyPr>
          <a:lstStyle/>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Natural themes are peripheral</a:t>
            </a:r>
          </a:p>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Scripture “accommodates” human ignorance</a:t>
            </a:r>
          </a:p>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Words are vague, nature is exact</a:t>
            </a:r>
          </a:p>
          <a:p>
            <a:pPr defTabSz="342900" eaLnBrk="1" fontAlgn="auto" hangingPunct="1">
              <a:spcBef>
                <a:spcPts val="0"/>
              </a:spcBef>
              <a:spcAft>
                <a:spcPts val="0"/>
              </a:spcAft>
            </a:pPr>
            <a:endParaRPr lang="en-US" dirty="0">
              <a:solidFill>
                <a:prstClr val="black"/>
              </a:solidFill>
              <a:latin typeface="Trebuchet MS" panose="020B0603020202020204"/>
            </a:endParaRPr>
          </a:p>
          <a:p>
            <a:pPr defTabSz="342900" eaLnBrk="1" fontAlgn="auto" hangingPunct="1">
              <a:spcBef>
                <a:spcPts val="0"/>
              </a:spcBef>
              <a:spcAft>
                <a:spcPts val="0"/>
              </a:spcAft>
            </a:pPr>
            <a:r>
              <a:rPr lang="en-US" sz="1350" dirty="0">
                <a:solidFill>
                  <a:prstClr val="black"/>
                </a:solidFill>
                <a:latin typeface="Trebuchet MS" panose="020B0603020202020204"/>
              </a:rPr>
              <a:t>“For not every biblical proposition is chained to conditions as strict as those which govern each effect of nature.”</a:t>
            </a:r>
          </a:p>
          <a:p>
            <a:pPr defTabSz="342900" eaLnBrk="1" fontAlgn="auto" hangingPunct="1">
              <a:spcBef>
                <a:spcPts val="0"/>
              </a:spcBef>
              <a:spcAft>
                <a:spcPts val="0"/>
              </a:spcAft>
            </a:pPr>
            <a:endParaRPr lang="en-US" sz="1350" dirty="0">
              <a:solidFill>
                <a:prstClr val="black"/>
              </a:solidFill>
              <a:latin typeface="Trebuchet MS" panose="020B0603020202020204"/>
            </a:endParaRPr>
          </a:p>
          <a:p>
            <a:pPr defTabSz="342900" eaLnBrk="1" fontAlgn="auto" hangingPunct="1">
              <a:spcBef>
                <a:spcPts val="0"/>
              </a:spcBef>
              <a:spcAft>
                <a:spcPts val="0"/>
              </a:spcAft>
            </a:pPr>
            <a:r>
              <a:rPr lang="en-US" sz="1350" dirty="0">
                <a:solidFill>
                  <a:prstClr val="black"/>
                </a:solidFill>
                <a:latin typeface="Trebuchet MS" panose="020B0603020202020204"/>
              </a:rPr>
              <a:t>“It is necessary for the Bible, in order to be </a:t>
            </a:r>
            <a:r>
              <a:rPr lang="en-US" sz="1350" dirty="0">
                <a:solidFill>
                  <a:srgbClr val="FF0000"/>
                </a:solidFill>
                <a:latin typeface="Trebuchet MS" panose="020B0603020202020204"/>
              </a:rPr>
              <a:t>accommodated</a:t>
            </a:r>
            <a:r>
              <a:rPr lang="en-US" sz="1350" dirty="0">
                <a:solidFill>
                  <a:prstClr val="black"/>
                </a:solidFill>
                <a:latin typeface="Trebuchet MS" panose="020B0603020202020204"/>
              </a:rPr>
              <a:t> to the understanding of every man, to speak many things which appear to differ from the absolute truth so far as the bare meaning of the words is concerned. But nature, on the other hand, is </a:t>
            </a:r>
            <a:r>
              <a:rPr lang="en-US" sz="1350" dirty="0">
                <a:solidFill>
                  <a:srgbClr val="FF0000"/>
                </a:solidFill>
                <a:latin typeface="Trebuchet MS" panose="020B0603020202020204"/>
              </a:rPr>
              <a:t>inexorable</a:t>
            </a:r>
            <a:r>
              <a:rPr lang="en-US" sz="1350" dirty="0">
                <a:solidFill>
                  <a:prstClr val="black"/>
                </a:solidFill>
                <a:latin typeface="Trebuchet MS" panose="020B0603020202020204"/>
              </a:rPr>
              <a:t> and </a:t>
            </a:r>
            <a:r>
              <a:rPr lang="en-US" sz="1350" dirty="0">
                <a:solidFill>
                  <a:srgbClr val="FF0000"/>
                </a:solidFill>
                <a:latin typeface="Trebuchet MS" panose="020B0603020202020204"/>
              </a:rPr>
              <a:t>immutable</a:t>
            </a:r>
            <a:r>
              <a:rPr lang="en-US" sz="1350" dirty="0">
                <a:solidFill>
                  <a:prstClr val="black"/>
                </a:solidFill>
                <a:latin typeface="Trebuchet MS" panose="020B0603020202020204"/>
              </a:rPr>
              <a:t>; she never transgresses the laws imposed upon her, or cares a whit whether her abstruse reasons and methods of operation are understandable to men.”</a:t>
            </a:r>
          </a:p>
        </p:txBody>
      </p:sp>
    </p:spTree>
    <p:extLst>
      <p:ext uri="{BB962C8B-B14F-4D97-AF65-F5344CB8AC3E}">
        <p14:creationId xmlns:p14="http://schemas.microsoft.com/office/powerpoint/2010/main" val="1359077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2100" dirty="0"/>
              <a:t>Supremacy of Senses</a:t>
            </a:r>
          </a:p>
        </p:txBody>
      </p:sp>
      <p:sp>
        <p:nvSpPr>
          <p:cNvPr id="8" name="Rectangle 7">
            <a:extLst>
              <a:ext uri="{FF2B5EF4-FFF2-40B4-BE49-F238E27FC236}">
                <a16:creationId xmlns:a16="http://schemas.microsoft.com/office/drawing/2014/main" id="{D47421FD-9891-4FFA-95E7-40E0FB78EF24}"/>
              </a:ext>
            </a:extLst>
          </p:cNvPr>
          <p:cNvSpPr/>
          <p:nvPr/>
        </p:nvSpPr>
        <p:spPr>
          <a:xfrm>
            <a:off x="642663" y="2610258"/>
            <a:ext cx="6447501" cy="3254737"/>
          </a:xfrm>
          <a:prstGeom prst="rect">
            <a:avLst/>
          </a:prstGeom>
        </p:spPr>
        <p:txBody>
          <a:bodyPr wrap="square">
            <a:spAutoFit/>
          </a:bodyPr>
          <a:lstStyle/>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Natural themes are peripheral</a:t>
            </a:r>
          </a:p>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Scripture “accommodates” human ignorance</a:t>
            </a:r>
          </a:p>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Words are vague, nature is exact</a:t>
            </a:r>
          </a:p>
          <a:p>
            <a:pPr marL="342900" indent="-342900" defTabSz="342900" eaLnBrk="1" fontAlgn="auto" hangingPunct="1">
              <a:spcBef>
                <a:spcPts val="0"/>
              </a:spcBef>
              <a:spcAft>
                <a:spcPts val="0"/>
              </a:spcAft>
              <a:buFontTx/>
              <a:buAutoNum type="arabicParenR"/>
            </a:pPr>
            <a:r>
              <a:rPr lang="en-US" dirty="0">
                <a:solidFill>
                  <a:prstClr val="black"/>
                </a:solidFill>
                <a:latin typeface="Trebuchet MS" panose="020B0603020202020204"/>
              </a:rPr>
              <a:t>God gave us senses and reason to use them</a:t>
            </a:r>
          </a:p>
          <a:p>
            <a:pPr defTabSz="342900" eaLnBrk="1" fontAlgn="auto" hangingPunct="1">
              <a:spcBef>
                <a:spcPts val="0"/>
              </a:spcBef>
              <a:spcAft>
                <a:spcPts val="0"/>
              </a:spcAft>
            </a:pPr>
            <a:endParaRPr lang="en-US" dirty="0">
              <a:solidFill>
                <a:prstClr val="black"/>
              </a:solidFill>
              <a:latin typeface="Trebuchet MS" panose="020B0603020202020204"/>
            </a:endParaRPr>
          </a:p>
          <a:p>
            <a:pPr defTabSz="342900" eaLnBrk="1" fontAlgn="auto" hangingPunct="1">
              <a:spcBef>
                <a:spcPts val="0"/>
              </a:spcBef>
              <a:spcAft>
                <a:spcPts val="0"/>
              </a:spcAft>
            </a:pPr>
            <a:r>
              <a:rPr lang="en-US" sz="1650" dirty="0">
                <a:solidFill>
                  <a:prstClr val="black"/>
                </a:solidFill>
                <a:latin typeface="Trebuchet MS" panose="020B0603020202020204"/>
              </a:rPr>
              <a:t>“But I do not feel obliged to believe that the same God who has endowed us with senses, discourse, and intellect has intended us to forego their use, and by some other means to give us knowledge which we can attain by them. He would not require us to deny sense and reason in inferences from nature, which are set before our eyes and minds by direct experience or necessary demonstrations.”</a:t>
            </a:r>
          </a:p>
        </p:txBody>
      </p:sp>
    </p:spTree>
    <p:extLst>
      <p:ext uri="{BB962C8B-B14F-4D97-AF65-F5344CB8AC3E}">
        <p14:creationId xmlns:p14="http://schemas.microsoft.com/office/powerpoint/2010/main" val="1009123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2100" dirty="0"/>
              <a:t>Supremacy of Senses</a:t>
            </a:r>
          </a:p>
        </p:txBody>
      </p:sp>
      <p:sp>
        <p:nvSpPr>
          <p:cNvPr id="8" name="Rectangle 7">
            <a:extLst>
              <a:ext uri="{FF2B5EF4-FFF2-40B4-BE49-F238E27FC236}">
                <a16:creationId xmlns:a16="http://schemas.microsoft.com/office/drawing/2014/main" id="{D47421FD-9891-4FFA-95E7-40E0FB78EF24}"/>
              </a:ext>
            </a:extLst>
          </p:cNvPr>
          <p:cNvSpPr/>
          <p:nvPr/>
        </p:nvSpPr>
        <p:spPr>
          <a:xfrm>
            <a:off x="642663" y="2610258"/>
            <a:ext cx="6447501" cy="3185487"/>
          </a:xfrm>
          <a:prstGeom prst="rect">
            <a:avLst/>
          </a:prstGeom>
        </p:spPr>
        <p:txBody>
          <a:bodyPr wrap="square">
            <a:spAutoFit/>
          </a:bodyPr>
          <a:lstStyle/>
          <a:p>
            <a:pPr defTabSz="342900" eaLnBrk="1" fontAlgn="auto" hangingPunct="1">
              <a:spcBef>
                <a:spcPts val="0"/>
              </a:spcBef>
              <a:spcAft>
                <a:spcPts val="0"/>
              </a:spcAft>
            </a:pPr>
            <a:r>
              <a:rPr lang="en-US" dirty="0">
                <a:solidFill>
                  <a:prstClr val="black"/>
                </a:solidFill>
                <a:latin typeface="Trebuchet MS" panose="020B0603020202020204"/>
              </a:rPr>
              <a:t>Science is the filter to interpret Scripture</a:t>
            </a:r>
          </a:p>
          <a:p>
            <a:pPr defTabSz="342900" eaLnBrk="1" fontAlgn="auto" hangingPunct="1">
              <a:spcBef>
                <a:spcPts val="0"/>
              </a:spcBef>
              <a:spcAft>
                <a:spcPts val="0"/>
              </a:spcAft>
            </a:pPr>
            <a:endParaRPr lang="en-US" dirty="0">
              <a:solidFill>
                <a:prstClr val="black"/>
              </a:solidFill>
              <a:latin typeface="Trebuchet MS" panose="020B0603020202020204"/>
            </a:endParaRPr>
          </a:p>
          <a:p>
            <a:pPr defTabSz="342900" eaLnBrk="1" fontAlgn="auto" hangingPunct="1">
              <a:spcBef>
                <a:spcPts val="0"/>
              </a:spcBef>
              <a:spcAft>
                <a:spcPts val="0"/>
              </a:spcAft>
            </a:pPr>
            <a:r>
              <a:rPr lang="en-US" sz="1650" dirty="0">
                <a:solidFill>
                  <a:prstClr val="black"/>
                </a:solidFill>
                <a:latin typeface="Trebuchet MS" panose="020B0603020202020204"/>
              </a:rPr>
              <a:t>“Having arrived at any certainties in inferences from nature, we ought to utilize these as the most appropriate aids in the true exposition of the Bible, and in the investigation of those meanings which are necessarily contained therein, for these must be concordant with demonstrated truths.”</a:t>
            </a:r>
          </a:p>
          <a:p>
            <a:pPr defTabSz="342900" eaLnBrk="1" fontAlgn="auto" hangingPunct="1">
              <a:spcBef>
                <a:spcPts val="0"/>
              </a:spcBef>
              <a:spcAft>
                <a:spcPts val="0"/>
              </a:spcAft>
            </a:pPr>
            <a:endParaRPr lang="en-US" sz="1650" dirty="0">
              <a:solidFill>
                <a:prstClr val="black"/>
              </a:solidFill>
              <a:latin typeface="Trebuchet MS" panose="020B0603020202020204"/>
            </a:endParaRPr>
          </a:p>
          <a:p>
            <a:pPr defTabSz="342900" eaLnBrk="1" fontAlgn="auto" hangingPunct="1">
              <a:spcBef>
                <a:spcPts val="0"/>
              </a:spcBef>
              <a:spcAft>
                <a:spcPts val="0"/>
              </a:spcAft>
            </a:pPr>
            <a:r>
              <a:rPr lang="en-US" sz="1650" dirty="0">
                <a:solidFill>
                  <a:prstClr val="black"/>
                </a:solidFill>
                <a:latin typeface="Trebuchet MS" panose="020B0603020202020204"/>
              </a:rPr>
              <a:t>“It is the function of expositors to seek out the true senses of scriptural texts. These will unquestionably accord with the physical conclusions which manifest sense and necessary demonstrations have </a:t>
            </a:r>
            <a:r>
              <a:rPr lang="en-US" sz="1650" dirty="0">
                <a:solidFill>
                  <a:srgbClr val="FF0000"/>
                </a:solidFill>
                <a:latin typeface="Trebuchet MS" panose="020B0603020202020204"/>
              </a:rPr>
              <a:t>previously</a:t>
            </a:r>
            <a:r>
              <a:rPr lang="en-US" sz="1650" dirty="0">
                <a:solidFill>
                  <a:prstClr val="black"/>
                </a:solidFill>
                <a:latin typeface="Trebuchet MS" panose="020B0603020202020204"/>
              </a:rPr>
              <a:t> made certain to us.”</a:t>
            </a:r>
          </a:p>
        </p:txBody>
      </p:sp>
    </p:spTree>
    <p:extLst>
      <p:ext uri="{BB962C8B-B14F-4D97-AF65-F5344CB8AC3E}">
        <p14:creationId xmlns:p14="http://schemas.microsoft.com/office/powerpoint/2010/main" val="411627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Word vs Senses</a:t>
            </a:r>
          </a:p>
        </p:txBody>
      </p:sp>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6447501" cy="2910580"/>
          </a:xfrm>
        </p:spPr>
        <p:txBody>
          <a:bodyPr>
            <a:normAutofit/>
          </a:bodyPr>
          <a:lstStyle/>
          <a:p>
            <a:r>
              <a:rPr lang="en-US" sz="2100" dirty="0"/>
              <a:t>Supremacy of Senses</a:t>
            </a:r>
          </a:p>
        </p:txBody>
      </p:sp>
      <p:pic>
        <p:nvPicPr>
          <p:cNvPr id="7" name="Picture 6">
            <a:extLst>
              <a:ext uri="{FF2B5EF4-FFF2-40B4-BE49-F238E27FC236}">
                <a16:creationId xmlns:a16="http://schemas.microsoft.com/office/drawing/2014/main" id="{3BD03E8D-2454-4408-B8D4-0EFE7614A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551" y="2797759"/>
            <a:ext cx="4464800" cy="2623022"/>
          </a:xfrm>
          <a:prstGeom prst="rect">
            <a:avLst/>
          </a:prstGeom>
        </p:spPr>
      </p:pic>
      <p:sp>
        <p:nvSpPr>
          <p:cNvPr id="3" name="Arrow: Right 2">
            <a:extLst>
              <a:ext uri="{FF2B5EF4-FFF2-40B4-BE49-F238E27FC236}">
                <a16:creationId xmlns:a16="http://schemas.microsoft.com/office/drawing/2014/main" id="{224F5ADB-9849-4F81-A46B-CF5E06BB872C}"/>
              </a:ext>
            </a:extLst>
          </p:cNvPr>
          <p:cNvSpPr/>
          <p:nvPr/>
        </p:nvSpPr>
        <p:spPr>
          <a:xfrm rot="19441956">
            <a:off x="1570960" y="4565361"/>
            <a:ext cx="948956" cy="606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Trebuchet MS" panose="020B0603020202020204"/>
            </a:endParaRPr>
          </a:p>
        </p:txBody>
      </p:sp>
      <p:sp>
        <p:nvSpPr>
          <p:cNvPr id="5" name="Rectangle 4">
            <a:extLst>
              <a:ext uri="{FF2B5EF4-FFF2-40B4-BE49-F238E27FC236}">
                <a16:creationId xmlns:a16="http://schemas.microsoft.com/office/drawing/2014/main" id="{34C9E9B2-9AAD-45BE-9CFF-0DB78BDC6AFC}"/>
              </a:ext>
            </a:extLst>
          </p:cNvPr>
          <p:cNvSpPr/>
          <p:nvPr/>
        </p:nvSpPr>
        <p:spPr>
          <a:xfrm>
            <a:off x="1395524" y="2651495"/>
            <a:ext cx="4960088" cy="2974458"/>
          </a:xfrm>
          <a:prstGeom prst="rect">
            <a:avLst/>
          </a:prstGeom>
          <a:solidFill>
            <a:srgbClr val="90C226">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Trebuchet MS" panose="020B0603020202020204"/>
            </a:endParaRPr>
          </a:p>
        </p:txBody>
      </p:sp>
    </p:spTree>
    <p:extLst>
      <p:ext uri="{BB962C8B-B14F-4D97-AF65-F5344CB8AC3E}">
        <p14:creationId xmlns:p14="http://schemas.microsoft.com/office/powerpoint/2010/main" val="202138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28600"/>
            <a:ext cx="8382000" cy="1143000"/>
          </a:xfrm>
        </p:spPr>
        <p:txBody>
          <a:bodyPr/>
          <a:lstStyle/>
          <a:p>
            <a:pPr algn="l"/>
            <a:r>
              <a:rPr lang="en-US" altLang="en-US" sz="2800" u="sng" dirty="0">
                <a:solidFill>
                  <a:schemeClr val="bg1"/>
                </a:solidFill>
              </a:rPr>
              <a:t>2) Fire, Water, and the Origin of Rocks</a:t>
            </a:r>
            <a:br>
              <a:rPr lang="en-US" altLang="en-US" sz="2800" u="sng" dirty="0">
                <a:solidFill>
                  <a:schemeClr val="bg1"/>
                </a:solidFill>
              </a:rPr>
            </a:br>
            <a:r>
              <a:rPr lang="en-US" altLang="en-US" sz="2400" dirty="0">
                <a:solidFill>
                  <a:schemeClr val="bg1"/>
                </a:solidFill>
              </a:rPr>
              <a:t>(</a:t>
            </a:r>
            <a:r>
              <a:rPr lang="en-US" altLang="en-US" sz="2400" i="1" dirty="0" err="1">
                <a:solidFill>
                  <a:schemeClr val="bg1"/>
                </a:solidFill>
              </a:rPr>
              <a:t>Plutonists</a:t>
            </a:r>
            <a:r>
              <a:rPr lang="en-US" altLang="en-US" sz="2400" i="1" dirty="0">
                <a:solidFill>
                  <a:schemeClr val="bg1"/>
                </a:solidFill>
              </a:rPr>
              <a:t> </a:t>
            </a:r>
            <a:r>
              <a:rPr lang="en-US" altLang="en-US" sz="2400" dirty="0">
                <a:solidFill>
                  <a:schemeClr val="bg1"/>
                </a:solidFill>
              </a:rPr>
              <a:t>vs </a:t>
            </a:r>
            <a:r>
              <a:rPr lang="en-US" altLang="en-US" sz="2400" i="1" dirty="0" err="1">
                <a:solidFill>
                  <a:schemeClr val="bg1"/>
                </a:solidFill>
              </a:rPr>
              <a:t>Neptunists</a:t>
            </a:r>
            <a:r>
              <a:rPr lang="en-US" altLang="en-US" sz="2400" i="1" dirty="0">
                <a:solidFill>
                  <a:schemeClr val="bg1"/>
                </a:solidFill>
              </a:rPr>
              <a:t>)</a:t>
            </a:r>
            <a:endParaRPr lang="en-US" altLang="en-US" sz="40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7359" y="1371600"/>
            <a:ext cx="7998530" cy="5486399"/>
          </a:xfrm>
          <a:prstGeom prst="rect">
            <a:avLst/>
          </a:prstGeom>
        </p:spPr>
      </p:pic>
      <p:sp>
        <p:nvSpPr>
          <p:cNvPr id="9" name="TextBox 8"/>
          <p:cNvSpPr txBox="1"/>
          <p:nvPr/>
        </p:nvSpPr>
        <p:spPr>
          <a:xfrm>
            <a:off x="6836229" y="6313714"/>
            <a:ext cx="1314994" cy="461665"/>
          </a:xfrm>
          <a:prstGeom prst="rect">
            <a:avLst/>
          </a:prstGeom>
          <a:noFill/>
        </p:spPr>
        <p:txBody>
          <a:bodyPr wrap="square" rtlCol="0">
            <a:spAutoFit/>
          </a:bodyPr>
          <a:lstStyle/>
          <a:p>
            <a:r>
              <a:rPr lang="en-US" sz="1200" i="1" dirty="0">
                <a:solidFill>
                  <a:schemeClr val="bg1"/>
                </a:solidFill>
              </a:rPr>
              <a:t>Photo courtesy of NASA</a:t>
            </a:r>
          </a:p>
        </p:txBody>
      </p:sp>
      <p:sp>
        <p:nvSpPr>
          <p:cNvPr id="15" name="Oval 14"/>
          <p:cNvSpPr/>
          <p:nvPr/>
        </p:nvSpPr>
        <p:spPr bwMode="auto">
          <a:xfrm>
            <a:off x="5064553" y="3121194"/>
            <a:ext cx="182114" cy="182336"/>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4964024" y="2565369"/>
            <a:ext cx="2168436"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err="1">
                <a:effectLst>
                  <a:outerShdw blurRad="38100" dist="38100" dir="2700000" algn="tl">
                    <a:srgbClr val="000000">
                      <a:alpha val="43137"/>
                    </a:srgbClr>
                  </a:outerShdw>
                </a:effectLst>
              </a:rPr>
              <a:t>Predazzo</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66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6220913"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Abraham </a:t>
            </a:r>
            <a:r>
              <a:rPr lang="en-US" altLang="en-US" sz="2400" dirty="0" err="1">
                <a:solidFill>
                  <a:schemeClr val="bg1"/>
                </a:solidFill>
              </a:rPr>
              <a:t>Gottlob</a:t>
            </a:r>
            <a:r>
              <a:rPr lang="en-US" altLang="en-US" sz="2400" dirty="0">
                <a:solidFill>
                  <a:schemeClr val="bg1"/>
                </a:solidFill>
              </a:rPr>
              <a:t> Werner (1749-1817) </a:t>
            </a:r>
          </a:p>
          <a:p>
            <a:pPr>
              <a:spcBef>
                <a:spcPct val="50000"/>
              </a:spcBef>
              <a:buFontTx/>
              <a:buNone/>
            </a:pPr>
            <a:r>
              <a:rPr lang="de-DE" altLang="en-US" sz="2400" dirty="0">
                <a:solidFill>
                  <a:schemeClr val="bg1"/>
                </a:solidFill>
              </a:rPr>
              <a:t>Kurze Klassifikation und Beschreibung der verschiedenen Gebirgsarten </a:t>
            </a:r>
            <a:br>
              <a:rPr lang="de-DE" altLang="en-US" sz="2400" dirty="0">
                <a:solidFill>
                  <a:schemeClr val="bg1"/>
                </a:solidFill>
              </a:rPr>
            </a:br>
            <a:r>
              <a:rPr lang="de-DE" altLang="en-US" sz="2400" dirty="0">
                <a:solidFill>
                  <a:schemeClr val="bg1"/>
                </a:solidFill>
              </a:rPr>
              <a:t>(</a:t>
            </a:r>
            <a:r>
              <a:rPr lang="en-US" altLang="en-US" sz="2400" i="1" dirty="0">
                <a:solidFill>
                  <a:schemeClr val="bg1"/>
                </a:solidFill>
              </a:rPr>
              <a:t>Short Classification and Description of the different kinds of rock</a:t>
            </a:r>
            <a:r>
              <a:rPr lang="en-US" altLang="en-US" sz="2400" dirty="0">
                <a:solidFill>
                  <a:schemeClr val="bg1"/>
                </a:solidFill>
              </a:rPr>
              <a:t>) </a:t>
            </a:r>
            <a:br>
              <a:rPr lang="en-US" altLang="en-US" sz="2400" dirty="0">
                <a:solidFill>
                  <a:schemeClr val="bg1"/>
                </a:solidFill>
              </a:rPr>
            </a:br>
            <a:r>
              <a:rPr lang="en-US" altLang="en-US" sz="2400" dirty="0">
                <a:solidFill>
                  <a:schemeClr val="bg1"/>
                </a:solidFill>
              </a:rPr>
              <a:t>Published in 1786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8312" y="113212"/>
            <a:ext cx="2292090" cy="302187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89271" y="3309259"/>
            <a:ext cx="5821132" cy="1619796"/>
          </a:xfrm>
          <a:prstGeom prst="rect">
            <a:avLst/>
          </a:prstGeom>
        </p:spPr>
      </p:pic>
      <p:sp>
        <p:nvSpPr>
          <p:cNvPr id="7" name="TextBox 6"/>
          <p:cNvSpPr txBox="1"/>
          <p:nvPr/>
        </p:nvSpPr>
        <p:spPr>
          <a:xfrm>
            <a:off x="249556" y="3239587"/>
            <a:ext cx="3042283" cy="1754326"/>
          </a:xfrm>
          <a:prstGeom prst="rect">
            <a:avLst/>
          </a:prstGeom>
          <a:noFill/>
        </p:spPr>
        <p:txBody>
          <a:bodyPr wrap="square" rtlCol="0">
            <a:spAutoFit/>
          </a:bodyPr>
          <a:lstStyle/>
          <a:p>
            <a:r>
              <a:rPr lang="en-US" dirty="0">
                <a:solidFill>
                  <a:schemeClr val="bg1"/>
                </a:solidFill>
              </a:rPr>
              <a:t>Rocks classified in 4 periods of formation:</a:t>
            </a:r>
          </a:p>
          <a:p>
            <a:pPr marL="285750" indent="-285750">
              <a:buFontTx/>
              <a:buChar char="-"/>
            </a:pPr>
            <a:r>
              <a:rPr lang="en-US" dirty="0">
                <a:solidFill>
                  <a:schemeClr val="bg1"/>
                </a:solidFill>
              </a:rPr>
              <a:t>Primeval (</a:t>
            </a:r>
            <a:r>
              <a:rPr lang="en-US" dirty="0" err="1">
                <a:solidFill>
                  <a:schemeClr val="bg1"/>
                </a:solidFill>
              </a:rPr>
              <a:t>uranfangliche</a:t>
            </a:r>
            <a:r>
              <a:rPr lang="en-US" dirty="0">
                <a:solidFill>
                  <a:schemeClr val="bg1"/>
                </a:solidFill>
              </a:rPr>
              <a:t>)</a:t>
            </a:r>
          </a:p>
          <a:p>
            <a:pPr marL="285750" indent="-285750">
              <a:buFontTx/>
              <a:buChar char="-"/>
            </a:pPr>
            <a:r>
              <a:rPr lang="en-US" dirty="0">
                <a:solidFill>
                  <a:schemeClr val="bg1"/>
                </a:solidFill>
              </a:rPr>
              <a:t>Stratified (Flötz)</a:t>
            </a:r>
          </a:p>
          <a:p>
            <a:pPr marL="285750" indent="-285750">
              <a:buFontTx/>
              <a:buChar char="-"/>
            </a:pPr>
            <a:r>
              <a:rPr lang="en-US" dirty="0">
                <a:solidFill>
                  <a:schemeClr val="bg1"/>
                </a:solidFill>
              </a:rPr>
              <a:t>Volcanic</a:t>
            </a:r>
          </a:p>
          <a:p>
            <a:pPr marL="285750" indent="-285750">
              <a:buFontTx/>
              <a:buChar char="-"/>
            </a:pPr>
            <a:r>
              <a:rPr lang="en-US" dirty="0">
                <a:solidFill>
                  <a:schemeClr val="bg1"/>
                </a:solidFill>
              </a:rPr>
              <a:t>Alluvial</a:t>
            </a:r>
          </a:p>
        </p:txBody>
      </p:sp>
      <p:sp>
        <p:nvSpPr>
          <p:cNvPr id="8" name="Rectangle 7"/>
          <p:cNvSpPr/>
          <p:nvPr/>
        </p:nvSpPr>
        <p:spPr bwMode="auto">
          <a:xfrm>
            <a:off x="4807131" y="4162697"/>
            <a:ext cx="4049486" cy="261257"/>
          </a:xfrm>
          <a:prstGeom prst="rect">
            <a:avLst/>
          </a:prstGeom>
          <a:solidFill>
            <a:srgbClr val="FFFF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368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10889"/>
            <a:ext cx="8382000" cy="1143000"/>
          </a:xfrm>
        </p:spPr>
        <p:txBody>
          <a:bodyPr/>
          <a:lstStyle/>
          <a:p>
            <a:pPr algn="l">
              <a:lnSpc>
                <a:spcPct val="70000"/>
              </a:lnSpc>
            </a:pPr>
            <a:r>
              <a:rPr lang="en-US" altLang="en-US" sz="3200" u="sng" dirty="0">
                <a:solidFill>
                  <a:schemeClr val="bg1"/>
                </a:solidFill>
              </a:rPr>
              <a:t>Purpose of the talk</a:t>
            </a:r>
            <a:endParaRPr lang="en-US" altLang="en-US" sz="4800" dirty="0"/>
          </a:p>
        </p:txBody>
      </p:sp>
      <p:sp>
        <p:nvSpPr>
          <p:cNvPr id="2" name="Rectangle 1"/>
          <p:cNvSpPr/>
          <p:nvPr/>
        </p:nvSpPr>
        <p:spPr>
          <a:xfrm>
            <a:off x="304799" y="986453"/>
            <a:ext cx="8604069" cy="4893647"/>
          </a:xfrm>
          <a:prstGeom prst="rect">
            <a:avLst/>
          </a:prstGeom>
        </p:spPr>
        <p:txBody>
          <a:bodyPr wrap="square">
            <a:spAutoFit/>
          </a:bodyPr>
          <a:lstStyle/>
          <a:p>
            <a:r>
              <a:rPr lang="en-US" altLang="en-US" sz="2400" dirty="0">
                <a:solidFill>
                  <a:schemeClr val="bg1"/>
                </a:solidFill>
              </a:rPr>
              <a:t>World (</a:t>
            </a:r>
            <a:r>
              <a:rPr lang="en-US" altLang="en-US" sz="2400" i="1" dirty="0">
                <a:solidFill>
                  <a:schemeClr val="bg1"/>
                </a:solidFill>
              </a:rPr>
              <a:t>cosmos</a:t>
            </a:r>
            <a:r>
              <a:rPr lang="en-US" altLang="en-US" sz="2400" dirty="0">
                <a:solidFill>
                  <a:schemeClr val="bg1"/>
                </a:solidFill>
              </a:rPr>
              <a:t>) and Word (</a:t>
            </a:r>
            <a:r>
              <a:rPr lang="en-US" altLang="en-US" sz="2400" i="1" dirty="0">
                <a:solidFill>
                  <a:schemeClr val="bg1"/>
                </a:solidFill>
              </a:rPr>
              <a:t>Logos)</a:t>
            </a:r>
          </a:p>
          <a:p>
            <a:endParaRPr lang="en-US" altLang="en-US" sz="2400" i="1" dirty="0">
              <a:solidFill>
                <a:schemeClr val="bg1"/>
              </a:solidFill>
            </a:endParaRPr>
          </a:p>
          <a:p>
            <a:r>
              <a:rPr lang="en-US" altLang="en-US" sz="2400" dirty="0">
                <a:solidFill>
                  <a:schemeClr val="bg1"/>
                </a:solidFill>
              </a:rPr>
              <a:t>The two elements come together in a WORLDVIEW</a:t>
            </a:r>
            <a:br>
              <a:rPr lang="en-US" altLang="en-US" sz="2400" i="1" dirty="0">
                <a:solidFill>
                  <a:schemeClr val="bg1"/>
                </a:solidFill>
              </a:rPr>
            </a:br>
            <a:endParaRPr lang="en-US" altLang="en-US" sz="2400" i="1" dirty="0">
              <a:solidFill>
                <a:schemeClr val="bg1"/>
              </a:solidFill>
            </a:endParaRPr>
          </a:p>
          <a:p>
            <a:r>
              <a:rPr lang="en-US" sz="2400" i="1" dirty="0">
                <a:solidFill>
                  <a:schemeClr val="bg1"/>
                </a:solidFill>
              </a:rPr>
              <a:t>How does a worldview influence our understanding of nature and how does the study of nature influence worldviews?</a:t>
            </a:r>
          </a:p>
          <a:p>
            <a:endParaRPr lang="en-US" sz="2400" i="1" dirty="0">
              <a:solidFill>
                <a:schemeClr val="bg1"/>
              </a:solidFill>
            </a:endParaRPr>
          </a:p>
          <a:p>
            <a:r>
              <a:rPr lang="en-US" sz="2400" i="1" dirty="0">
                <a:solidFill>
                  <a:schemeClr val="bg1"/>
                </a:solidFill>
              </a:rPr>
              <a:t>4 stories: </a:t>
            </a:r>
            <a:br>
              <a:rPr lang="en-US" sz="2400" i="1" dirty="0">
                <a:solidFill>
                  <a:schemeClr val="bg1"/>
                </a:solidFill>
              </a:rPr>
            </a:br>
            <a:r>
              <a:rPr lang="en-US" sz="2400" i="1" dirty="0">
                <a:solidFill>
                  <a:schemeClr val="bg1"/>
                </a:solidFill>
              </a:rPr>
              <a:t>	Setting: European Alps</a:t>
            </a:r>
            <a:br>
              <a:rPr lang="en-US" sz="2400" i="1" dirty="0">
                <a:solidFill>
                  <a:schemeClr val="bg1"/>
                </a:solidFill>
              </a:rPr>
            </a:br>
            <a:r>
              <a:rPr lang="en-US" sz="2400" i="1" dirty="0">
                <a:solidFill>
                  <a:schemeClr val="bg1"/>
                </a:solidFill>
              </a:rPr>
              <a:t>	Area of science: Geology</a:t>
            </a:r>
            <a:br>
              <a:rPr lang="en-US" sz="2400" i="1" dirty="0">
                <a:solidFill>
                  <a:schemeClr val="bg1"/>
                </a:solidFill>
              </a:rPr>
            </a:br>
            <a:r>
              <a:rPr lang="en-US" sz="2400" i="1" dirty="0">
                <a:solidFill>
                  <a:schemeClr val="bg1"/>
                </a:solidFill>
              </a:rPr>
              <a:t>				1) Dualism Heavens and Earth</a:t>
            </a:r>
          </a:p>
          <a:p>
            <a:r>
              <a:rPr lang="en-US" sz="2400" i="1" dirty="0">
                <a:solidFill>
                  <a:schemeClr val="bg1"/>
                </a:solidFill>
              </a:rPr>
              <a:t>				2) </a:t>
            </a:r>
            <a:r>
              <a:rPr lang="en-US" sz="2400" i="1" dirty="0" err="1">
                <a:solidFill>
                  <a:schemeClr val="bg1"/>
                </a:solidFill>
              </a:rPr>
              <a:t>Plutonists</a:t>
            </a:r>
            <a:r>
              <a:rPr lang="en-US" sz="2400" dirty="0">
                <a:solidFill>
                  <a:schemeClr val="bg1"/>
                </a:solidFill>
              </a:rPr>
              <a:t> vs </a:t>
            </a:r>
            <a:r>
              <a:rPr lang="en-US" sz="2400" i="1" dirty="0" err="1">
                <a:solidFill>
                  <a:schemeClr val="bg1"/>
                </a:solidFill>
              </a:rPr>
              <a:t>Neptunists</a:t>
            </a:r>
            <a:endParaRPr lang="en-US" sz="2400" i="1" dirty="0">
              <a:solidFill>
                <a:schemeClr val="bg1"/>
              </a:solidFill>
            </a:endParaRPr>
          </a:p>
          <a:p>
            <a:r>
              <a:rPr lang="en-US" sz="2400" i="1" dirty="0">
                <a:solidFill>
                  <a:schemeClr val="bg1"/>
                </a:solidFill>
              </a:rPr>
              <a:t>				3-4)</a:t>
            </a:r>
            <a:r>
              <a:rPr lang="en-US" sz="2400" dirty="0">
                <a:solidFill>
                  <a:schemeClr val="bg1"/>
                </a:solidFill>
              </a:rPr>
              <a:t> </a:t>
            </a:r>
            <a:r>
              <a:rPr lang="en-US" sz="2400" i="1" dirty="0">
                <a:solidFill>
                  <a:schemeClr val="bg1"/>
                </a:solidFill>
              </a:rPr>
              <a:t>Fixists</a:t>
            </a:r>
            <a:r>
              <a:rPr lang="en-US" sz="2400" dirty="0">
                <a:solidFill>
                  <a:schemeClr val="bg1"/>
                </a:solidFill>
              </a:rPr>
              <a:t> vs </a:t>
            </a:r>
            <a:r>
              <a:rPr lang="en-US" sz="2400" i="1" dirty="0" err="1">
                <a:solidFill>
                  <a:schemeClr val="bg1"/>
                </a:solidFill>
              </a:rPr>
              <a:t>Mobilists</a:t>
            </a:r>
            <a:endParaRPr lang="en-US" sz="2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85983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The rocks of the Primeval and Flötz periods precipitated or were deposited from the waters of a universal ocean (Neptunism).</a:t>
            </a:r>
          </a:p>
        </p:txBody>
      </p:sp>
      <p:sp>
        <p:nvSpPr>
          <p:cNvPr id="4" name="Rectangle 3"/>
          <p:cNvSpPr/>
          <p:nvPr/>
        </p:nvSpPr>
        <p:spPr>
          <a:xfrm>
            <a:off x="249556" y="3959276"/>
            <a:ext cx="8668021" cy="461665"/>
          </a:xfrm>
          <a:prstGeom prst="rect">
            <a:avLst/>
          </a:prstGeom>
        </p:spPr>
        <p:txBody>
          <a:bodyPr wrap="square">
            <a:spAutoFit/>
          </a:bodyPr>
          <a:lstStyle/>
          <a:p>
            <a:r>
              <a:rPr lang="en-US" sz="2400" dirty="0">
                <a:solidFill>
                  <a:schemeClr val="bg1"/>
                </a:solidFill>
              </a:rPr>
              <a:t>The most primordial rocks to have precipitated were granites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2413" y="1558834"/>
            <a:ext cx="7862142" cy="1844336"/>
          </a:xfrm>
          <a:prstGeom prst="rect">
            <a:avLst/>
          </a:prstGeom>
        </p:spPr>
      </p:pic>
      <p:sp>
        <p:nvSpPr>
          <p:cNvPr id="5" name="TextBox 4"/>
          <p:cNvSpPr txBox="1"/>
          <p:nvPr/>
        </p:nvSpPr>
        <p:spPr>
          <a:xfrm>
            <a:off x="5809732" y="3403170"/>
            <a:ext cx="2664823" cy="307777"/>
          </a:xfrm>
          <a:prstGeom prst="rect">
            <a:avLst/>
          </a:prstGeom>
          <a:noFill/>
        </p:spPr>
        <p:txBody>
          <a:bodyPr wrap="square" rtlCol="0">
            <a:spAutoFit/>
          </a:bodyPr>
          <a:lstStyle/>
          <a:p>
            <a:pPr algn="r"/>
            <a:r>
              <a:rPr lang="en-US" sz="1400" i="1" dirty="0">
                <a:solidFill>
                  <a:schemeClr val="bg1"/>
                </a:solidFill>
              </a:rPr>
              <a:t>From </a:t>
            </a:r>
            <a:r>
              <a:rPr lang="en-US" sz="1400" i="1" dirty="0" err="1">
                <a:solidFill>
                  <a:schemeClr val="bg1"/>
                </a:solidFill>
              </a:rPr>
              <a:t>Prothero</a:t>
            </a:r>
            <a:r>
              <a:rPr lang="en-US" sz="1400" i="1" dirty="0">
                <a:solidFill>
                  <a:schemeClr val="bg1"/>
                </a:solidFill>
              </a:rPr>
              <a:t> &amp; </a:t>
            </a:r>
            <a:r>
              <a:rPr lang="en-US" sz="1400" i="1" dirty="0" err="1">
                <a:solidFill>
                  <a:schemeClr val="bg1"/>
                </a:solidFill>
              </a:rPr>
              <a:t>Dott</a:t>
            </a:r>
            <a:r>
              <a:rPr lang="en-US" sz="1400" i="1" dirty="0">
                <a:solidFill>
                  <a:schemeClr val="bg1"/>
                </a:solidFill>
              </a:rPr>
              <a:t>, 2009</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07039" y="4555273"/>
            <a:ext cx="5175399" cy="1064292"/>
          </a:xfrm>
          <a:prstGeom prst="rect">
            <a:avLst/>
          </a:prstGeom>
        </p:spPr>
      </p:pic>
      <p:sp>
        <p:nvSpPr>
          <p:cNvPr id="9" name="Rectangle 8"/>
          <p:cNvSpPr/>
          <p:nvPr/>
        </p:nvSpPr>
        <p:spPr bwMode="auto">
          <a:xfrm>
            <a:off x="5695396" y="5325847"/>
            <a:ext cx="1101762" cy="261257"/>
          </a:xfrm>
          <a:prstGeom prst="rect">
            <a:avLst/>
          </a:prstGeom>
          <a:solidFill>
            <a:srgbClr val="FFFF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69" y="4555273"/>
            <a:ext cx="2821028" cy="2115771"/>
          </a:xfrm>
          <a:prstGeom prst="rect">
            <a:avLst/>
          </a:prstGeom>
        </p:spPr>
      </p:pic>
    </p:spTree>
    <p:extLst>
      <p:ext uri="{BB962C8B-B14F-4D97-AF65-F5344CB8AC3E}">
        <p14:creationId xmlns:p14="http://schemas.microsoft.com/office/powerpoint/2010/main" val="34205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622091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James Hutton (1726-1797) </a:t>
            </a:r>
          </a:p>
          <a:p>
            <a:pPr>
              <a:spcBef>
                <a:spcPct val="50000"/>
              </a:spcBef>
              <a:buFontTx/>
              <a:buNone/>
            </a:pPr>
            <a:r>
              <a:rPr lang="de-DE" altLang="en-US" sz="2400" dirty="0">
                <a:solidFill>
                  <a:schemeClr val="bg1"/>
                </a:solidFill>
              </a:rPr>
              <a:t>Theory of the Earth (</a:t>
            </a:r>
            <a:r>
              <a:rPr lang="en-US" altLang="en-US" sz="2400" dirty="0">
                <a:solidFill>
                  <a:schemeClr val="bg1"/>
                </a:solidFill>
              </a:rPr>
              <a:t>Published in 1788):</a:t>
            </a:r>
            <a:br>
              <a:rPr lang="en-US" altLang="en-US" sz="2400" dirty="0">
                <a:solidFill>
                  <a:schemeClr val="bg1"/>
                </a:solidFill>
              </a:rPr>
            </a:br>
            <a:r>
              <a:rPr lang="en-US" altLang="en-US" sz="2400" dirty="0">
                <a:solidFill>
                  <a:schemeClr val="bg1"/>
                </a:solidFill>
              </a:rPr>
              <a:t>Two ideas in conflict with Werner’s model:</a:t>
            </a:r>
          </a:p>
        </p:txBody>
      </p:sp>
      <p:sp>
        <p:nvSpPr>
          <p:cNvPr id="7" name="TextBox 6"/>
          <p:cNvSpPr txBox="1"/>
          <p:nvPr/>
        </p:nvSpPr>
        <p:spPr>
          <a:xfrm>
            <a:off x="512275" y="3484479"/>
            <a:ext cx="8431428" cy="461665"/>
          </a:xfrm>
          <a:prstGeom prst="rect">
            <a:avLst/>
          </a:prstGeom>
          <a:noFill/>
        </p:spPr>
        <p:txBody>
          <a:bodyPr wrap="square" rtlCol="0">
            <a:spAutoFit/>
          </a:bodyPr>
          <a:lstStyle/>
          <a:p>
            <a:r>
              <a:rPr lang="en-US" sz="2400" dirty="0">
                <a:solidFill>
                  <a:schemeClr val="bg1"/>
                </a:solidFill>
              </a:rPr>
              <a:t>1) Heat instead of water: </a:t>
            </a:r>
            <a:r>
              <a:rPr lang="en-US" sz="2400" dirty="0" err="1">
                <a:solidFill>
                  <a:schemeClr val="bg1"/>
                </a:solidFill>
              </a:rPr>
              <a:t>Plutonists</a:t>
            </a:r>
            <a:endParaRPr lang="en-US" sz="2400" dirty="0">
              <a:solidFill>
                <a:schemeClr val="bg1"/>
              </a:solidFill>
            </a:endParaRPr>
          </a:p>
        </p:txBody>
      </p:sp>
      <p:grpSp>
        <p:nvGrpSpPr>
          <p:cNvPr id="17" name="Group 16"/>
          <p:cNvGrpSpPr/>
          <p:nvPr/>
        </p:nvGrpSpPr>
        <p:grpSpPr>
          <a:xfrm>
            <a:off x="512275" y="1961432"/>
            <a:ext cx="5598148" cy="1471749"/>
            <a:chOff x="512275" y="1961432"/>
            <a:chExt cx="5598148" cy="1471749"/>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2275" y="1961432"/>
              <a:ext cx="5598148" cy="1471749"/>
            </a:xfrm>
            <a:prstGeom prst="rect">
              <a:avLst/>
            </a:prstGeom>
          </p:spPr>
        </p:pic>
        <p:sp>
          <p:nvSpPr>
            <p:cNvPr id="6" name="Rectangle 5"/>
            <p:cNvSpPr/>
            <p:nvPr/>
          </p:nvSpPr>
          <p:spPr bwMode="auto">
            <a:xfrm>
              <a:off x="1820067" y="3189341"/>
              <a:ext cx="4206240" cy="243840"/>
            </a:xfrm>
            <a:prstGeom prst="rect">
              <a:avLst/>
            </a:prstGeom>
            <a:solidFill>
              <a:srgbClr val="F9FEC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1254009" y="1987558"/>
              <a:ext cx="1123406" cy="243840"/>
            </a:xfrm>
            <a:prstGeom prst="rect">
              <a:avLst/>
            </a:prstGeom>
            <a:solidFill>
              <a:srgbClr val="FF00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2569002" y="2222690"/>
              <a:ext cx="1532709" cy="243840"/>
            </a:xfrm>
            <a:prstGeom prst="rect">
              <a:avLst/>
            </a:prstGeom>
            <a:solidFill>
              <a:srgbClr val="FF00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653117" y="2475239"/>
              <a:ext cx="1428208" cy="243840"/>
            </a:xfrm>
            <a:prstGeom prst="rect">
              <a:avLst/>
            </a:prstGeom>
            <a:solidFill>
              <a:srgbClr val="FF00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4319425" y="2701662"/>
              <a:ext cx="1645922" cy="243840"/>
            </a:xfrm>
            <a:prstGeom prst="rect">
              <a:avLst/>
            </a:prstGeom>
            <a:solidFill>
              <a:srgbClr val="FF00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653117" y="2936794"/>
              <a:ext cx="418013" cy="243840"/>
            </a:xfrm>
            <a:prstGeom prst="rect">
              <a:avLst/>
            </a:prstGeom>
            <a:solidFill>
              <a:srgbClr val="FF00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p:cNvSpPr/>
            <p:nvPr/>
          </p:nvSpPr>
          <p:spPr bwMode="auto">
            <a:xfrm>
              <a:off x="5643130" y="2936794"/>
              <a:ext cx="322218" cy="243840"/>
            </a:xfrm>
            <a:prstGeom prst="rect">
              <a:avLst/>
            </a:prstGeom>
            <a:solidFill>
              <a:srgbClr val="FF00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ctangle 15"/>
            <p:cNvSpPr/>
            <p:nvPr/>
          </p:nvSpPr>
          <p:spPr bwMode="auto">
            <a:xfrm>
              <a:off x="653118" y="3163217"/>
              <a:ext cx="1021873" cy="243840"/>
            </a:xfrm>
            <a:prstGeom prst="rect">
              <a:avLst/>
            </a:prstGeom>
            <a:solidFill>
              <a:srgbClr val="FF0000">
                <a:alpha val="4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70766" y="78378"/>
            <a:ext cx="2357052" cy="3122484"/>
          </a:xfrm>
          <a:prstGeom prst="rect">
            <a:avLst/>
          </a:prstGeom>
        </p:spPr>
      </p:pic>
      <p:grpSp>
        <p:nvGrpSpPr>
          <p:cNvPr id="20" name="Group 19"/>
          <p:cNvGrpSpPr/>
          <p:nvPr/>
        </p:nvGrpSpPr>
        <p:grpSpPr>
          <a:xfrm>
            <a:off x="512275" y="4317078"/>
            <a:ext cx="8434132" cy="1169327"/>
            <a:chOff x="512275" y="4317078"/>
            <a:chExt cx="8434132" cy="1169327"/>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2275" y="4317079"/>
              <a:ext cx="8434132" cy="1169326"/>
            </a:xfrm>
            <a:prstGeom prst="rect">
              <a:avLst/>
            </a:prstGeom>
          </p:spPr>
        </p:pic>
        <p:sp>
          <p:nvSpPr>
            <p:cNvPr id="19" name="Rectangle 18"/>
            <p:cNvSpPr/>
            <p:nvPr/>
          </p:nvSpPr>
          <p:spPr bwMode="auto">
            <a:xfrm>
              <a:off x="512275" y="4317078"/>
              <a:ext cx="6707131" cy="439810"/>
            </a:xfrm>
            <a:prstGeom prst="rect">
              <a:avLst/>
            </a:prstGeom>
            <a:solidFill>
              <a:srgbClr val="FCFE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21" name="TextBox 20"/>
          <p:cNvSpPr txBox="1"/>
          <p:nvPr/>
        </p:nvSpPr>
        <p:spPr>
          <a:xfrm>
            <a:off x="512275" y="5532447"/>
            <a:ext cx="8471975" cy="461665"/>
          </a:xfrm>
          <a:prstGeom prst="rect">
            <a:avLst/>
          </a:prstGeom>
          <a:noFill/>
        </p:spPr>
        <p:txBody>
          <a:bodyPr wrap="square" rtlCol="0">
            <a:spAutoFit/>
          </a:bodyPr>
          <a:lstStyle/>
          <a:p>
            <a:r>
              <a:rPr lang="en-US" sz="2400" dirty="0">
                <a:solidFill>
                  <a:schemeClr val="bg1"/>
                </a:solidFill>
              </a:rPr>
              <a:t>2) Cyclical view of Earth history (instead of Directional view)</a:t>
            </a:r>
          </a:p>
        </p:txBody>
      </p:sp>
    </p:spTree>
    <p:extLst>
      <p:ext uri="{BB962C8B-B14F-4D97-AF65-F5344CB8AC3E}">
        <p14:creationId xmlns:p14="http://schemas.microsoft.com/office/powerpoint/2010/main" val="6121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622091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Hutton on granites (1794):</a:t>
            </a:r>
          </a:p>
          <a:p>
            <a:pPr>
              <a:spcBef>
                <a:spcPct val="50000"/>
              </a:spcBef>
              <a:buFontTx/>
              <a:buNone/>
            </a:pPr>
            <a:r>
              <a:rPr lang="en-US" altLang="en-US" sz="2400" dirty="0">
                <a:solidFill>
                  <a:schemeClr val="bg1"/>
                </a:solidFill>
              </a:rPr>
              <a:t>- They are not primary</a:t>
            </a:r>
            <a:br>
              <a:rPr lang="en-US" altLang="en-US" sz="2400" dirty="0">
                <a:solidFill>
                  <a:schemeClr val="bg1"/>
                </a:solidFill>
              </a:rPr>
            </a:br>
            <a:r>
              <a:rPr lang="en-US" altLang="en-US" sz="2400" dirty="0">
                <a:solidFill>
                  <a:schemeClr val="bg1"/>
                </a:solidFill>
              </a:rPr>
              <a:t>- They formed from hot magma, not water</a:t>
            </a:r>
          </a:p>
          <a:p>
            <a:pPr>
              <a:spcBef>
                <a:spcPct val="50000"/>
              </a:spcBef>
              <a:buFontTx/>
              <a:buNone/>
            </a:pPr>
            <a:endParaRPr lang="en-US" altLang="en-US" sz="2400" dirty="0">
              <a:solidFill>
                <a:schemeClr val="bg1"/>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17354" y="148047"/>
            <a:ext cx="2357052" cy="3122484"/>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2942" y="4180114"/>
            <a:ext cx="8814424" cy="250806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9634" y="1829457"/>
            <a:ext cx="5927577" cy="748283"/>
          </a:xfrm>
          <a:prstGeom prst="rect">
            <a:avLst/>
          </a:prstGeom>
        </p:spPr>
      </p:pic>
      <p:sp>
        <p:nvSpPr>
          <p:cNvPr id="4" name="Rectangle 3"/>
          <p:cNvSpPr/>
          <p:nvPr/>
        </p:nvSpPr>
        <p:spPr bwMode="auto">
          <a:xfrm>
            <a:off x="2438400" y="2290354"/>
            <a:ext cx="3828811" cy="235132"/>
          </a:xfrm>
          <a:prstGeom prst="rect">
            <a:avLst/>
          </a:prstGeom>
          <a:solidFill>
            <a:srgbClr val="FCFE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9634" y="2882998"/>
            <a:ext cx="5930080" cy="1053275"/>
          </a:xfrm>
          <a:prstGeom prst="rect">
            <a:avLst/>
          </a:prstGeom>
        </p:spPr>
      </p:pic>
      <p:sp>
        <p:nvSpPr>
          <p:cNvPr id="23" name="Rectangle 22"/>
          <p:cNvSpPr/>
          <p:nvPr/>
        </p:nvSpPr>
        <p:spPr bwMode="auto">
          <a:xfrm>
            <a:off x="426721" y="2917371"/>
            <a:ext cx="3048000" cy="235132"/>
          </a:xfrm>
          <a:prstGeom prst="rect">
            <a:avLst/>
          </a:prstGeom>
          <a:solidFill>
            <a:srgbClr val="FCFE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p:cNvSpPr/>
          <p:nvPr/>
        </p:nvSpPr>
        <p:spPr bwMode="auto">
          <a:xfrm>
            <a:off x="1463041" y="3657599"/>
            <a:ext cx="4804170" cy="278673"/>
          </a:xfrm>
          <a:prstGeom prst="rect">
            <a:avLst/>
          </a:prstGeom>
          <a:solidFill>
            <a:srgbClr val="FCFED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00169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5" y="282348"/>
            <a:ext cx="4339861"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Discovery in </a:t>
            </a:r>
            <a:r>
              <a:rPr lang="en-US" altLang="en-US" sz="2400" dirty="0" err="1">
                <a:solidFill>
                  <a:schemeClr val="bg1"/>
                </a:solidFill>
              </a:rPr>
              <a:t>Predazzo</a:t>
            </a:r>
            <a:r>
              <a:rPr lang="en-US" altLang="en-US" sz="2400" dirty="0">
                <a:solidFill>
                  <a:schemeClr val="bg1"/>
                </a:solidFill>
              </a:rPr>
              <a:t> (1820)</a:t>
            </a:r>
          </a:p>
          <a:p>
            <a:pPr>
              <a:spcBef>
                <a:spcPct val="50000"/>
              </a:spcBef>
              <a:buFontTx/>
              <a:buNone/>
            </a:pPr>
            <a:r>
              <a:rPr lang="en-US" altLang="en-US" sz="2400" dirty="0">
                <a:solidFill>
                  <a:schemeClr val="bg1"/>
                </a:solidFill>
              </a:rPr>
              <a:t>Granite resting above stratified secondary rock</a:t>
            </a:r>
          </a:p>
          <a:p>
            <a:pPr>
              <a:spcBef>
                <a:spcPct val="50000"/>
              </a:spcBef>
              <a:buFontTx/>
              <a:buNone/>
            </a:pPr>
            <a:r>
              <a:rPr lang="en-US" altLang="en-US" sz="2400" dirty="0">
                <a:solidFill>
                  <a:schemeClr val="bg1"/>
                </a:solidFill>
              </a:rPr>
              <a:t>Magma cutting across the secondary rocks and “cooking” them with heat</a:t>
            </a:r>
          </a:p>
          <a:p>
            <a:pPr>
              <a:spcBef>
                <a:spcPct val="50000"/>
              </a:spcBef>
              <a:buFontTx/>
              <a:buNone/>
            </a:pPr>
            <a:r>
              <a:rPr lang="en-US" altLang="en-US" sz="2400" dirty="0">
                <a:solidFill>
                  <a:schemeClr val="bg1"/>
                </a:solidFill>
              </a:rPr>
              <a:t>Implication: granite cannot be primary rock, vindication of </a:t>
            </a:r>
            <a:r>
              <a:rPr lang="en-US" altLang="en-US" sz="2400" dirty="0" err="1">
                <a:solidFill>
                  <a:schemeClr val="bg1"/>
                </a:solidFill>
              </a:rPr>
              <a:t>plutonism</a:t>
            </a:r>
            <a:endParaRPr lang="en-US" altLang="en-US" sz="2400" dirty="0">
              <a:solidFill>
                <a:schemeClr val="bg1"/>
              </a:solidFill>
            </a:endParaRPr>
          </a:p>
          <a:p>
            <a:pPr>
              <a:spcBef>
                <a:spcPct val="50000"/>
              </a:spcBef>
              <a:buFontTx/>
              <a:buNone/>
            </a:pPr>
            <a:endParaRPr lang="en-US" altLang="en-US" sz="2400" dirty="0">
              <a:solidFill>
                <a:schemeClr val="bg1"/>
              </a:solidFill>
            </a:endParaRPr>
          </a:p>
          <a:p>
            <a:pPr>
              <a:spcBef>
                <a:spcPct val="50000"/>
              </a:spcBef>
              <a:buFontTx/>
              <a:buNone/>
            </a:pPr>
            <a:r>
              <a:rPr lang="en-US" altLang="en-US" sz="2400" dirty="0">
                <a:solidFill>
                  <a:schemeClr val="bg1"/>
                </a:solidFill>
              </a:rPr>
              <a:t>However, modern geological thinking is a mixture between Werner’s </a:t>
            </a:r>
            <a:r>
              <a:rPr lang="en-US" altLang="en-US" sz="2400" dirty="0" err="1">
                <a:solidFill>
                  <a:schemeClr val="bg1"/>
                </a:solidFill>
              </a:rPr>
              <a:t>directionalism</a:t>
            </a:r>
            <a:r>
              <a:rPr lang="en-US" altLang="en-US" sz="2400" dirty="0">
                <a:solidFill>
                  <a:schemeClr val="bg1"/>
                </a:solidFill>
              </a:rPr>
              <a:t> and Hutton’s cyclical view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54881" y="83847"/>
            <a:ext cx="4293326" cy="37578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12525" y="3933925"/>
            <a:ext cx="3535681" cy="2806510"/>
          </a:xfrm>
          <a:prstGeom prst="rect">
            <a:avLst/>
          </a:prstGeom>
        </p:spPr>
      </p:pic>
      <p:sp>
        <p:nvSpPr>
          <p:cNvPr id="6" name="Oval 5"/>
          <p:cNvSpPr/>
          <p:nvPr/>
        </p:nvSpPr>
        <p:spPr bwMode="auto">
          <a:xfrm>
            <a:off x="7088778" y="2795451"/>
            <a:ext cx="235131" cy="339634"/>
          </a:xfrm>
          <a:prstGeom prst="ellipse">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Oval 7"/>
          <p:cNvSpPr/>
          <p:nvPr/>
        </p:nvSpPr>
        <p:spPr bwMode="auto">
          <a:xfrm>
            <a:off x="7698378" y="4423953"/>
            <a:ext cx="470262" cy="653143"/>
          </a:xfrm>
          <a:prstGeom prst="ellipse">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15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28600"/>
            <a:ext cx="8382000" cy="1143000"/>
          </a:xfrm>
        </p:spPr>
        <p:txBody>
          <a:bodyPr/>
          <a:lstStyle/>
          <a:p>
            <a:pPr algn="l"/>
            <a:r>
              <a:rPr lang="en-US" altLang="en-US" sz="2800" u="sng" dirty="0">
                <a:solidFill>
                  <a:schemeClr val="bg1"/>
                </a:solidFill>
              </a:rPr>
              <a:t>3) Do mountains move around?</a:t>
            </a:r>
            <a:br>
              <a:rPr lang="en-US" altLang="en-US" sz="2800" u="sng" dirty="0">
                <a:solidFill>
                  <a:schemeClr val="bg1"/>
                </a:solidFill>
              </a:rPr>
            </a:br>
            <a:r>
              <a:rPr lang="en-US" altLang="en-US" sz="2400" dirty="0">
                <a:solidFill>
                  <a:schemeClr val="bg1"/>
                </a:solidFill>
              </a:rPr>
              <a:t>(</a:t>
            </a:r>
            <a:r>
              <a:rPr lang="en-US" altLang="en-US" sz="2400" i="1" dirty="0">
                <a:solidFill>
                  <a:schemeClr val="bg1"/>
                </a:solidFill>
              </a:rPr>
              <a:t>Fixist </a:t>
            </a:r>
            <a:r>
              <a:rPr lang="en-US" altLang="en-US" sz="2400" dirty="0">
                <a:solidFill>
                  <a:schemeClr val="bg1"/>
                </a:solidFill>
              </a:rPr>
              <a:t>vs </a:t>
            </a:r>
            <a:r>
              <a:rPr lang="en-US" altLang="en-US" sz="2400" i="1" dirty="0" err="1">
                <a:solidFill>
                  <a:schemeClr val="bg1"/>
                </a:solidFill>
              </a:rPr>
              <a:t>Mobilists</a:t>
            </a:r>
            <a:r>
              <a:rPr lang="en-US" altLang="en-US" sz="2400" i="1" dirty="0">
                <a:solidFill>
                  <a:schemeClr val="bg1"/>
                </a:solidFill>
              </a:rPr>
              <a:t>, part 1)</a:t>
            </a:r>
            <a:endParaRPr lang="en-US" altLang="en-US" sz="40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7359" y="1371600"/>
            <a:ext cx="7998530" cy="5486399"/>
          </a:xfrm>
          <a:prstGeom prst="rect">
            <a:avLst/>
          </a:prstGeom>
        </p:spPr>
      </p:pic>
      <p:sp>
        <p:nvSpPr>
          <p:cNvPr id="9" name="TextBox 8"/>
          <p:cNvSpPr txBox="1"/>
          <p:nvPr/>
        </p:nvSpPr>
        <p:spPr>
          <a:xfrm>
            <a:off x="6836229" y="6313714"/>
            <a:ext cx="1314994" cy="461665"/>
          </a:xfrm>
          <a:prstGeom prst="rect">
            <a:avLst/>
          </a:prstGeom>
          <a:noFill/>
        </p:spPr>
        <p:txBody>
          <a:bodyPr wrap="square" rtlCol="0">
            <a:spAutoFit/>
          </a:bodyPr>
          <a:lstStyle/>
          <a:p>
            <a:r>
              <a:rPr lang="en-US" sz="1200" i="1" dirty="0">
                <a:solidFill>
                  <a:schemeClr val="bg1"/>
                </a:solidFill>
              </a:rPr>
              <a:t>Photo courtesy of NASA</a:t>
            </a:r>
          </a:p>
        </p:txBody>
      </p:sp>
      <p:sp>
        <p:nvSpPr>
          <p:cNvPr id="7" name="Oval 6"/>
          <p:cNvSpPr/>
          <p:nvPr/>
        </p:nvSpPr>
        <p:spPr bwMode="auto">
          <a:xfrm>
            <a:off x="3218335" y="2804643"/>
            <a:ext cx="182114" cy="182336"/>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2586963" y="2907000"/>
            <a:ext cx="2168436"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a:effectLst>
                  <a:outerShdw blurRad="38100" dist="38100" dir="2700000" algn="tl">
                    <a:srgbClr val="000000">
                      <a:alpha val="43137"/>
                    </a:srgbClr>
                  </a:outerShdw>
                </a:effectLst>
              </a:rPr>
              <a:t>Glarus</a:t>
            </a:r>
          </a:p>
        </p:txBody>
      </p:sp>
    </p:spTree>
    <p:extLst>
      <p:ext uri="{BB962C8B-B14F-4D97-AF65-F5344CB8AC3E}">
        <p14:creationId xmlns:p14="http://schemas.microsoft.com/office/powerpoint/2010/main" val="28802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86506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Mountains, folded and vertical strata: evidence for motion of the Earth’s crust </a:t>
            </a:r>
          </a:p>
        </p:txBody>
      </p:sp>
      <p:sp>
        <p:nvSpPr>
          <p:cNvPr id="4" name="Text Box 4"/>
          <p:cNvSpPr txBox="1">
            <a:spLocks noChangeArrowheads="1"/>
          </p:cNvSpPr>
          <p:nvPr/>
        </p:nvSpPr>
        <p:spPr bwMode="auto">
          <a:xfrm>
            <a:off x="249556" y="3299883"/>
            <a:ext cx="86506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Predominant model in early 1800s: </a:t>
            </a:r>
            <a:r>
              <a:rPr lang="en-US" altLang="en-US" sz="2400" dirty="0" err="1">
                <a:solidFill>
                  <a:schemeClr val="bg1"/>
                </a:solidFill>
              </a:rPr>
              <a:t>Fixism</a:t>
            </a:r>
            <a:r>
              <a:rPr lang="en-US" altLang="en-US" sz="2400" dirty="0">
                <a:solidFill>
                  <a:schemeClr val="bg1"/>
                </a:solidFill>
              </a:rPr>
              <a:t>, mostly VERTICAL movement, related to pushing up of hot magma or subsidence when cooling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4111" y="4562096"/>
            <a:ext cx="6783569" cy="216901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087760"/>
            <a:ext cx="9144000" cy="2116997"/>
          </a:xfrm>
          <a:prstGeom prst="rect">
            <a:avLst/>
          </a:prstGeom>
        </p:spPr>
      </p:pic>
    </p:spTree>
    <p:extLst>
      <p:ext uri="{BB962C8B-B14F-4D97-AF65-F5344CB8AC3E}">
        <p14:creationId xmlns:p14="http://schemas.microsoft.com/office/powerpoint/2010/main" val="189674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186549"/>
            <a:ext cx="622091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Arnold Escher (1807-1872) </a:t>
            </a:r>
          </a:p>
          <a:p>
            <a:pPr>
              <a:spcBef>
                <a:spcPct val="50000"/>
              </a:spcBef>
              <a:buFontTx/>
              <a:buNone/>
            </a:pPr>
            <a:r>
              <a:rPr lang="en-US" altLang="en-US" sz="2400" dirty="0">
                <a:solidFill>
                  <a:schemeClr val="bg1"/>
                </a:solidFill>
              </a:rPr>
              <a:t>Works in the Glarus Alps (Switzerland)</a:t>
            </a:r>
          </a:p>
          <a:p>
            <a:pPr>
              <a:spcBef>
                <a:spcPct val="50000"/>
              </a:spcBef>
              <a:buFontTx/>
              <a:buNone/>
            </a:pPr>
            <a:r>
              <a:rPr lang="en-US" altLang="en-US" sz="2400" dirty="0">
                <a:solidFill>
                  <a:schemeClr val="bg1"/>
                </a:solidFill>
              </a:rPr>
              <a:t>Extensive horizontal contact </a:t>
            </a:r>
          </a:p>
          <a:p>
            <a:pPr>
              <a:spcBef>
                <a:spcPct val="50000"/>
              </a:spcBef>
              <a:buFontTx/>
              <a:buNone/>
            </a:pPr>
            <a:r>
              <a:rPr lang="en-US" altLang="en-US" sz="2400" dirty="0">
                <a:solidFill>
                  <a:schemeClr val="bg1"/>
                </a:solidFill>
              </a:rPr>
              <a:t>Younger rocks below and older rocks above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0141" y="83925"/>
            <a:ext cx="2523744" cy="287578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55512"/>
            <a:ext cx="9144000" cy="3698076"/>
          </a:xfrm>
          <a:prstGeom prst="rect">
            <a:avLst/>
          </a:prstGeom>
        </p:spPr>
      </p:pic>
      <p:sp>
        <p:nvSpPr>
          <p:cNvPr id="9" name="Right Arrow 8"/>
          <p:cNvSpPr/>
          <p:nvPr/>
        </p:nvSpPr>
        <p:spPr bwMode="auto">
          <a:xfrm rot="10800000">
            <a:off x="8028436" y="4972595"/>
            <a:ext cx="671427" cy="313508"/>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452846" y="4561345"/>
            <a:ext cx="697627" cy="369332"/>
          </a:xfrm>
          <a:prstGeom prst="rect">
            <a:avLst/>
          </a:prstGeom>
          <a:noFill/>
        </p:spPr>
        <p:txBody>
          <a:bodyPr wrap="none" rtlCol="0">
            <a:spAutoFit/>
          </a:bodyPr>
          <a:lstStyle/>
          <a:p>
            <a:r>
              <a:rPr lang="en-US" dirty="0">
                <a:solidFill>
                  <a:schemeClr val="bg1"/>
                </a:solidFill>
              </a:rPr>
              <a:t>older</a:t>
            </a:r>
          </a:p>
        </p:txBody>
      </p:sp>
      <p:sp>
        <p:nvSpPr>
          <p:cNvPr id="11" name="TextBox 10"/>
          <p:cNvSpPr txBox="1"/>
          <p:nvPr/>
        </p:nvSpPr>
        <p:spPr>
          <a:xfrm>
            <a:off x="801659" y="5000349"/>
            <a:ext cx="1018227" cy="369332"/>
          </a:xfrm>
          <a:prstGeom prst="rect">
            <a:avLst/>
          </a:prstGeom>
          <a:noFill/>
        </p:spPr>
        <p:txBody>
          <a:bodyPr wrap="none" rtlCol="0">
            <a:spAutoFit/>
          </a:bodyPr>
          <a:lstStyle/>
          <a:p>
            <a:r>
              <a:rPr lang="en-US" dirty="0">
                <a:solidFill>
                  <a:schemeClr val="bg1"/>
                </a:solidFill>
              </a:rPr>
              <a:t>younger</a:t>
            </a:r>
          </a:p>
        </p:txBody>
      </p:sp>
      <p:cxnSp>
        <p:nvCxnSpPr>
          <p:cNvPr id="13" name="Straight Connector 12"/>
          <p:cNvCxnSpPr/>
          <p:nvPr/>
        </p:nvCxnSpPr>
        <p:spPr bwMode="auto">
          <a:xfrm>
            <a:off x="383177" y="4972595"/>
            <a:ext cx="1532709" cy="0"/>
          </a:xfrm>
          <a:prstGeom prst="line">
            <a:avLst/>
          </a:prstGeom>
          <a:solidFill>
            <a:schemeClr val="accent1"/>
          </a:solidFill>
          <a:ln w="317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8306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186549"/>
            <a:ext cx="62209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Arnold Escher (1807-1872) </a:t>
            </a:r>
          </a:p>
          <a:p>
            <a:pPr>
              <a:spcBef>
                <a:spcPct val="50000"/>
              </a:spcBef>
              <a:buFontTx/>
              <a:buNone/>
            </a:pPr>
            <a:r>
              <a:rPr lang="en-US" altLang="en-US" sz="2400" dirty="0">
                <a:solidFill>
                  <a:schemeClr val="bg1"/>
                </a:solidFill>
              </a:rPr>
              <a:t>Works in the Glarus Alps (Switzerland)</a:t>
            </a:r>
          </a:p>
          <a:p>
            <a:pPr>
              <a:spcBef>
                <a:spcPct val="50000"/>
              </a:spcBef>
              <a:buFontTx/>
              <a:buNone/>
            </a:pPr>
            <a:r>
              <a:rPr lang="en-US" altLang="en-US" sz="2400" dirty="0">
                <a:solidFill>
                  <a:schemeClr val="bg1"/>
                </a:solidFill>
              </a:rPr>
              <a:t>Arrangement required “colossal” lateral movement, difficult to reconcile with </a:t>
            </a:r>
            <a:r>
              <a:rPr lang="en-US" altLang="en-US" sz="2400" dirty="0" err="1">
                <a:solidFill>
                  <a:schemeClr val="bg1"/>
                </a:solidFill>
              </a:rPr>
              <a:t>verticalist</a:t>
            </a:r>
            <a:r>
              <a:rPr lang="en-US" altLang="en-US" sz="2400" dirty="0">
                <a:solidFill>
                  <a:schemeClr val="bg1"/>
                </a:solidFill>
              </a:rPr>
              <a:t> model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0141" y="83925"/>
            <a:ext cx="2523744" cy="287578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55512"/>
            <a:ext cx="9144000" cy="3698076"/>
          </a:xfrm>
          <a:prstGeom prst="rect">
            <a:avLst/>
          </a:prstGeom>
        </p:spPr>
      </p:pic>
      <p:sp>
        <p:nvSpPr>
          <p:cNvPr id="9" name="Right Arrow 8"/>
          <p:cNvSpPr/>
          <p:nvPr/>
        </p:nvSpPr>
        <p:spPr bwMode="auto">
          <a:xfrm rot="10800000">
            <a:off x="8028436" y="4972595"/>
            <a:ext cx="671427" cy="313508"/>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452846" y="4561345"/>
            <a:ext cx="697627" cy="369332"/>
          </a:xfrm>
          <a:prstGeom prst="rect">
            <a:avLst/>
          </a:prstGeom>
          <a:noFill/>
        </p:spPr>
        <p:txBody>
          <a:bodyPr wrap="none" rtlCol="0">
            <a:spAutoFit/>
          </a:bodyPr>
          <a:lstStyle/>
          <a:p>
            <a:r>
              <a:rPr lang="en-US" dirty="0">
                <a:solidFill>
                  <a:schemeClr val="bg1"/>
                </a:solidFill>
              </a:rPr>
              <a:t>older</a:t>
            </a:r>
          </a:p>
        </p:txBody>
      </p:sp>
      <p:sp>
        <p:nvSpPr>
          <p:cNvPr id="11" name="TextBox 10"/>
          <p:cNvSpPr txBox="1"/>
          <p:nvPr/>
        </p:nvSpPr>
        <p:spPr>
          <a:xfrm>
            <a:off x="801659" y="5000349"/>
            <a:ext cx="1018227" cy="369332"/>
          </a:xfrm>
          <a:prstGeom prst="rect">
            <a:avLst/>
          </a:prstGeom>
          <a:noFill/>
        </p:spPr>
        <p:txBody>
          <a:bodyPr wrap="none" rtlCol="0">
            <a:spAutoFit/>
          </a:bodyPr>
          <a:lstStyle/>
          <a:p>
            <a:r>
              <a:rPr lang="en-US" dirty="0">
                <a:solidFill>
                  <a:schemeClr val="bg1"/>
                </a:solidFill>
              </a:rPr>
              <a:t>younger</a:t>
            </a:r>
          </a:p>
        </p:txBody>
      </p:sp>
      <p:cxnSp>
        <p:nvCxnSpPr>
          <p:cNvPr id="13" name="Straight Connector 12"/>
          <p:cNvCxnSpPr/>
          <p:nvPr/>
        </p:nvCxnSpPr>
        <p:spPr bwMode="auto">
          <a:xfrm>
            <a:off x="383177" y="4972595"/>
            <a:ext cx="1532709" cy="0"/>
          </a:xfrm>
          <a:prstGeom prst="line">
            <a:avLst/>
          </a:prstGeom>
          <a:solidFill>
            <a:schemeClr val="accent1"/>
          </a:solidFill>
          <a:ln w="317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4175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186549"/>
            <a:ext cx="8607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Escher and his student, Albert Heim, develop a model to explain the arrangement without invoking large scale lateral movement: the Double Fold model</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96899" y="1481325"/>
            <a:ext cx="6719192" cy="101861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064" y="2590692"/>
            <a:ext cx="5987438" cy="11191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468" y="4143656"/>
            <a:ext cx="5381899" cy="6892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049" y="4918920"/>
            <a:ext cx="5381899" cy="1848648"/>
          </a:xfrm>
          <a:prstGeom prst="rect">
            <a:avLst/>
          </a:prstGeom>
        </p:spPr>
      </p:pic>
    </p:spTree>
    <p:extLst>
      <p:ext uri="{BB962C8B-B14F-4D97-AF65-F5344CB8AC3E}">
        <p14:creationId xmlns:p14="http://schemas.microsoft.com/office/powerpoint/2010/main" val="285845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7" y="221385"/>
            <a:ext cx="747494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In 1884, Belgian geologist Marcel Bertrand writes a paper based on his readings on the double fold model, and suggests a different alternative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171" y="186549"/>
            <a:ext cx="1208920" cy="1874702"/>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1228" y="1532709"/>
            <a:ext cx="4734578" cy="5168825"/>
          </a:xfrm>
          <a:prstGeom prst="rect">
            <a:avLst/>
          </a:prstGeom>
        </p:spPr>
      </p:pic>
      <p:sp>
        <p:nvSpPr>
          <p:cNvPr id="11" name="Rectangle 10"/>
          <p:cNvSpPr/>
          <p:nvPr/>
        </p:nvSpPr>
        <p:spPr bwMode="auto">
          <a:xfrm>
            <a:off x="2124891" y="1854926"/>
            <a:ext cx="1280160" cy="206325"/>
          </a:xfrm>
          <a:prstGeom prst="rect">
            <a:avLst/>
          </a:prstGeom>
          <a:solidFill>
            <a:srgbClr val="FFFF00">
              <a:alpha val="26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1201783" y="4206241"/>
            <a:ext cx="1715588" cy="261256"/>
          </a:xfrm>
          <a:prstGeom prst="rect">
            <a:avLst/>
          </a:prstGeom>
          <a:solidFill>
            <a:srgbClr val="FFFF00">
              <a:alpha val="26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p:cNvSpPr/>
          <p:nvPr/>
        </p:nvSpPr>
        <p:spPr bwMode="auto">
          <a:xfrm>
            <a:off x="3196046" y="4397829"/>
            <a:ext cx="1524000" cy="200296"/>
          </a:xfrm>
          <a:prstGeom prst="rect">
            <a:avLst/>
          </a:prstGeom>
          <a:solidFill>
            <a:srgbClr val="FFFF00">
              <a:alpha val="26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p:cNvSpPr/>
          <p:nvPr/>
        </p:nvSpPr>
        <p:spPr bwMode="auto">
          <a:xfrm>
            <a:off x="748937" y="4578492"/>
            <a:ext cx="775063" cy="158970"/>
          </a:xfrm>
          <a:prstGeom prst="rect">
            <a:avLst/>
          </a:prstGeom>
          <a:solidFill>
            <a:srgbClr val="FFFF00">
              <a:alpha val="26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TextBox 11"/>
          <p:cNvSpPr txBox="1"/>
          <p:nvPr/>
        </p:nvSpPr>
        <p:spPr>
          <a:xfrm>
            <a:off x="5390606" y="3286124"/>
            <a:ext cx="3500846" cy="830997"/>
          </a:xfrm>
          <a:prstGeom prst="rect">
            <a:avLst/>
          </a:prstGeom>
          <a:noFill/>
        </p:spPr>
        <p:txBody>
          <a:bodyPr wrap="square" rtlCol="0">
            <a:spAutoFit/>
          </a:bodyPr>
          <a:lstStyle/>
          <a:p>
            <a:r>
              <a:rPr lang="en-US" sz="2400" dirty="0">
                <a:solidFill>
                  <a:schemeClr val="bg1"/>
                </a:solidFill>
              </a:rPr>
              <a:t>Gliding surface model</a:t>
            </a:r>
          </a:p>
          <a:p>
            <a:r>
              <a:rPr lang="en-US" sz="2400" dirty="0">
                <a:solidFill>
                  <a:schemeClr val="bg1"/>
                </a:solidFill>
              </a:rPr>
              <a:t>(</a:t>
            </a:r>
            <a:r>
              <a:rPr lang="en-US" sz="2400" i="1" dirty="0">
                <a:solidFill>
                  <a:schemeClr val="bg1"/>
                </a:solidFill>
              </a:rPr>
              <a:t>Surface de </a:t>
            </a:r>
            <a:r>
              <a:rPr lang="en-US" sz="2400" i="1" dirty="0" err="1">
                <a:solidFill>
                  <a:schemeClr val="bg1"/>
                </a:solidFill>
              </a:rPr>
              <a:t>glissement</a:t>
            </a:r>
            <a:r>
              <a:rPr lang="en-US" sz="2400" i="1"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0100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28600"/>
            <a:ext cx="8382000" cy="1143000"/>
          </a:xfrm>
        </p:spPr>
        <p:txBody>
          <a:bodyPr/>
          <a:lstStyle/>
          <a:p>
            <a:pPr algn="l"/>
            <a:r>
              <a:rPr lang="en-US" altLang="en-US" sz="2800" u="sng" dirty="0">
                <a:solidFill>
                  <a:schemeClr val="bg1"/>
                </a:solidFill>
              </a:rPr>
              <a:t>1) Galileo and the Craters of the Moon</a:t>
            </a:r>
            <a:br>
              <a:rPr lang="en-US" altLang="en-US" sz="2800" u="sng" dirty="0">
                <a:solidFill>
                  <a:schemeClr val="bg1"/>
                </a:solidFill>
              </a:rPr>
            </a:br>
            <a:r>
              <a:rPr lang="en-US" altLang="en-US" sz="2400" dirty="0">
                <a:solidFill>
                  <a:schemeClr val="bg1"/>
                </a:solidFill>
              </a:rPr>
              <a:t>(</a:t>
            </a:r>
            <a:r>
              <a:rPr lang="en-US" altLang="en-US" sz="2400" i="1" dirty="0">
                <a:solidFill>
                  <a:schemeClr val="bg1"/>
                </a:solidFill>
              </a:rPr>
              <a:t>Dualism Heavens and Earth)</a:t>
            </a:r>
            <a:endParaRPr lang="en-US" altLang="en-US" sz="40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7359" y="1371600"/>
            <a:ext cx="7998530" cy="5486399"/>
          </a:xfrm>
          <a:prstGeom prst="rect">
            <a:avLst/>
          </a:prstGeom>
        </p:spPr>
      </p:pic>
      <p:sp>
        <p:nvSpPr>
          <p:cNvPr id="9" name="TextBox 8"/>
          <p:cNvSpPr txBox="1"/>
          <p:nvPr/>
        </p:nvSpPr>
        <p:spPr>
          <a:xfrm>
            <a:off x="6836229" y="6313714"/>
            <a:ext cx="1314994" cy="461665"/>
          </a:xfrm>
          <a:prstGeom prst="rect">
            <a:avLst/>
          </a:prstGeom>
          <a:noFill/>
        </p:spPr>
        <p:txBody>
          <a:bodyPr wrap="square" rtlCol="0">
            <a:spAutoFit/>
          </a:bodyPr>
          <a:lstStyle/>
          <a:p>
            <a:r>
              <a:rPr lang="en-US" sz="1200" i="1" dirty="0">
                <a:solidFill>
                  <a:schemeClr val="bg1"/>
                </a:solidFill>
              </a:rPr>
              <a:t>Photo courtesy of NASA</a:t>
            </a:r>
          </a:p>
        </p:txBody>
      </p:sp>
      <p:sp>
        <p:nvSpPr>
          <p:cNvPr id="10" name="Oval 9"/>
          <p:cNvSpPr/>
          <p:nvPr/>
        </p:nvSpPr>
        <p:spPr bwMode="auto">
          <a:xfrm>
            <a:off x="5155610" y="4236719"/>
            <a:ext cx="187098" cy="182336"/>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Oval 14"/>
          <p:cNvSpPr/>
          <p:nvPr/>
        </p:nvSpPr>
        <p:spPr bwMode="auto">
          <a:xfrm>
            <a:off x="5413153" y="4192348"/>
            <a:ext cx="182114" cy="182336"/>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5325290" y="4327887"/>
            <a:ext cx="2168436"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err="1">
                <a:solidFill>
                  <a:schemeClr val="bg1"/>
                </a:solidFill>
              </a:rPr>
              <a:t>Padova</a:t>
            </a:r>
            <a:r>
              <a:rPr lang="en-US" dirty="0">
                <a:solidFill>
                  <a:schemeClr val="bg1"/>
                </a:solidFill>
              </a:rPr>
              <a:t> and Venice</a:t>
            </a:r>
          </a:p>
        </p:txBody>
      </p:sp>
    </p:spTree>
    <p:extLst>
      <p:ext uri="{BB962C8B-B14F-4D97-AF65-F5344CB8AC3E}">
        <p14:creationId xmlns:p14="http://schemas.microsoft.com/office/powerpoint/2010/main" val="206192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737" y="729883"/>
            <a:ext cx="8468629" cy="108457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737" y="2760617"/>
            <a:ext cx="8468629" cy="1299694"/>
          </a:xfrm>
          <a:prstGeom prst="rect">
            <a:avLst/>
          </a:prstGeom>
        </p:spPr>
      </p:pic>
      <p:sp>
        <p:nvSpPr>
          <p:cNvPr id="2" name="TextBox 1"/>
          <p:cNvSpPr txBox="1"/>
          <p:nvPr/>
        </p:nvSpPr>
        <p:spPr>
          <a:xfrm>
            <a:off x="418010" y="1881048"/>
            <a:ext cx="3753395" cy="369332"/>
          </a:xfrm>
          <a:prstGeom prst="rect">
            <a:avLst/>
          </a:prstGeom>
          <a:noFill/>
        </p:spPr>
        <p:txBody>
          <a:bodyPr wrap="square" rtlCol="0">
            <a:spAutoFit/>
          </a:bodyPr>
          <a:lstStyle/>
          <a:p>
            <a:r>
              <a:rPr lang="en-US" dirty="0" err="1">
                <a:solidFill>
                  <a:schemeClr val="bg1"/>
                </a:solidFill>
              </a:rPr>
              <a:t>Verticalist</a:t>
            </a:r>
            <a:r>
              <a:rPr lang="en-US" dirty="0">
                <a:solidFill>
                  <a:schemeClr val="bg1"/>
                </a:solidFill>
              </a:rPr>
              <a:t> model, Escher &amp; Heim</a:t>
            </a:r>
          </a:p>
        </p:txBody>
      </p:sp>
      <p:sp>
        <p:nvSpPr>
          <p:cNvPr id="7" name="TextBox 6"/>
          <p:cNvSpPr txBox="1"/>
          <p:nvPr/>
        </p:nvSpPr>
        <p:spPr>
          <a:xfrm>
            <a:off x="383176" y="4145277"/>
            <a:ext cx="6783978" cy="369332"/>
          </a:xfrm>
          <a:prstGeom prst="rect">
            <a:avLst/>
          </a:prstGeom>
          <a:noFill/>
        </p:spPr>
        <p:txBody>
          <a:bodyPr wrap="square" rtlCol="0">
            <a:spAutoFit/>
          </a:bodyPr>
          <a:lstStyle/>
          <a:p>
            <a:r>
              <a:rPr lang="en-US" dirty="0" err="1">
                <a:solidFill>
                  <a:schemeClr val="bg1"/>
                </a:solidFill>
              </a:rPr>
              <a:t>Mobilist</a:t>
            </a:r>
            <a:r>
              <a:rPr lang="en-US" dirty="0">
                <a:solidFill>
                  <a:schemeClr val="bg1"/>
                </a:solidFill>
              </a:rPr>
              <a:t> model, Bertrand, involves significant lateral movement </a:t>
            </a:r>
          </a:p>
        </p:txBody>
      </p:sp>
      <p:sp>
        <p:nvSpPr>
          <p:cNvPr id="4" name="TextBox 3"/>
          <p:cNvSpPr txBox="1"/>
          <p:nvPr/>
        </p:nvSpPr>
        <p:spPr>
          <a:xfrm>
            <a:off x="383176" y="5077097"/>
            <a:ext cx="8421190" cy="830997"/>
          </a:xfrm>
          <a:prstGeom prst="rect">
            <a:avLst/>
          </a:prstGeom>
          <a:noFill/>
        </p:spPr>
        <p:txBody>
          <a:bodyPr wrap="square" rtlCol="0">
            <a:spAutoFit/>
          </a:bodyPr>
          <a:lstStyle/>
          <a:p>
            <a:r>
              <a:rPr lang="en-US" sz="2400" dirty="0" err="1">
                <a:solidFill>
                  <a:schemeClr val="bg1"/>
                </a:solidFill>
              </a:rPr>
              <a:t>Mobilist</a:t>
            </a:r>
            <a:r>
              <a:rPr lang="en-US" sz="2400" dirty="0">
                <a:solidFill>
                  <a:schemeClr val="bg1"/>
                </a:solidFill>
              </a:rPr>
              <a:t> model encounters fierce resistance but will be accepted at the beginning of the 20th century</a:t>
            </a:r>
          </a:p>
        </p:txBody>
      </p:sp>
    </p:spTree>
    <p:extLst>
      <p:ext uri="{BB962C8B-B14F-4D97-AF65-F5344CB8AC3E}">
        <p14:creationId xmlns:p14="http://schemas.microsoft.com/office/powerpoint/2010/main" val="20143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158928"/>
            <a:ext cx="8382000" cy="1143000"/>
          </a:xfrm>
        </p:spPr>
        <p:txBody>
          <a:bodyPr/>
          <a:lstStyle/>
          <a:p>
            <a:pPr algn="l"/>
            <a:r>
              <a:rPr lang="en-US" altLang="en-US" sz="2800" u="sng" dirty="0">
                <a:solidFill>
                  <a:schemeClr val="bg1"/>
                </a:solidFill>
              </a:rPr>
              <a:t>4) Do continents move around? </a:t>
            </a:r>
            <a:br>
              <a:rPr lang="en-US" altLang="en-US" sz="2800" u="sng" dirty="0">
                <a:solidFill>
                  <a:schemeClr val="bg1"/>
                </a:solidFill>
              </a:rPr>
            </a:br>
            <a:r>
              <a:rPr lang="en-US" altLang="en-US" sz="2400" dirty="0">
                <a:solidFill>
                  <a:schemeClr val="bg1"/>
                </a:solidFill>
              </a:rPr>
              <a:t>(</a:t>
            </a:r>
            <a:r>
              <a:rPr lang="en-US" altLang="en-US" sz="2400" i="1" dirty="0">
                <a:solidFill>
                  <a:schemeClr val="bg1"/>
                </a:solidFill>
              </a:rPr>
              <a:t>Fixist </a:t>
            </a:r>
            <a:r>
              <a:rPr lang="en-US" altLang="en-US" sz="2400" dirty="0">
                <a:solidFill>
                  <a:schemeClr val="bg1"/>
                </a:solidFill>
              </a:rPr>
              <a:t>vs </a:t>
            </a:r>
            <a:r>
              <a:rPr lang="en-US" altLang="en-US" sz="2400" i="1" dirty="0" err="1">
                <a:solidFill>
                  <a:schemeClr val="bg1"/>
                </a:solidFill>
              </a:rPr>
              <a:t>Mobilists</a:t>
            </a:r>
            <a:r>
              <a:rPr lang="en-US" altLang="en-US" sz="2400" i="1" dirty="0">
                <a:solidFill>
                  <a:schemeClr val="bg1"/>
                </a:solidFill>
              </a:rPr>
              <a:t>, part 2)</a:t>
            </a:r>
            <a:endParaRPr lang="en-US" altLang="en-US" sz="40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7359" y="1371600"/>
            <a:ext cx="7998530" cy="5486399"/>
          </a:xfrm>
          <a:prstGeom prst="rect">
            <a:avLst/>
          </a:prstGeom>
        </p:spPr>
      </p:pic>
      <p:sp>
        <p:nvSpPr>
          <p:cNvPr id="9" name="TextBox 8"/>
          <p:cNvSpPr txBox="1"/>
          <p:nvPr/>
        </p:nvSpPr>
        <p:spPr>
          <a:xfrm>
            <a:off x="6836229" y="6313714"/>
            <a:ext cx="1314994" cy="461665"/>
          </a:xfrm>
          <a:prstGeom prst="rect">
            <a:avLst/>
          </a:prstGeom>
          <a:noFill/>
        </p:spPr>
        <p:txBody>
          <a:bodyPr wrap="square" rtlCol="0">
            <a:spAutoFit/>
          </a:bodyPr>
          <a:lstStyle/>
          <a:p>
            <a:r>
              <a:rPr lang="en-US" sz="1200" i="1" dirty="0">
                <a:solidFill>
                  <a:schemeClr val="bg1"/>
                </a:solidFill>
              </a:rPr>
              <a:t>Photo courtesy of NASA</a:t>
            </a:r>
          </a:p>
        </p:txBody>
      </p:sp>
      <p:sp>
        <p:nvSpPr>
          <p:cNvPr id="7" name="Oval 6"/>
          <p:cNvSpPr/>
          <p:nvPr/>
        </p:nvSpPr>
        <p:spPr bwMode="auto">
          <a:xfrm>
            <a:off x="3580124" y="2837328"/>
            <a:ext cx="182114" cy="182336"/>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p:cNvSpPr txBox="1"/>
          <p:nvPr/>
        </p:nvSpPr>
        <p:spPr>
          <a:xfrm>
            <a:off x="3709984" y="2637273"/>
            <a:ext cx="2168436"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err="1">
                <a:effectLst>
                  <a:outerShdw blurRad="38100" dist="38100" dir="2700000" algn="tl">
                    <a:srgbClr val="000000">
                      <a:alpha val="43137"/>
                    </a:srgbClr>
                  </a:outerShdw>
                </a:effectLst>
              </a:rPr>
              <a:t>Totalp</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8480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439211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In 1813, French geologist Alexandre Brongniart coins a new name for a type of dark rocks: “ophiolite.” </a:t>
            </a:r>
          </a:p>
          <a:p>
            <a:pPr>
              <a:spcBef>
                <a:spcPct val="50000"/>
              </a:spcBef>
              <a:buFontTx/>
              <a:buNone/>
            </a:pPr>
            <a:r>
              <a:rPr lang="en-US" altLang="en-US" sz="2400" dirty="0">
                <a:solidFill>
                  <a:schemeClr val="bg1"/>
                </a:solidFill>
              </a:rPr>
              <a:t>Name comes from the Greek words for “snake” and “rock,” (these smooth dark green rocks are vaguely reminiscent of snake skin)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173" y="4056634"/>
            <a:ext cx="4149198" cy="241624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861347" y="1077897"/>
            <a:ext cx="5824547" cy="4368411"/>
          </a:xfrm>
          <a:prstGeom prst="rect">
            <a:avLst/>
          </a:prstGeom>
        </p:spPr>
      </p:pic>
    </p:spTree>
    <p:extLst>
      <p:ext uri="{BB962C8B-B14F-4D97-AF65-F5344CB8AC3E}">
        <p14:creationId xmlns:p14="http://schemas.microsoft.com/office/powerpoint/2010/main" val="1570499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538489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European geologists knew these dark rocks from several parts of the Apennines and Alps. </a:t>
            </a:r>
          </a:p>
          <a:p>
            <a:pPr>
              <a:spcBef>
                <a:spcPct val="50000"/>
              </a:spcBef>
              <a:buFontTx/>
              <a:buNone/>
            </a:pPr>
            <a:r>
              <a:rPr lang="en-US" altLang="en-US" sz="2400" dirty="0">
                <a:solidFill>
                  <a:schemeClr val="bg1"/>
                </a:solidFill>
              </a:rPr>
              <a:t>In the early 1900’ the German geologist Gustav Steinmann publishes several studies on ophiolites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1" y="282347"/>
            <a:ext cx="2534196" cy="314097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5355" y="3505293"/>
            <a:ext cx="6418217" cy="3233560"/>
          </a:xfrm>
          <a:prstGeom prst="rect">
            <a:avLst/>
          </a:prstGeom>
        </p:spPr>
      </p:pic>
      <p:sp>
        <p:nvSpPr>
          <p:cNvPr id="2" name="Rectangle 1"/>
          <p:cNvSpPr/>
          <p:nvPr/>
        </p:nvSpPr>
        <p:spPr>
          <a:xfrm>
            <a:off x="249556" y="3135961"/>
            <a:ext cx="3249672" cy="369332"/>
          </a:xfrm>
          <a:prstGeom prst="rect">
            <a:avLst/>
          </a:prstGeom>
        </p:spPr>
        <p:txBody>
          <a:bodyPr wrap="none">
            <a:spAutoFit/>
          </a:bodyPr>
          <a:lstStyle/>
          <a:p>
            <a:r>
              <a:rPr lang="en-US" altLang="en-US" dirty="0" err="1">
                <a:solidFill>
                  <a:schemeClr val="bg1"/>
                </a:solidFill>
              </a:rPr>
              <a:t>Totalp</a:t>
            </a:r>
            <a:r>
              <a:rPr lang="en-US" altLang="en-US" dirty="0">
                <a:solidFill>
                  <a:schemeClr val="bg1"/>
                </a:solidFill>
              </a:rPr>
              <a:t> ophiolites (Switzerland)</a:t>
            </a:r>
            <a:endParaRPr lang="en-US" dirty="0"/>
          </a:p>
        </p:txBody>
      </p:sp>
    </p:spTree>
    <p:extLst>
      <p:ext uri="{BB962C8B-B14F-4D97-AF65-F5344CB8AC3E}">
        <p14:creationId xmlns:p14="http://schemas.microsoft.com/office/powerpoint/2010/main" val="2581364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53848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Steinmann observes that ophiolites are consistently associated with limestone and </a:t>
            </a:r>
            <a:r>
              <a:rPr lang="en-US" altLang="en-US" sz="2400" dirty="0" err="1">
                <a:solidFill>
                  <a:schemeClr val="bg1"/>
                </a:solidFill>
              </a:rPr>
              <a:t>chert</a:t>
            </a:r>
            <a:r>
              <a:rPr lang="en-US" altLang="en-US" sz="2400" dirty="0">
                <a:solidFill>
                  <a:schemeClr val="bg1"/>
                </a:solidFill>
              </a:rPr>
              <a:t> deposits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3248" y="121920"/>
            <a:ext cx="3580203" cy="3014041"/>
          </a:xfrm>
          <a:prstGeom prst="rect">
            <a:avLst/>
          </a:prstGeom>
        </p:spPr>
      </p:pic>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9206"/>
          <a:stretch/>
        </p:blipFill>
        <p:spPr>
          <a:xfrm>
            <a:off x="5582193" y="3204754"/>
            <a:ext cx="3237085" cy="2204301"/>
          </a:xfrm>
          <a:prstGeom prst="rect">
            <a:avLst/>
          </a:prstGeom>
        </p:spPr>
      </p:pic>
      <p:sp>
        <p:nvSpPr>
          <p:cNvPr id="8" name="Rectangle 7"/>
          <p:cNvSpPr/>
          <p:nvPr/>
        </p:nvSpPr>
        <p:spPr>
          <a:xfrm>
            <a:off x="249556" y="1778449"/>
            <a:ext cx="4572000" cy="1200329"/>
          </a:xfrm>
          <a:prstGeom prst="rect">
            <a:avLst/>
          </a:prstGeom>
        </p:spPr>
        <p:txBody>
          <a:bodyPr>
            <a:spAutoFit/>
          </a:bodyPr>
          <a:lstStyle/>
          <a:p>
            <a:r>
              <a:rPr lang="en-US" dirty="0">
                <a:solidFill>
                  <a:schemeClr val="bg1"/>
                </a:solidFill>
              </a:rPr>
              <a:t>Sediments of similar composition (lime and silica ooze) had been recently retrieved from the deep seafloor, during the earliest oceanographic expeditions.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302" y="3135961"/>
            <a:ext cx="5175880" cy="355760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2549" y="5503816"/>
            <a:ext cx="3570901" cy="1189751"/>
          </a:xfrm>
          <a:prstGeom prst="rect">
            <a:avLst/>
          </a:prstGeom>
        </p:spPr>
      </p:pic>
    </p:spTree>
    <p:extLst>
      <p:ext uri="{BB962C8B-B14F-4D97-AF65-F5344CB8AC3E}">
        <p14:creationId xmlns:p14="http://schemas.microsoft.com/office/powerpoint/2010/main" val="194751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874639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Steinmann becomes convinced that ophiolites and the associated sediments must have formed on the deep ocean floor. But how could rocks from the deep ocean floor have been uplifted several kilometers above sea level? </a:t>
            </a:r>
          </a:p>
        </p:txBody>
      </p:sp>
      <p:sp>
        <p:nvSpPr>
          <p:cNvPr id="12" name="TextBox 11"/>
          <p:cNvSpPr txBox="1"/>
          <p:nvPr/>
        </p:nvSpPr>
        <p:spPr>
          <a:xfrm>
            <a:off x="4516756" y="2667010"/>
            <a:ext cx="4343400" cy="1477328"/>
          </a:xfrm>
          <a:prstGeom prst="rect">
            <a:avLst/>
          </a:prstGeom>
          <a:noFill/>
        </p:spPr>
        <p:txBody>
          <a:bodyPr wrap="square" rtlCol="0">
            <a:spAutoFit/>
          </a:bodyPr>
          <a:lstStyle/>
          <a:p>
            <a:pPr marL="285750" indent="-285750">
              <a:buFontTx/>
              <a:buChar char="-"/>
            </a:pPr>
            <a:r>
              <a:rPr lang="en-US" i="1" dirty="0">
                <a:solidFill>
                  <a:schemeClr val="bg1"/>
                </a:solidFill>
              </a:rPr>
              <a:t>Depression at margin of continent caused by accumulation of sediments</a:t>
            </a:r>
          </a:p>
          <a:p>
            <a:pPr marL="285750" indent="-285750">
              <a:buFontTx/>
              <a:buChar char="-"/>
            </a:pPr>
            <a:r>
              <a:rPr lang="en-US" i="1" dirty="0">
                <a:solidFill>
                  <a:schemeClr val="bg1"/>
                </a:solidFill>
              </a:rPr>
              <a:t>Lateral displacement of crust causes uplift</a:t>
            </a:r>
          </a:p>
          <a:p>
            <a:endParaRPr lang="en-US" i="1"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84392" y="2727967"/>
            <a:ext cx="4114800" cy="2748558"/>
          </a:xfrm>
          <a:prstGeom prst="rect">
            <a:avLst/>
          </a:prstGeom>
        </p:spPr>
      </p:pic>
      <p:sp>
        <p:nvSpPr>
          <p:cNvPr id="14" name="Subtitle 2"/>
          <p:cNvSpPr txBox="1">
            <a:spLocks/>
          </p:cNvSpPr>
          <p:nvPr/>
        </p:nvSpPr>
        <p:spPr bwMode="auto">
          <a:xfrm>
            <a:off x="249556" y="2231575"/>
            <a:ext cx="716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800" kern="0" dirty="0">
                <a:solidFill>
                  <a:schemeClr val="bg1"/>
                </a:solidFill>
              </a:rPr>
              <a:t>The geosyncline model (end of 19</a:t>
            </a:r>
            <a:r>
              <a:rPr lang="en-US" sz="2800" kern="0" baseline="30000" dirty="0">
                <a:solidFill>
                  <a:schemeClr val="bg1"/>
                </a:solidFill>
              </a:rPr>
              <a:t>th</a:t>
            </a:r>
            <a:r>
              <a:rPr lang="en-US" sz="2800" kern="0" dirty="0">
                <a:solidFill>
                  <a:schemeClr val="bg1"/>
                </a:solidFill>
              </a:rPr>
              <a:t> century up to 1960)</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755" y="3942721"/>
            <a:ext cx="3409406" cy="2724997"/>
          </a:xfrm>
          <a:prstGeom prst="rect">
            <a:avLst/>
          </a:prstGeom>
        </p:spPr>
      </p:pic>
      <p:sp>
        <p:nvSpPr>
          <p:cNvPr id="16" name="TextBox 15"/>
          <p:cNvSpPr txBox="1"/>
          <p:nvPr/>
        </p:nvSpPr>
        <p:spPr>
          <a:xfrm>
            <a:off x="8032161" y="6067554"/>
            <a:ext cx="963793" cy="577081"/>
          </a:xfrm>
          <a:prstGeom prst="rect">
            <a:avLst/>
          </a:prstGeom>
          <a:noFill/>
        </p:spPr>
        <p:txBody>
          <a:bodyPr wrap="square" rtlCol="0">
            <a:spAutoFit/>
          </a:bodyPr>
          <a:lstStyle/>
          <a:p>
            <a:r>
              <a:rPr lang="en-US" sz="1050" i="1" dirty="0">
                <a:solidFill>
                  <a:schemeClr val="bg1"/>
                </a:solidFill>
              </a:rPr>
              <a:t>From Clark &amp; </a:t>
            </a:r>
            <a:r>
              <a:rPr lang="en-US" sz="1050" i="1" dirty="0" err="1">
                <a:solidFill>
                  <a:schemeClr val="bg1"/>
                </a:solidFill>
              </a:rPr>
              <a:t>Stearn</a:t>
            </a:r>
            <a:r>
              <a:rPr lang="en-US" sz="1050" i="1" dirty="0">
                <a:solidFill>
                  <a:schemeClr val="bg1"/>
                </a:solidFill>
              </a:rPr>
              <a:t>, 1968</a:t>
            </a:r>
          </a:p>
        </p:txBody>
      </p:sp>
      <p:sp>
        <p:nvSpPr>
          <p:cNvPr id="2" name="Rectangle 1"/>
          <p:cNvSpPr/>
          <p:nvPr/>
        </p:nvSpPr>
        <p:spPr>
          <a:xfrm>
            <a:off x="526872" y="6001412"/>
            <a:ext cx="3933283" cy="646331"/>
          </a:xfrm>
          <a:prstGeom prst="rect">
            <a:avLst/>
          </a:prstGeom>
        </p:spPr>
        <p:txBody>
          <a:bodyPr wrap="square">
            <a:spAutoFit/>
          </a:bodyPr>
          <a:lstStyle/>
          <a:p>
            <a:pPr algn="r"/>
            <a:r>
              <a:rPr lang="en-US" i="1" dirty="0">
                <a:solidFill>
                  <a:schemeClr val="bg1"/>
                </a:solidFill>
              </a:rPr>
              <a:t>Explained well mountain belts at continental margins</a:t>
            </a:r>
          </a:p>
        </p:txBody>
      </p:sp>
    </p:spTree>
    <p:extLst>
      <p:ext uri="{BB962C8B-B14F-4D97-AF65-F5344CB8AC3E}">
        <p14:creationId xmlns:p14="http://schemas.microsoft.com/office/powerpoint/2010/main" val="260480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19395" y="1054080"/>
            <a:ext cx="3911096" cy="3754874"/>
          </a:xfrm>
          <a:prstGeom prst="rect">
            <a:avLst/>
          </a:prstGeom>
          <a:noFill/>
        </p:spPr>
        <p:txBody>
          <a:bodyPr wrap="square" rtlCol="0">
            <a:spAutoFit/>
          </a:bodyPr>
          <a:lstStyle/>
          <a:p>
            <a:pPr marL="285750" indent="-285750">
              <a:buFontTx/>
              <a:buChar char="-"/>
            </a:pPr>
            <a:r>
              <a:rPr lang="en-US" sz="2000" i="1" dirty="0">
                <a:solidFill>
                  <a:schemeClr val="bg1"/>
                </a:solidFill>
              </a:rPr>
              <a:t>Continents and oceans seen as essentially static, occupying fixed position through time. Only margins subject to substantial modifications.</a:t>
            </a:r>
          </a:p>
          <a:p>
            <a:pPr marL="285750" indent="-285750">
              <a:buFontTx/>
              <a:buChar char="-"/>
            </a:pPr>
            <a:r>
              <a:rPr lang="en-US" sz="2000" i="1" dirty="0">
                <a:solidFill>
                  <a:schemeClr val="bg1"/>
                </a:solidFill>
              </a:rPr>
              <a:t>Alpine chain interpreted as one of these depressions between relatively stable continents (</a:t>
            </a:r>
            <a:r>
              <a:rPr lang="en-US" sz="2000" i="1" dirty="0" err="1">
                <a:solidFill>
                  <a:schemeClr val="bg1"/>
                </a:solidFill>
              </a:rPr>
              <a:t>Thetys</a:t>
            </a:r>
            <a:r>
              <a:rPr lang="en-US" sz="2000" i="1" dirty="0">
                <a:solidFill>
                  <a:schemeClr val="bg1"/>
                </a:solidFill>
              </a:rPr>
              <a:t> geosyncline) </a:t>
            </a:r>
          </a:p>
          <a:p>
            <a:endParaRPr lang="en-US" sz="2000" i="1" dirty="0"/>
          </a:p>
        </p:txBody>
      </p:sp>
      <p:sp>
        <p:nvSpPr>
          <p:cNvPr id="14" name="Subtitle 2"/>
          <p:cNvSpPr txBox="1">
            <a:spLocks/>
          </p:cNvSpPr>
          <p:nvPr/>
        </p:nvSpPr>
        <p:spPr bwMode="auto">
          <a:xfrm>
            <a:off x="281399" y="438994"/>
            <a:ext cx="716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800" kern="0" dirty="0">
                <a:solidFill>
                  <a:schemeClr val="bg1"/>
                </a:solidFill>
              </a:rPr>
              <a:t>The geosyncline model (end of 19</a:t>
            </a:r>
            <a:r>
              <a:rPr lang="en-US" sz="2800" kern="0" baseline="30000" dirty="0">
                <a:solidFill>
                  <a:schemeClr val="bg1"/>
                </a:solidFill>
              </a:rPr>
              <a:t>th</a:t>
            </a:r>
            <a:r>
              <a:rPr lang="en-US" sz="2800" kern="0" dirty="0">
                <a:solidFill>
                  <a:schemeClr val="bg1"/>
                </a:solidFill>
              </a:rPr>
              <a:t> century up to 1960)</a:t>
            </a:r>
          </a:p>
        </p:txBody>
      </p:sp>
      <p:sp>
        <p:nvSpPr>
          <p:cNvPr id="16" name="TextBox 15"/>
          <p:cNvSpPr txBox="1"/>
          <p:nvPr/>
        </p:nvSpPr>
        <p:spPr>
          <a:xfrm>
            <a:off x="281399" y="4446213"/>
            <a:ext cx="5590903" cy="253916"/>
          </a:xfrm>
          <a:prstGeom prst="rect">
            <a:avLst/>
          </a:prstGeom>
          <a:noFill/>
        </p:spPr>
        <p:txBody>
          <a:bodyPr wrap="square" rtlCol="0">
            <a:spAutoFit/>
          </a:bodyPr>
          <a:lstStyle/>
          <a:p>
            <a:r>
              <a:rPr lang="fr-FR" sz="1050" i="1" dirty="0" err="1">
                <a:solidFill>
                  <a:schemeClr val="bg1"/>
                </a:solidFill>
              </a:rPr>
              <a:t>From</a:t>
            </a:r>
            <a:r>
              <a:rPr lang="fr-FR" sz="1050" i="1" dirty="0">
                <a:solidFill>
                  <a:schemeClr val="bg1"/>
                </a:solidFill>
              </a:rPr>
              <a:t> Haug, 1900, “Les géosynclinaux et les aires continentales.”</a:t>
            </a:r>
          </a:p>
        </p:txBody>
      </p:sp>
      <p:sp>
        <p:nvSpPr>
          <p:cNvPr id="2" name="Rectangle 1"/>
          <p:cNvSpPr/>
          <p:nvPr/>
        </p:nvSpPr>
        <p:spPr>
          <a:xfrm>
            <a:off x="-2180948" y="6600742"/>
            <a:ext cx="4924694" cy="261610"/>
          </a:xfrm>
          <a:prstGeom prst="rect">
            <a:avLst/>
          </a:prstGeom>
        </p:spPr>
        <p:txBody>
          <a:bodyPr wrap="square">
            <a:spAutoFit/>
          </a:bodyPr>
          <a:lstStyle/>
          <a:p>
            <a:pPr algn="r"/>
            <a:r>
              <a:rPr lang="en-US" sz="1050" i="1" dirty="0">
                <a:solidFill>
                  <a:schemeClr val="bg1"/>
                </a:solidFill>
              </a:rPr>
              <a:t>From R. </a:t>
            </a:r>
            <a:r>
              <a:rPr lang="en-US" sz="1050" i="1" dirty="0" err="1">
                <a:solidFill>
                  <a:schemeClr val="bg1"/>
                </a:solidFill>
              </a:rPr>
              <a:t>Staub</a:t>
            </a:r>
            <a:r>
              <a:rPr lang="en-US" sz="1050" i="1" dirty="0">
                <a:solidFill>
                  <a:schemeClr val="bg1"/>
                </a:solidFill>
              </a:rPr>
              <a:t>, 1924, “</a:t>
            </a:r>
            <a:r>
              <a:rPr lang="en-US" sz="1050" i="1" dirty="0" err="1">
                <a:solidFill>
                  <a:schemeClr val="bg1"/>
                </a:solidFill>
              </a:rPr>
              <a:t>Bou</a:t>
            </a:r>
            <a:r>
              <a:rPr lang="en-US" sz="1050" i="1" dirty="0">
                <a:solidFill>
                  <a:schemeClr val="bg1"/>
                </a:solidFill>
              </a:rPr>
              <a:t> der Alpen.”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49" y="4729792"/>
            <a:ext cx="8830491" cy="188919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99" y="1005049"/>
            <a:ext cx="4637996" cy="3467100"/>
          </a:xfrm>
          <a:prstGeom prst="rect">
            <a:avLst/>
          </a:prstGeom>
        </p:spPr>
      </p:pic>
      <p:sp>
        <p:nvSpPr>
          <p:cNvPr id="5" name="Freeform 4"/>
          <p:cNvSpPr/>
          <p:nvPr/>
        </p:nvSpPr>
        <p:spPr bwMode="auto">
          <a:xfrm>
            <a:off x="2377440" y="2444950"/>
            <a:ext cx="992777" cy="176330"/>
          </a:xfrm>
          <a:custGeom>
            <a:avLst/>
            <a:gdLst>
              <a:gd name="connsiteX0" fmla="*/ 0 w 992777"/>
              <a:gd name="connsiteY0" fmla="*/ 176330 h 176330"/>
              <a:gd name="connsiteX1" fmla="*/ 269966 w 992777"/>
              <a:gd name="connsiteY1" fmla="*/ 71827 h 176330"/>
              <a:gd name="connsiteX2" fmla="*/ 426720 w 992777"/>
              <a:gd name="connsiteY2" fmla="*/ 2159 h 176330"/>
              <a:gd name="connsiteX3" fmla="*/ 635726 w 992777"/>
              <a:gd name="connsiteY3" fmla="*/ 28284 h 176330"/>
              <a:gd name="connsiteX4" fmla="*/ 931817 w 992777"/>
              <a:gd name="connsiteY4" fmla="*/ 132787 h 176330"/>
              <a:gd name="connsiteX5" fmla="*/ 992777 w 992777"/>
              <a:gd name="connsiteY5" fmla="*/ 150204 h 176330"/>
              <a:gd name="connsiteX6" fmla="*/ 992777 w 992777"/>
              <a:gd name="connsiteY6" fmla="*/ 150204 h 17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777" h="176330">
                <a:moveTo>
                  <a:pt x="0" y="176330"/>
                </a:moveTo>
                <a:lnTo>
                  <a:pt x="269966" y="71827"/>
                </a:lnTo>
                <a:cubicBezTo>
                  <a:pt x="341086" y="42798"/>
                  <a:pt x="365760" y="9416"/>
                  <a:pt x="426720" y="2159"/>
                </a:cubicBezTo>
                <a:cubicBezTo>
                  <a:pt x="487680" y="-5098"/>
                  <a:pt x="551543" y="6513"/>
                  <a:pt x="635726" y="28284"/>
                </a:cubicBezTo>
                <a:cubicBezTo>
                  <a:pt x="719909" y="50055"/>
                  <a:pt x="872309" y="112467"/>
                  <a:pt x="931817" y="132787"/>
                </a:cubicBezTo>
                <a:cubicBezTo>
                  <a:pt x="991326" y="153107"/>
                  <a:pt x="992777" y="150204"/>
                  <a:pt x="992777" y="150204"/>
                </a:cubicBezTo>
                <a:lnTo>
                  <a:pt x="992777" y="150204"/>
                </a:lnTo>
              </a:path>
            </a:pathLst>
          </a:custGeom>
          <a:noFill/>
          <a:ln w="139700" cap="flat" cmpd="sng" algn="ctr">
            <a:solidFill>
              <a:srgbClr val="FFFF00">
                <a:alpha val="43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0928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5983" y="291739"/>
            <a:ext cx="7162800" cy="609600"/>
          </a:xfrm>
        </p:spPr>
        <p:txBody>
          <a:bodyPr>
            <a:normAutofit fontScale="77500" lnSpcReduction="20000"/>
          </a:bodyPr>
          <a:lstStyle/>
          <a:p>
            <a:r>
              <a:rPr lang="en-US" sz="2800" dirty="0">
                <a:solidFill>
                  <a:schemeClr val="bg1"/>
                </a:solidFill>
              </a:rPr>
              <a:t>The geosyncline model (end of 19</a:t>
            </a:r>
            <a:r>
              <a:rPr lang="en-US" sz="2800" baseline="30000" dirty="0">
                <a:solidFill>
                  <a:schemeClr val="bg1"/>
                </a:solidFill>
              </a:rPr>
              <a:t>th</a:t>
            </a:r>
            <a:r>
              <a:rPr lang="en-US" sz="2800" dirty="0">
                <a:solidFill>
                  <a:schemeClr val="bg1"/>
                </a:solidFill>
              </a:rPr>
              <a:t> century up to 1960)</a:t>
            </a:r>
          </a:p>
        </p:txBody>
      </p:sp>
      <p:sp>
        <p:nvSpPr>
          <p:cNvPr id="4" name="TextBox 3"/>
          <p:cNvSpPr txBox="1"/>
          <p:nvPr/>
        </p:nvSpPr>
        <p:spPr>
          <a:xfrm>
            <a:off x="533400" y="932507"/>
            <a:ext cx="8458200" cy="400110"/>
          </a:xfrm>
          <a:prstGeom prst="rect">
            <a:avLst/>
          </a:prstGeom>
          <a:noFill/>
        </p:spPr>
        <p:txBody>
          <a:bodyPr wrap="square" rtlCol="0">
            <a:spAutoFit/>
          </a:bodyPr>
          <a:lstStyle/>
          <a:p>
            <a:pPr marL="285750" indent="-285750">
              <a:buFontTx/>
              <a:buChar char="-"/>
            </a:pPr>
            <a:r>
              <a:rPr lang="en-US" sz="2000" i="1" dirty="0">
                <a:solidFill>
                  <a:schemeClr val="bg1"/>
                </a:solidFill>
              </a:rPr>
              <a:t>Example of major paradigm shift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072" y="1447800"/>
            <a:ext cx="8124489" cy="784860"/>
          </a:xfrm>
          <a:prstGeom prst="rect">
            <a:avLst/>
          </a:prstGeom>
        </p:spPr>
      </p:pic>
      <p:sp>
        <p:nvSpPr>
          <p:cNvPr id="7" name="TextBox 6"/>
          <p:cNvSpPr txBox="1"/>
          <p:nvPr/>
        </p:nvSpPr>
        <p:spPr>
          <a:xfrm>
            <a:off x="6248400" y="2209800"/>
            <a:ext cx="2504161" cy="307777"/>
          </a:xfrm>
          <a:prstGeom prst="rect">
            <a:avLst/>
          </a:prstGeom>
          <a:noFill/>
        </p:spPr>
        <p:txBody>
          <a:bodyPr wrap="square" rtlCol="0">
            <a:spAutoFit/>
          </a:bodyPr>
          <a:lstStyle/>
          <a:p>
            <a:pPr algn="r"/>
            <a:r>
              <a:rPr lang="en-US" sz="1400" i="1" dirty="0"/>
              <a:t>Knopf, 1948, GSA Bulletin</a:t>
            </a:r>
          </a:p>
        </p:txBody>
      </p:sp>
      <p:sp>
        <p:nvSpPr>
          <p:cNvPr id="8" name="Rectangle 7"/>
          <p:cNvSpPr/>
          <p:nvPr/>
        </p:nvSpPr>
        <p:spPr>
          <a:xfrm>
            <a:off x="5791200" y="1447800"/>
            <a:ext cx="1981200" cy="304800"/>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Rectangle 8"/>
          <p:cNvSpPr/>
          <p:nvPr/>
        </p:nvSpPr>
        <p:spPr>
          <a:xfrm>
            <a:off x="838200" y="1703436"/>
            <a:ext cx="6934200" cy="277763"/>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Rectangle 9"/>
          <p:cNvSpPr/>
          <p:nvPr/>
        </p:nvSpPr>
        <p:spPr>
          <a:xfrm>
            <a:off x="838200" y="1981199"/>
            <a:ext cx="4724400" cy="228601"/>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72" y="2363688"/>
            <a:ext cx="5775960" cy="4431792"/>
          </a:xfrm>
          <a:prstGeom prst="rect">
            <a:avLst/>
          </a:prstGeom>
        </p:spPr>
      </p:pic>
      <p:sp>
        <p:nvSpPr>
          <p:cNvPr id="12" name="TextBox 11"/>
          <p:cNvSpPr txBox="1"/>
          <p:nvPr/>
        </p:nvSpPr>
        <p:spPr>
          <a:xfrm>
            <a:off x="6477000" y="6172200"/>
            <a:ext cx="2504161" cy="307777"/>
          </a:xfrm>
          <a:prstGeom prst="rect">
            <a:avLst/>
          </a:prstGeom>
          <a:noFill/>
        </p:spPr>
        <p:txBody>
          <a:bodyPr wrap="square" rtlCol="0">
            <a:spAutoFit/>
          </a:bodyPr>
          <a:lstStyle/>
          <a:p>
            <a:r>
              <a:rPr lang="en-US" sz="1400" i="1" dirty="0">
                <a:solidFill>
                  <a:schemeClr val="bg1"/>
                </a:solidFill>
              </a:rPr>
              <a:t>Clark &amp; </a:t>
            </a:r>
            <a:r>
              <a:rPr lang="en-US" sz="1400" i="1" dirty="0" err="1">
                <a:solidFill>
                  <a:schemeClr val="bg1"/>
                </a:solidFill>
              </a:rPr>
              <a:t>Stearn</a:t>
            </a:r>
            <a:r>
              <a:rPr lang="en-US" sz="1400" i="1" dirty="0">
                <a:solidFill>
                  <a:schemeClr val="bg1"/>
                </a:solidFill>
              </a:rPr>
              <a:t>, 1968</a:t>
            </a:r>
          </a:p>
        </p:txBody>
      </p:sp>
      <p:sp>
        <p:nvSpPr>
          <p:cNvPr id="13" name="Rectangle 12"/>
          <p:cNvSpPr/>
          <p:nvPr/>
        </p:nvSpPr>
        <p:spPr>
          <a:xfrm>
            <a:off x="846909" y="2550978"/>
            <a:ext cx="2658291" cy="156382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 name="Rectangle 13"/>
          <p:cNvSpPr/>
          <p:nvPr/>
        </p:nvSpPr>
        <p:spPr>
          <a:xfrm>
            <a:off x="851230" y="4673229"/>
            <a:ext cx="2658291" cy="813171"/>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Rectangle 14"/>
          <p:cNvSpPr/>
          <p:nvPr/>
        </p:nvSpPr>
        <p:spPr>
          <a:xfrm>
            <a:off x="3572692" y="3429000"/>
            <a:ext cx="2658291" cy="813171"/>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937424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152400"/>
            <a:ext cx="6400800" cy="609600"/>
          </a:xfrm>
        </p:spPr>
        <p:txBody>
          <a:bodyPr>
            <a:normAutofit/>
          </a:bodyPr>
          <a:lstStyle/>
          <a:p>
            <a:r>
              <a:rPr lang="en-US" sz="2800" dirty="0">
                <a:solidFill>
                  <a:schemeClr val="bg1"/>
                </a:solidFill>
              </a:rPr>
              <a:t>The drift model</a:t>
            </a:r>
          </a:p>
        </p:txBody>
      </p:sp>
      <p:sp>
        <p:nvSpPr>
          <p:cNvPr id="4" name="TextBox 3"/>
          <p:cNvSpPr txBox="1"/>
          <p:nvPr/>
        </p:nvSpPr>
        <p:spPr>
          <a:xfrm>
            <a:off x="4648200" y="932507"/>
            <a:ext cx="4343400" cy="369332"/>
          </a:xfrm>
          <a:prstGeom prst="rect">
            <a:avLst/>
          </a:prstGeom>
          <a:noFill/>
        </p:spPr>
        <p:txBody>
          <a:bodyPr wrap="square" rtlCol="0">
            <a:spAutoFit/>
          </a:bodyPr>
          <a:lstStyle/>
          <a:p>
            <a:r>
              <a:rPr lang="en-US" i="1" dirty="0">
                <a:solidFill>
                  <a:schemeClr val="bg1"/>
                </a:solidFill>
              </a:rPr>
              <a:t>Taylor and Holmes, beginning 1900.</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9545" y="897528"/>
            <a:ext cx="4166843" cy="215047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14874" y="2272683"/>
            <a:ext cx="2871926" cy="4402918"/>
          </a:xfrm>
          <a:prstGeom prst="rect">
            <a:avLst/>
          </a:prstGeom>
        </p:spPr>
      </p:pic>
      <p:sp>
        <p:nvSpPr>
          <p:cNvPr id="8" name="TextBox 7"/>
          <p:cNvSpPr txBox="1"/>
          <p:nvPr/>
        </p:nvSpPr>
        <p:spPr>
          <a:xfrm>
            <a:off x="359545" y="3273813"/>
            <a:ext cx="5085912" cy="3046988"/>
          </a:xfrm>
          <a:prstGeom prst="rect">
            <a:avLst/>
          </a:prstGeom>
          <a:noFill/>
        </p:spPr>
        <p:txBody>
          <a:bodyPr wrap="square" rtlCol="0">
            <a:spAutoFit/>
          </a:bodyPr>
          <a:lstStyle/>
          <a:p>
            <a:r>
              <a:rPr lang="en-US" sz="2400" i="1" dirty="0">
                <a:solidFill>
                  <a:schemeClr val="bg1"/>
                </a:solidFill>
              </a:rPr>
              <a:t>A. Wegener develops the drift model further  (1912-1929)</a:t>
            </a:r>
          </a:p>
          <a:p>
            <a:r>
              <a:rPr lang="en-US" sz="2400" i="1" dirty="0">
                <a:solidFill>
                  <a:schemeClr val="bg1"/>
                </a:solidFill>
              </a:rPr>
              <a:t>Resistance:</a:t>
            </a:r>
          </a:p>
          <a:p>
            <a:pPr marL="342900" indent="-342900">
              <a:buAutoNum type="alphaLcParenR"/>
            </a:pPr>
            <a:r>
              <a:rPr lang="en-US" sz="2400" i="1" dirty="0">
                <a:solidFill>
                  <a:schemeClr val="bg1"/>
                </a:solidFill>
              </a:rPr>
              <a:t>Too “catastrophic”</a:t>
            </a:r>
          </a:p>
          <a:p>
            <a:pPr marL="342900" indent="-342900">
              <a:buAutoNum type="alphaLcParenR"/>
            </a:pPr>
            <a:r>
              <a:rPr lang="en-US" sz="2400" i="1" dirty="0">
                <a:solidFill>
                  <a:schemeClr val="bg1"/>
                </a:solidFill>
              </a:rPr>
              <a:t>No accepted mechanism (he suggests wobble effects, centrifugal effects of the Earth’s spin, tidal effects)</a:t>
            </a:r>
          </a:p>
        </p:txBody>
      </p:sp>
    </p:spTree>
    <p:extLst>
      <p:ext uri="{BB962C8B-B14F-4D97-AF65-F5344CB8AC3E}">
        <p14:creationId xmlns:p14="http://schemas.microsoft.com/office/powerpoint/2010/main" val="888799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05200" y="152400"/>
            <a:ext cx="5410200" cy="990600"/>
          </a:xfrm>
        </p:spPr>
        <p:txBody>
          <a:bodyPr>
            <a:normAutofit/>
          </a:bodyPr>
          <a:lstStyle/>
          <a:p>
            <a:r>
              <a:rPr lang="en-US" sz="2400" dirty="0">
                <a:solidFill>
                  <a:schemeClr val="bg1"/>
                </a:solidFill>
              </a:rPr>
              <a:t>The geosyncline model (end of 19</a:t>
            </a:r>
            <a:r>
              <a:rPr lang="en-US" sz="2400" baseline="30000" dirty="0">
                <a:solidFill>
                  <a:schemeClr val="bg1"/>
                </a:solidFill>
              </a:rPr>
              <a:t>th</a:t>
            </a:r>
            <a:r>
              <a:rPr lang="en-US" sz="2400" dirty="0">
                <a:solidFill>
                  <a:schemeClr val="bg1"/>
                </a:solidFill>
              </a:rPr>
              <a:t> century up to 1960)</a:t>
            </a:r>
          </a:p>
        </p:txBody>
      </p:sp>
      <p:sp>
        <p:nvSpPr>
          <p:cNvPr id="4" name="TextBox 3"/>
          <p:cNvSpPr txBox="1"/>
          <p:nvPr/>
        </p:nvSpPr>
        <p:spPr>
          <a:xfrm>
            <a:off x="3810000" y="1371600"/>
            <a:ext cx="4419600" cy="3046988"/>
          </a:xfrm>
          <a:prstGeom prst="rect">
            <a:avLst/>
          </a:prstGeom>
          <a:noFill/>
        </p:spPr>
        <p:txBody>
          <a:bodyPr wrap="square" rtlCol="0">
            <a:spAutoFit/>
          </a:bodyPr>
          <a:lstStyle/>
          <a:p>
            <a:pPr marL="285750" indent="-285750">
              <a:buFontTx/>
              <a:buChar char="-"/>
            </a:pPr>
            <a:r>
              <a:rPr lang="en-US" sz="2400" i="1" dirty="0">
                <a:solidFill>
                  <a:schemeClr val="bg1"/>
                </a:solidFill>
              </a:rPr>
              <a:t>However, notice how the mechanisms driving the geosyncline model were also unclear…</a:t>
            </a:r>
          </a:p>
          <a:p>
            <a:pPr marL="285750" indent="-285750">
              <a:buFontTx/>
              <a:buChar char="-"/>
            </a:pPr>
            <a:r>
              <a:rPr lang="en-US" sz="2400" i="1" dirty="0">
                <a:solidFill>
                  <a:schemeClr val="bg1"/>
                </a:solidFill>
              </a:rPr>
              <a:t>Preferred over continental drift probably because of better adherence to the dominant paradigm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16350"/>
            <a:ext cx="3048000" cy="6342579"/>
          </a:xfrm>
          <a:prstGeom prst="rect">
            <a:avLst/>
          </a:prstGeom>
        </p:spPr>
      </p:pic>
      <p:sp>
        <p:nvSpPr>
          <p:cNvPr id="9" name="Rectangle 8"/>
          <p:cNvSpPr/>
          <p:nvPr/>
        </p:nvSpPr>
        <p:spPr>
          <a:xfrm>
            <a:off x="381000" y="2057400"/>
            <a:ext cx="2895600" cy="762000"/>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TextBox 10"/>
          <p:cNvSpPr txBox="1"/>
          <p:nvPr/>
        </p:nvSpPr>
        <p:spPr>
          <a:xfrm>
            <a:off x="3515639" y="6251152"/>
            <a:ext cx="2504161" cy="307777"/>
          </a:xfrm>
          <a:prstGeom prst="rect">
            <a:avLst/>
          </a:prstGeom>
          <a:noFill/>
        </p:spPr>
        <p:txBody>
          <a:bodyPr wrap="square" rtlCol="0">
            <a:spAutoFit/>
          </a:bodyPr>
          <a:lstStyle/>
          <a:p>
            <a:r>
              <a:rPr lang="en-US" sz="1400" i="1" dirty="0">
                <a:solidFill>
                  <a:schemeClr val="bg1"/>
                </a:solidFill>
              </a:rPr>
              <a:t>Clark &amp; </a:t>
            </a:r>
            <a:r>
              <a:rPr lang="en-US" sz="1400" i="1" dirty="0" err="1">
                <a:solidFill>
                  <a:schemeClr val="bg1"/>
                </a:solidFill>
              </a:rPr>
              <a:t>Stearn</a:t>
            </a:r>
            <a:r>
              <a:rPr lang="en-US" sz="1400" i="1" dirty="0">
                <a:solidFill>
                  <a:schemeClr val="bg1"/>
                </a:solidFill>
              </a:rPr>
              <a:t>, 1968</a:t>
            </a:r>
          </a:p>
        </p:txBody>
      </p:sp>
    </p:spTree>
    <p:extLst>
      <p:ext uri="{BB962C8B-B14F-4D97-AF65-F5344CB8AC3E}">
        <p14:creationId xmlns:p14="http://schemas.microsoft.com/office/powerpoint/2010/main" val="270566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28600"/>
            <a:ext cx="8382000" cy="1143000"/>
          </a:xfrm>
        </p:spPr>
        <p:txBody>
          <a:bodyPr/>
          <a:lstStyle/>
          <a:p>
            <a:pPr algn="l"/>
            <a:r>
              <a:rPr lang="en-US" altLang="en-US" sz="2800" u="sng" dirty="0">
                <a:solidFill>
                  <a:schemeClr val="bg1"/>
                </a:solidFill>
              </a:rPr>
              <a:t>1) Galileo and the Craters of the Moon</a:t>
            </a:r>
            <a:br>
              <a:rPr lang="en-US" altLang="en-US" sz="2800" u="sng" dirty="0">
                <a:solidFill>
                  <a:schemeClr val="bg1"/>
                </a:solidFill>
              </a:rPr>
            </a:br>
            <a:r>
              <a:rPr lang="en-US" altLang="en-US" sz="2400" dirty="0">
                <a:solidFill>
                  <a:schemeClr val="bg1"/>
                </a:solidFill>
              </a:rPr>
              <a:t>(</a:t>
            </a:r>
            <a:r>
              <a:rPr lang="en-US" altLang="en-US" sz="2400" i="1" dirty="0">
                <a:solidFill>
                  <a:schemeClr val="bg1"/>
                </a:solidFill>
              </a:rPr>
              <a:t>Dualism Heaven and Earth)</a:t>
            </a:r>
            <a:endParaRPr lang="en-US" altLang="en-US" sz="4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42902" y="1328051"/>
            <a:ext cx="6430105" cy="5210820"/>
          </a:xfrm>
          <a:prstGeom prst="rect">
            <a:avLst/>
          </a:prstGeom>
        </p:spPr>
      </p:pic>
      <p:sp>
        <p:nvSpPr>
          <p:cNvPr id="7" name="TextBox 6"/>
          <p:cNvSpPr txBox="1"/>
          <p:nvPr/>
        </p:nvSpPr>
        <p:spPr>
          <a:xfrm>
            <a:off x="217711" y="2002971"/>
            <a:ext cx="2168436" cy="1754326"/>
          </a:xfrm>
          <a:prstGeom prst="rect">
            <a:avLst/>
          </a:prstGeom>
          <a:noFill/>
        </p:spPr>
        <p:txBody>
          <a:bodyPr wrap="square" rtlCol="0">
            <a:spAutoFit/>
          </a:bodyPr>
          <a:lstStyle/>
          <a:p>
            <a:r>
              <a:rPr lang="en-US" dirty="0">
                <a:solidFill>
                  <a:schemeClr val="bg1"/>
                </a:solidFill>
              </a:rPr>
              <a:t>August 1609: Galileo demonstrates telescope to Senate of the Republic of Venice</a:t>
            </a:r>
          </a:p>
        </p:txBody>
      </p:sp>
      <p:sp>
        <p:nvSpPr>
          <p:cNvPr id="11" name="TextBox 10"/>
          <p:cNvSpPr txBox="1"/>
          <p:nvPr/>
        </p:nvSpPr>
        <p:spPr>
          <a:xfrm>
            <a:off x="217711" y="4236719"/>
            <a:ext cx="2168436" cy="2031325"/>
          </a:xfrm>
          <a:prstGeom prst="rect">
            <a:avLst/>
          </a:prstGeom>
          <a:noFill/>
        </p:spPr>
        <p:txBody>
          <a:bodyPr wrap="square" rtlCol="0">
            <a:spAutoFit/>
          </a:bodyPr>
          <a:lstStyle/>
          <a:p>
            <a:r>
              <a:rPr lang="en-US" dirty="0">
                <a:solidFill>
                  <a:schemeClr val="bg1"/>
                </a:solidFill>
              </a:rPr>
              <a:t>Fall 1609 (</a:t>
            </a:r>
            <a:r>
              <a:rPr lang="en-US" dirty="0" err="1">
                <a:solidFill>
                  <a:schemeClr val="bg1"/>
                </a:solidFill>
              </a:rPr>
              <a:t>Padova</a:t>
            </a:r>
            <a:r>
              <a:rPr lang="en-US" dirty="0">
                <a:solidFill>
                  <a:schemeClr val="bg1"/>
                </a:solidFill>
              </a:rPr>
              <a:t>): </a:t>
            </a:r>
            <a:br>
              <a:rPr lang="en-US" dirty="0">
                <a:solidFill>
                  <a:schemeClr val="bg1"/>
                </a:solidFill>
              </a:rPr>
            </a:br>
            <a:r>
              <a:rPr lang="en-US" dirty="0">
                <a:solidFill>
                  <a:schemeClr val="bg1"/>
                </a:solidFill>
              </a:rPr>
              <a:t>Galileo points telescope at the sky and begins making astronomic observations</a:t>
            </a:r>
          </a:p>
        </p:txBody>
      </p:sp>
    </p:spTree>
    <p:extLst>
      <p:ext uri="{BB962C8B-B14F-4D97-AF65-F5344CB8AC3E}">
        <p14:creationId xmlns:p14="http://schemas.microsoft.com/office/powerpoint/2010/main" val="802670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152400"/>
            <a:ext cx="6400800" cy="609600"/>
          </a:xfrm>
        </p:spPr>
        <p:txBody>
          <a:bodyPr>
            <a:normAutofit/>
          </a:bodyPr>
          <a:lstStyle/>
          <a:p>
            <a:r>
              <a:rPr lang="en-US" sz="2800" dirty="0">
                <a:solidFill>
                  <a:schemeClr val="bg1"/>
                </a:solidFill>
              </a:rPr>
              <a:t>The drift model</a:t>
            </a:r>
          </a:p>
        </p:txBody>
      </p:sp>
      <p:sp>
        <p:nvSpPr>
          <p:cNvPr id="8" name="TextBox 7"/>
          <p:cNvSpPr txBox="1"/>
          <p:nvPr/>
        </p:nvSpPr>
        <p:spPr>
          <a:xfrm>
            <a:off x="511945" y="5452348"/>
            <a:ext cx="8022455" cy="1200329"/>
          </a:xfrm>
          <a:prstGeom prst="rect">
            <a:avLst/>
          </a:prstGeom>
          <a:noFill/>
        </p:spPr>
        <p:txBody>
          <a:bodyPr wrap="square" rtlCol="0">
            <a:spAutoFit/>
          </a:bodyPr>
          <a:lstStyle/>
          <a:p>
            <a:r>
              <a:rPr lang="en-US" i="1" dirty="0">
                <a:solidFill>
                  <a:schemeClr val="bg1"/>
                </a:solidFill>
              </a:rPr>
              <a:t>1940-1960: </a:t>
            </a:r>
            <a:br>
              <a:rPr lang="en-US" i="1" dirty="0">
                <a:solidFill>
                  <a:schemeClr val="bg1"/>
                </a:solidFill>
              </a:rPr>
            </a:br>
            <a:r>
              <a:rPr lang="en-US" i="1" dirty="0">
                <a:solidFill>
                  <a:schemeClr val="bg1"/>
                </a:solidFill>
              </a:rPr>
              <a:t>- Study of seafloor topography: more rugged than thought before (oceanic ridges). Heat flow. Seismicity. Little sediment: young crust? </a:t>
            </a:r>
            <a:br>
              <a:rPr lang="en-US" i="1" dirty="0">
                <a:solidFill>
                  <a:schemeClr val="bg1"/>
                </a:solidFill>
              </a:rPr>
            </a:br>
            <a:r>
              <a:rPr lang="en-US" i="1" dirty="0">
                <a:solidFill>
                  <a:schemeClr val="bg1"/>
                </a:solidFill>
              </a:rPr>
              <a:t>- Study of paleomagnetism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9882"/>
            <a:ext cx="9144000" cy="4572000"/>
          </a:xfrm>
          <a:prstGeom prst="rect">
            <a:avLst/>
          </a:prstGeom>
        </p:spPr>
      </p:pic>
    </p:spTree>
    <p:extLst>
      <p:ext uri="{BB962C8B-B14F-4D97-AF65-F5344CB8AC3E}">
        <p14:creationId xmlns:p14="http://schemas.microsoft.com/office/powerpoint/2010/main" val="191293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152400"/>
            <a:ext cx="6400800" cy="609600"/>
          </a:xfrm>
        </p:spPr>
        <p:txBody>
          <a:bodyPr>
            <a:normAutofit/>
          </a:bodyPr>
          <a:lstStyle/>
          <a:p>
            <a:r>
              <a:rPr lang="en-US" sz="2800" dirty="0">
                <a:solidFill>
                  <a:schemeClr val="bg1"/>
                </a:solidFill>
              </a:rPr>
              <a:t>Plate tectonics</a:t>
            </a:r>
          </a:p>
        </p:txBody>
      </p:sp>
      <p:sp>
        <p:nvSpPr>
          <p:cNvPr id="8" name="TextBox 7"/>
          <p:cNvSpPr txBox="1"/>
          <p:nvPr/>
        </p:nvSpPr>
        <p:spPr>
          <a:xfrm>
            <a:off x="511945" y="5556850"/>
            <a:ext cx="8022455" cy="923330"/>
          </a:xfrm>
          <a:prstGeom prst="rect">
            <a:avLst/>
          </a:prstGeom>
          <a:noFill/>
        </p:spPr>
        <p:txBody>
          <a:bodyPr wrap="square" rtlCol="0">
            <a:spAutoFit/>
          </a:bodyPr>
          <a:lstStyle/>
          <a:p>
            <a:r>
              <a:rPr lang="en-US" i="1" dirty="0">
                <a:solidFill>
                  <a:schemeClr val="bg1"/>
                </a:solidFill>
              </a:rPr>
              <a:t>Paradigm shift in the late 1960s. Oceans are formed and consumed, continents move around and collide. Alpine ophiolites are remnants of a lost ocean trapped between collision of continents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84" y="771253"/>
            <a:ext cx="8409432" cy="4549140"/>
          </a:xfrm>
          <a:prstGeom prst="rect">
            <a:avLst/>
          </a:prstGeom>
        </p:spPr>
      </p:pic>
    </p:spTree>
    <p:extLst>
      <p:ext uri="{BB962C8B-B14F-4D97-AF65-F5344CB8AC3E}">
        <p14:creationId xmlns:p14="http://schemas.microsoft.com/office/powerpoint/2010/main" val="933526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00025" y="17463"/>
            <a:ext cx="8772525" cy="866775"/>
          </a:xfrm>
          <a:noFill/>
        </p:spPr>
        <p:txBody>
          <a:bodyPr/>
          <a:lstStyle/>
          <a:p>
            <a:pPr algn="l" eaLnBrk="1" hangingPunct="1">
              <a:lnSpc>
                <a:spcPct val="70000"/>
              </a:lnSpc>
            </a:pPr>
            <a:r>
              <a:rPr lang="en-US" altLang="en-US" sz="3200" u="sng" dirty="0">
                <a:solidFill>
                  <a:schemeClr val="bg1"/>
                </a:solidFill>
              </a:rPr>
              <a:t>Lessons and Conclusions</a:t>
            </a:r>
          </a:p>
        </p:txBody>
      </p:sp>
      <p:sp>
        <p:nvSpPr>
          <p:cNvPr id="65539" name="Text Box 3"/>
          <p:cNvSpPr txBox="1">
            <a:spLocks noChangeArrowheads="1"/>
          </p:cNvSpPr>
          <p:nvPr/>
        </p:nvSpPr>
        <p:spPr bwMode="auto">
          <a:xfrm>
            <a:off x="266700" y="958168"/>
            <a:ext cx="85439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1) Impact of new observations/discoveries (telescope, new outcrops, oceanography). Data from nature can trigger worldview adjustments</a:t>
            </a:r>
          </a:p>
        </p:txBody>
      </p:sp>
      <p:sp>
        <p:nvSpPr>
          <p:cNvPr id="65548" name="Text Box 12"/>
          <p:cNvSpPr txBox="1">
            <a:spLocks noChangeArrowheads="1"/>
          </p:cNvSpPr>
          <p:nvPr/>
        </p:nvSpPr>
        <p:spPr bwMode="auto">
          <a:xfrm>
            <a:off x="266700" y="2431597"/>
            <a:ext cx="85439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2) Tying of philosophy/theology to nature (scholastic philosophy, </a:t>
            </a:r>
            <a:r>
              <a:rPr lang="en-US" altLang="en-US" sz="2400" dirty="0" err="1">
                <a:solidFill>
                  <a:schemeClr val="bg1"/>
                </a:solidFill>
              </a:rPr>
              <a:t>huttonian</a:t>
            </a:r>
            <a:r>
              <a:rPr lang="en-US" altLang="en-US" sz="2400" dirty="0">
                <a:solidFill>
                  <a:schemeClr val="bg1"/>
                </a:solidFill>
              </a:rPr>
              <a:t> cyclical view, uniformitarianism). Worldviews influence the way we interpret data from nature </a:t>
            </a:r>
          </a:p>
        </p:txBody>
      </p:sp>
      <p:sp>
        <p:nvSpPr>
          <p:cNvPr id="51206" name="Text Box 13"/>
          <p:cNvSpPr txBox="1">
            <a:spLocks noChangeArrowheads="1"/>
          </p:cNvSpPr>
          <p:nvPr/>
        </p:nvSpPr>
        <p:spPr bwMode="auto">
          <a:xfrm>
            <a:off x="295275" y="4000542"/>
            <a:ext cx="85439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3) Dynamic nature of science. Not only new discoveries that add to existing knowledge, but important revolutions in thinking and reinterpretations of data, especially in the historical sciences</a:t>
            </a:r>
          </a:p>
          <a:p>
            <a:pPr>
              <a:spcBef>
                <a:spcPct val="50000"/>
              </a:spcBef>
              <a:buFontTx/>
              <a:buNone/>
            </a:pPr>
            <a:endParaRPr lang="en-US" alt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524695" y="211364"/>
            <a:ext cx="80772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dirty="0">
                <a:solidFill>
                  <a:srgbClr val="000000"/>
                </a:solidFill>
                <a:ea typeface="ＭＳ Ｐゴシック" panose="020B0600070205080204" pitchFamily="34" charset="-128"/>
              </a:rPr>
              <a:t>Resources</a:t>
            </a:r>
            <a:endParaRPr lang="en-US" altLang="en-US" sz="2400" dirty="0">
              <a:solidFill>
                <a:srgbClr val="000000"/>
              </a:solidFill>
              <a:latin typeface="Baskerville Old Face" panose="02020602080505020303" pitchFamily="18" charset="0"/>
              <a:ea typeface="ＭＳ Ｐゴシック" panose="020B0600070205080204" pitchFamily="34" charset="-128"/>
            </a:endParaRPr>
          </a:p>
          <a:p>
            <a:pPr>
              <a:spcBef>
                <a:spcPct val="50000"/>
              </a:spcBef>
              <a:buFontTx/>
              <a:buNone/>
            </a:pPr>
            <a:endParaRPr lang="en-US" altLang="en-US" sz="2800" dirty="0">
              <a:solidFill>
                <a:srgbClr val="000000"/>
              </a:solidFill>
              <a:latin typeface="Baskerville Old Face" panose="02020602080505020303" pitchFamily="18" charset="0"/>
              <a:ea typeface="ＭＳ Ｐゴシック" panose="020B0600070205080204" pitchFamily="34" charset="-128"/>
            </a:endParaRPr>
          </a:p>
          <a:p>
            <a:pPr>
              <a:spcBef>
                <a:spcPct val="50000"/>
              </a:spcBef>
              <a:buFontTx/>
              <a:buNone/>
            </a:pPr>
            <a:endParaRPr lang="en-US" altLang="en-US" sz="2000" i="1" dirty="0">
              <a:solidFill>
                <a:srgbClr val="000000"/>
              </a:solidFill>
              <a:ea typeface="ＭＳ Ｐゴシック" panose="020B0600070205080204" pitchFamily="34" charset="-128"/>
            </a:endParaRPr>
          </a:p>
          <a:p>
            <a:pPr>
              <a:spcBef>
                <a:spcPct val="50000"/>
              </a:spcBef>
              <a:buFontTx/>
              <a:buNone/>
            </a:pPr>
            <a:endParaRPr lang="en-US" altLang="en-US" sz="2000" i="1" dirty="0">
              <a:solidFill>
                <a:srgbClr val="000000"/>
              </a:solidFill>
              <a:ea typeface="ＭＳ Ｐゴシック" panose="020B0600070205080204" pitchFamily="34" charset="-128"/>
            </a:endParaRPr>
          </a:p>
        </p:txBody>
      </p:sp>
      <p:sp>
        <p:nvSpPr>
          <p:cNvPr id="2" name="Rectangle 1"/>
          <p:cNvSpPr/>
          <p:nvPr/>
        </p:nvSpPr>
        <p:spPr>
          <a:xfrm>
            <a:off x="524695" y="952993"/>
            <a:ext cx="8599714" cy="646331"/>
          </a:xfrm>
          <a:prstGeom prst="rect">
            <a:avLst/>
          </a:prstGeom>
        </p:spPr>
        <p:txBody>
          <a:bodyPr wrap="square">
            <a:spAutoFit/>
          </a:bodyPr>
          <a:lstStyle/>
          <a:p>
            <a:r>
              <a:rPr lang="en-US" dirty="0"/>
              <a:t>Series of Short Videos:</a:t>
            </a:r>
          </a:p>
          <a:p>
            <a:r>
              <a:rPr lang="en-US" dirty="0"/>
              <a:t>http://grisda.org/resources1/audio-visual-media/video-series-clash-of-ideas/</a:t>
            </a:r>
          </a:p>
        </p:txBody>
      </p:sp>
      <p:pic>
        <p:nvPicPr>
          <p:cNvPr id="3" name="Picture 2"/>
          <p:cNvPicPr>
            <a:picLocks noChangeAspect="1"/>
          </p:cNvPicPr>
          <p:nvPr/>
        </p:nvPicPr>
        <p:blipFill rotWithShape="1">
          <a:blip r:embed="rId2"/>
          <a:srcRect l="18884" t="28656" r="19757" b="3592"/>
          <a:stretch/>
        </p:blipFill>
        <p:spPr>
          <a:xfrm>
            <a:off x="381001" y="1751883"/>
            <a:ext cx="8220894" cy="51061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282348"/>
            <a:ext cx="439211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Sidereus </a:t>
            </a:r>
            <a:r>
              <a:rPr lang="en-US" altLang="en-US" sz="2400" dirty="0" err="1">
                <a:solidFill>
                  <a:schemeClr val="bg1"/>
                </a:solidFill>
              </a:rPr>
              <a:t>Nuncius</a:t>
            </a:r>
            <a:r>
              <a:rPr lang="en-US" altLang="en-US" sz="2400" dirty="0">
                <a:solidFill>
                  <a:schemeClr val="bg1"/>
                </a:solidFill>
              </a:rPr>
              <a:t> (“Message from the Stars”)</a:t>
            </a:r>
          </a:p>
          <a:p>
            <a:pPr>
              <a:spcBef>
                <a:spcPct val="50000"/>
              </a:spcBef>
              <a:buFontTx/>
              <a:buNone/>
            </a:pPr>
            <a:r>
              <a:rPr lang="en-US" altLang="en-US" sz="2400" dirty="0">
                <a:solidFill>
                  <a:schemeClr val="bg1"/>
                </a:solidFill>
              </a:rPr>
              <a:t>Published on March 13, 1610</a:t>
            </a:r>
          </a:p>
          <a:p>
            <a:pPr>
              <a:spcBef>
                <a:spcPct val="50000"/>
              </a:spcBef>
              <a:buFontTx/>
              <a:buNone/>
            </a:pPr>
            <a:r>
              <a:rPr lang="en-US" altLang="en-US" sz="2400" dirty="0">
                <a:solidFill>
                  <a:schemeClr val="bg1"/>
                </a:solidFill>
              </a:rPr>
              <a:t>Observations on </a:t>
            </a:r>
            <a:br>
              <a:rPr lang="en-US" altLang="en-US" sz="2400" dirty="0">
                <a:solidFill>
                  <a:schemeClr val="bg1"/>
                </a:solidFill>
              </a:rPr>
            </a:br>
            <a:r>
              <a:rPr lang="en-US" altLang="en-US" sz="2400" dirty="0">
                <a:solidFill>
                  <a:schemeClr val="bg1"/>
                </a:solidFill>
              </a:rPr>
              <a:t>- Moon</a:t>
            </a:r>
            <a:br>
              <a:rPr lang="en-US" altLang="en-US" sz="2400" dirty="0">
                <a:solidFill>
                  <a:schemeClr val="bg1"/>
                </a:solidFill>
              </a:rPr>
            </a:br>
            <a:r>
              <a:rPr lang="en-US" altLang="en-US" sz="2400" dirty="0">
                <a:solidFill>
                  <a:schemeClr val="bg1"/>
                </a:solidFill>
              </a:rPr>
              <a:t>- Milky Way</a:t>
            </a:r>
            <a:br>
              <a:rPr lang="en-US" altLang="en-US" sz="2400" dirty="0">
                <a:solidFill>
                  <a:schemeClr val="bg1"/>
                </a:solidFill>
              </a:rPr>
            </a:br>
            <a:r>
              <a:rPr lang="en-US" altLang="en-US" sz="2400" dirty="0">
                <a:solidFill>
                  <a:schemeClr val="bg1"/>
                </a:solidFill>
              </a:rPr>
              <a:t>- Some constellations</a:t>
            </a:r>
            <a:br>
              <a:rPr lang="en-US" altLang="en-US" sz="2400" dirty="0">
                <a:solidFill>
                  <a:schemeClr val="bg1"/>
                </a:solidFill>
              </a:rPr>
            </a:br>
            <a:r>
              <a:rPr lang="en-US" altLang="en-US" sz="2400" dirty="0">
                <a:solidFill>
                  <a:schemeClr val="bg1"/>
                </a:solidFill>
              </a:rPr>
              <a:t>- Satellites of Jupiter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052" y="183969"/>
            <a:ext cx="4063363" cy="6443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0710" y="280885"/>
            <a:ext cx="5244284" cy="260165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63773" y="3073441"/>
            <a:ext cx="3471221" cy="3664405"/>
          </a:xfrm>
          <a:prstGeom prst="rect">
            <a:avLst/>
          </a:prstGeom>
        </p:spPr>
      </p:pic>
      <p:sp>
        <p:nvSpPr>
          <p:cNvPr id="8" name="TextBox 7"/>
          <p:cNvSpPr txBox="1"/>
          <p:nvPr/>
        </p:nvSpPr>
        <p:spPr>
          <a:xfrm>
            <a:off x="5643152" y="3155222"/>
            <a:ext cx="1314994" cy="461665"/>
          </a:xfrm>
          <a:prstGeom prst="rect">
            <a:avLst/>
          </a:prstGeom>
          <a:noFill/>
        </p:spPr>
        <p:txBody>
          <a:bodyPr wrap="square" rtlCol="0">
            <a:spAutoFit/>
          </a:bodyPr>
          <a:lstStyle/>
          <a:p>
            <a:r>
              <a:rPr lang="en-US" sz="1200" i="1" dirty="0">
                <a:solidFill>
                  <a:schemeClr val="bg1"/>
                </a:solidFill>
              </a:rPr>
              <a:t>Photo courtesy of NASA</a:t>
            </a:r>
          </a:p>
        </p:txBody>
      </p:sp>
      <p:sp>
        <p:nvSpPr>
          <p:cNvPr id="9" name="Rectangle 8"/>
          <p:cNvSpPr/>
          <p:nvPr/>
        </p:nvSpPr>
        <p:spPr>
          <a:xfrm>
            <a:off x="235132" y="176377"/>
            <a:ext cx="3431171" cy="2862322"/>
          </a:xfrm>
          <a:prstGeom prst="rect">
            <a:avLst/>
          </a:prstGeom>
        </p:spPr>
        <p:txBody>
          <a:bodyPr wrap="square">
            <a:spAutoFit/>
          </a:bodyPr>
          <a:lstStyle/>
          <a:p>
            <a:r>
              <a:rPr lang="es-ES" sz="2000" dirty="0">
                <a:solidFill>
                  <a:schemeClr val="bg1"/>
                </a:solidFill>
              </a:rPr>
              <a:t>“</a:t>
            </a:r>
            <a:r>
              <a:rPr lang="en-US" sz="2000" dirty="0">
                <a:solidFill>
                  <a:schemeClr val="bg1"/>
                </a:solidFill>
              </a:rPr>
              <a:t>The boundary which divides the part in shadow from the shining part does not extend continuously in an ellipse, as would happen in the case of a perfectly spherical body, but it is marked out by an irregular, uneven, and very wavy line</a:t>
            </a:r>
            <a:r>
              <a:rPr lang="es-ES" sz="2000" dirty="0">
                <a:solidFill>
                  <a:schemeClr val="bg1"/>
                </a:solidFill>
              </a:rPr>
              <a:t>.” </a:t>
            </a:r>
            <a:endParaRPr lang="en-US" sz="2000" dirty="0">
              <a:solidFill>
                <a:schemeClr val="bg1"/>
              </a:solidFill>
            </a:endParaRPr>
          </a:p>
        </p:txBody>
      </p:sp>
      <p:sp>
        <p:nvSpPr>
          <p:cNvPr id="5127" name="Text Box 4"/>
          <p:cNvSpPr txBox="1">
            <a:spLocks noChangeArrowheads="1"/>
          </p:cNvSpPr>
          <p:nvPr/>
        </p:nvSpPr>
        <p:spPr bwMode="auto">
          <a:xfrm>
            <a:off x="235132" y="3259971"/>
            <a:ext cx="511193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FontTx/>
              <a:buNone/>
            </a:pPr>
            <a:r>
              <a:rPr lang="en-US" altLang="en-US" sz="2000" dirty="0">
                <a:solidFill>
                  <a:schemeClr val="bg1"/>
                </a:solidFill>
              </a:rPr>
              <a:t>“I feel sure that the surface of the Moon is not perfectly smooth, free from inequalities and exactly spherical, as a large school of philosophers considers with regard to the Moon and the other heavenly bodies, but that, on the contrary, it is full of inequalities, uneven, full of hollows and protuberances, just like the surface of the Earth itself, which is varied everywhere by lofty mountains and deep valleys.</a:t>
            </a:r>
            <a:r>
              <a:rPr lang="es-ES" altLang="en-US" sz="2000" dirty="0">
                <a:solidFill>
                  <a:schemeClr val="bg1"/>
                </a:solidFill>
              </a:rPr>
              <a:t>”</a:t>
            </a:r>
            <a:endParaRPr lang="en-US" altLang="en-US" sz="2000" dirty="0">
              <a:solidFill>
                <a:schemeClr val="bg1"/>
              </a:solidFill>
            </a:endParaRPr>
          </a:p>
        </p:txBody>
      </p:sp>
    </p:spTree>
    <p:extLst>
      <p:ext uri="{BB962C8B-B14F-4D97-AF65-F5344CB8AC3E}">
        <p14:creationId xmlns:p14="http://schemas.microsoft.com/office/powerpoint/2010/main" val="143654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1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4"/>
          <p:cNvSpPr txBox="1">
            <a:spLocks noChangeArrowheads="1"/>
          </p:cNvSpPr>
          <p:nvPr/>
        </p:nvSpPr>
        <p:spPr bwMode="auto">
          <a:xfrm>
            <a:off x="249556" y="143004"/>
            <a:ext cx="3947975"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dirty="0">
                <a:solidFill>
                  <a:schemeClr val="bg1"/>
                </a:solidFill>
              </a:rPr>
              <a:t>Aristotelian and Scholastic division between celestial (perfect, immutable, circular motion) and sublunary spheres (imperfect, changing, linear motion) </a:t>
            </a:r>
            <a:br>
              <a:rPr lang="en-US" altLang="en-US" sz="2400" dirty="0">
                <a:solidFill>
                  <a:schemeClr val="bg1"/>
                </a:solidFill>
              </a:rPr>
            </a:br>
            <a:r>
              <a:rPr lang="en-US" altLang="en-US" sz="2400" dirty="0">
                <a:solidFill>
                  <a:schemeClr val="bg1"/>
                </a:solidFill>
              </a:rPr>
              <a:t> </a:t>
            </a:r>
          </a:p>
          <a:p>
            <a:pPr>
              <a:spcBef>
                <a:spcPct val="50000"/>
              </a:spcBef>
              <a:buFontTx/>
              <a:buNone/>
            </a:pPr>
            <a:r>
              <a:rPr lang="en-US" altLang="en-US" sz="2400" dirty="0">
                <a:solidFill>
                  <a:schemeClr val="bg1"/>
                </a:solidFill>
              </a:rPr>
              <a:t>Galileo breaks the dualism: same matter, same processes. </a:t>
            </a:r>
            <a:br>
              <a:rPr lang="en-US" altLang="en-US" sz="2400" dirty="0">
                <a:solidFill>
                  <a:schemeClr val="bg1"/>
                </a:solidFill>
              </a:rPr>
            </a:br>
            <a:r>
              <a:rPr lang="en-US" altLang="en-US" sz="2400" dirty="0">
                <a:solidFill>
                  <a:schemeClr val="bg1"/>
                </a:solidFill>
              </a:rPr>
              <a:t>Birth of Planetary Geology</a:t>
            </a:r>
            <a:br>
              <a:rPr lang="en-US" altLang="en-US" sz="2400" dirty="0">
                <a:solidFill>
                  <a:schemeClr val="bg1"/>
                </a:solidFill>
              </a:rPr>
            </a:br>
            <a:endParaRPr lang="en-US" altLang="en-US" sz="2400" dirty="0">
              <a:solidFill>
                <a:schemeClr val="bg1"/>
              </a:solidFill>
            </a:endParaRPr>
          </a:p>
          <a:p>
            <a:pPr>
              <a:spcBef>
                <a:spcPct val="50000"/>
              </a:spcBef>
              <a:buFontTx/>
              <a:buNone/>
            </a:pPr>
            <a:r>
              <a:rPr lang="en-US" altLang="en-US" sz="2400" dirty="0">
                <a:solidFill>
                  <a:schemeClr val="bg1"/>
                </a:solidFill>
              </a:rPr>
              <a:t>Not necessarily against the Bible, but against Aristotelian worldview with superimposed theological concepts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530" y="374469"/>
            <a:ext cx="4683698" cy="4815840"/>
          </a:xfrm>
          <a:prstGeom prst="rect">
            <a:avLst/>
          </a:prstGeom>
        </p:spPr>
      </p:pic>
      <p:sp>
        <p:nvSpPr>
          <p:cNvPr id="3" name="Oval 2"/>
          <p:cNvSpPr/>
          <p:nvPr/>
        </p:nvSpPr>
        <p:spPr bwMode="auto">
          <a:xfrm>
            <a:off x="6069871" y="2386147"/>
            <a:ext cx="1175659" cy="1175659"/>
          </a:xfrm>
          <a:prstGeom prst="ellipse">
            <a:avLst/>
          </a:prstGeom>
          <a:noFill/>
          <a:ln w="476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6999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7405" y="1069345"/>
            <a:ext cx="2597002" cy="336723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D4BC1AD-B068-4C68-98A2-A81784EF1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654" y="1961505"/>
            <a:ext cx="3934823" cy="3869540"/>
          </a:xfrm>
          <a:prstGeom prst="rect">
            <a:avLst/>
          </a:prstGeom>
        </p:spPr>
      </p:pic>
    </p:spTree>
    <p:extLst>
      <p:ext uri="{BB962C8B-B14F-4D97-AF65-F5344CB8AC3E}">
        <p14:creationId xmlns:p14="http://schemas.microsoft.com/office/powerpoint/2010/main" val="398705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4827" y="1021496"/>
            <a:ext cx="1699968" cy="220415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6896DE69-3D99-4F84-B916-C24C9D870AAC}"/>
              </a:ext>
            </a:extLst>
          </p:cNvPr>
          <p:cNvSpPr/>
          <p:nvPr/>
        </p:nvSpPr>
        <p:spPr>
          <a:xfrm>
            <a:off x="508000" y="2156065"/>
            <a:ext cx="6350000" cy="3000821"/>
          </a:xfrm>
          <a:prstGeom prst="rect">
            <a:avLst/>
          </a:prstGeom>
        </p:spPr>
        <p:txBody>
          <a:bodyPr wrap="square">
            <a:spAutoFit/>
          </a:bodyPr>
          <a:lstStyle/>
          <a:p>
            <a:pPr defTabSz="342900" eaLnBrk="1" fontAlgn="auto" hangingPunct="1">
              <a:spcBef>
                <a:spcPts val="0"/>
              </a:spcBef>
              <a:spcAft>
                <a:spcPts val="0"/>
              </a:spcAft>
            </a:pPr>
            <a:r>
              <a:rPr lang="en-US" sz="2100" dirty="0">
                <a:solidFill>
                  <a:prstClr val="black"/>
                </a:solidFill>
                <a:latin typeface="Trebuchet MS" panose="020B0603020202020204"/>
              </a:rPr>
              <a:t>“The reason produced for condemning the opinion that the earth moves and the sun stands still is that in many places in the Bible one may read that the sun moves and the earth stands still.</a:t>
            </a:r>
          </a:p>
          <a:p>
            <a:pPr defTabSz="342900" eaLnBrk="1" fontAlgn="auto" hangingPunct="1">
              <a:spcBef>
                <a:spcPts val="0"/>
              </a:spcBef>
              <a:spcAft>
                <a:spcPts val="0"/>
              </a:spcAft>
            </a:pPr>
            <a:r>
              <a:rPr lang="en-US" sz="2100" dirty="0">
                <a:solidFill>
                  <a:prstClr val="black"/>
                </a:solidFill>
                <a:latin typeface="Trebuchet MS" panose="020B0603020202020204"/>
              </a:rPr>
              <a:t>Since the Bible cannot err; it follows as a necessary consequence that anyone takes a erroneous and heretical position who maintains that the sun is inherently motionless and the earth movable.”</a:t>
            </a:r>
          </a:p>
        </p:txBody>
      </p:sp>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4827" y="3351881"/>
            <a:ext cx="1699968" cy="253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14233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3066</Words>
  <Application>Microsoft Office PowerPoint</Application>
  <PresentationFormat>On-screen Show (4:3)</PresentationFormat>
  <Paragraphs>192</Paragraphs>
  <Slides>43</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ＭＳ Ｐゴシック</vt:lpstr>
      <vt:lpstr>Arial</vt:lpstr>
      <vt:lpstr>Baskerville Old Face</vt:lpstr>
      <vt:lpstr>Calibri</vt:lpstr>
      <vt:lpstr>Trebuchet MS</vt:lpstr>
      <vt:lpstr>Wingdings 3</vt:lpstr>
      <vt:lpstr>Default Design</vt:lpstr>
      <vt:lpstr>1_Default Design</vt:lpstr>
      <vt:lpstr>Facet</vt:lpstr>
      <vt:lpstr>Science, Worldviews, and Controversies in the History of Geology: An Alpine Perspective </vt:lpstr>
      <vt:lpstr>Purpose of the talk</vt:lpstr>
      <vt:lpstr>1) Galileo and the Craters of the Moon (Dualism Heavens and Earth)</vt:lpstr>
      <vt:lpstr>1) Galileo and the Craters of the Moon (Dualism Heaven and Earth)</vt:lpstr>
      <vt:lpstr>PowerPoint Presentation</vt:lpstr>
      <vt:lpstr>PowerPoint Presentation</vt:lpstr>
      <vt:lpstr>PowerPoint Presentation</vt:lpstr>
      <vt:lpstr>Galileo Galilei: Word vs Senses</vt:lpstr>
      <vt:lpstr>Galileo Galilei: Word vs Senses</vt:lpstr>
      <vt:lpstr>Galileo Galilei: Word vs Senses</vt:lpstr>
      <vt:lpstr>Galileo Galilei: Word vs Senses</vt:lpstr>
      <vt:lpstr>Galileo Galilei: Word vs Senses</vt:lpstr>
      <vt:lpstr>Galileo Galilei: Word vs Senses</vt:lpstr>
      <vt:lpstr>Galileo Galilei: Word vs Senses</vt:lpstr>
      <vt:lpstr>Galileo Galilei: Word vs Senses</vt:lpstr>
      <vt:lpstr>Galileo Galilei: Word vs Senses</vt:lpstr>
      <vt:lpstr>Word vs Senses</vt:lpstr>
      <vt:lpstr>2) Fire, Water, and the Origin of Rocks (Plutonists vs Neptunists)</vt:lpstr>
      <vt:lpstr>PowerPoint Presentation</vt:lpstr>
      <vt:lpstr>PowerPoint Presentation</vt:lpstr>
      <vt:lpstr>PowerPoint Presentation</vt:lpstr>
      <vt:lpstr>PowerPoint Presentation</vt:lpstr>
      <vt:lpstr>PowerPoint Presentation</vt:lpstr>
      <vt:lpstr>3) Do mountains move around? (Fixist vs Mobilists, part 1)</vt:lpstr>
      <vt:lpstr>PowerPoint Presentation</vt:lpstr>
      <vt:lpstr>PowerPoint Presentation</vt:lpstr>
      <vt:lpstr>PowerPoint Presentation</vt:lpstr>
      <vt:lpstr>PowerPoint Presentation</vt:lpstr>
      <vt:lpstr>PowerPoint Presentation</vt:lpstr>
      <vt:lpstr>PowerPoint Presentation</vt:lpstr>
      <vt:lpstr>4) Do continents move around?  (Fixist vs Mobilists,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and 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2014-06-27T13:55:03Z</dcterms:created>
  <dcterms:modified xsi:type="dcterms:W3CDTF">2023-07-04T04:16:33Z</dcterms:modified>
</cp:coreProperties>
</file>