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0" r:id="rId3"/>
    <p:sldId id="282" r:id="rId4"/>
    <p:sldId id="281" r:id="rId5"/>
    <p:sldId id="288" r:id="rId6"/>
    <p:sldId id="285" r:id="rId7"/>
    <p:sldId id="286" r:id="rId8"/>
    <p:sldId id="28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ffi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EA4B04"/>
    <a:srgbClr val="9900CC"/>
    <a:srgbClr val="FF9900"/>
    <a:srgbClr val="D99B01"/>
    <a:srgbClr val="FF66CC"/>
    <a:srgbClr val="FF67AC"/>
    <a:srgbClr val="FFDC47"/>
    <a:srgbClr val="5EEC3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108" y="4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\Documents\ACMS\ACMS_Report_Progress%20(April%2024,%20202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\Documents\ACMS\ACMS_Report_Progress%20(April%2024,%202023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\Documents\ACMS\ACMS_Report_Progress%20(April%2024,%202023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\Documents\ACMS\ACMS_Report_Progress%20(April%2024,%202023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Sheet3!$F$29:$F$31</c:f>
              <c:strCache>
                <c:ptCount val="3"/>
                <c:pt idx="0">
                  <c:v>Total number of articles sent</c:v>
                </c:pt>
                <c:pt idx="1">
                  <c:v>Number published so far</c:v>
                </c:pt>
                <c:pt idx="2">
                  <c:v>Number remaining</c:v>
                </c:pt>
              </c:strCache>
            </c:strRef>
          </c:cat>
          <c:val>
            <c:numRef>
              <c:f>Sheet3!$G$29:$G$31</c:f>
              <c:numCache>
                <c:formatCode>General</c:formatCode>
                <c:ptCount val="3"/>
                <c:pt idx="0">
                  <c:v>188</c:v>
                </c:pt>
                <c:pt idx="1">
                  <c:v>169</c:v>
                </c:pt>
                <c:pt idx="2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6D-4F5A-9F05-FB2014DD80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81210128"/>
        <c:axId val="1781206384"/>
      </c:barChart>
      <c:catAx>
        <c:axId val="1781210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1206384"/>
        <c:crosses val="autoZero"/>
        <c:auto val="1"/>
        <c:lblAlgn val="ctr"/>
        <c:lblOffset val="100"/>
        <c:noMultiLvlLbl val="0"/>
      </c:catAx>
      <c:valAx>
        <c:axId val="178120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121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62409662247428E-2"/>
          <c:y val="9.5172553797133075E-2"/>
          <c:w val="0.92223759033775254"/>
          <c:h val="0.89876229582769185"/>
        </c:manualLayout>
      </c:layout>
      <c:pie3DChart>
        <c:varyColors val="1"/>
        <c:ser>
          <c:idx val="0"/>
          <c:order val="0"/>
          <c:tx>
            <c:strRef>
              <c:f>Sheet2!$E$7</c:f>
              <c:strCache>
                <c:ptCount val="1"/>
                <c:pt idx="0">
                  <c:v>Remaining Articles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C67-473C-8E29-931B8BCE9B99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C67-473C-8E29-931B8BCE9B99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C67-473C-8E29-931B8BCE9B99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C67-473C-8E29-931B8BCE9B99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C67-473C-8E29-931B8BCE9B99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C67-473C-8E29-931B8BCE9B9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C67-473C-8E29-931B8BCE9B9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1C67-473C-8E29-931B8BCE9B9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1C67-473C-8E29-931B8BCE9B9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1C67-473C-8E29-931B8BCE9B9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1C67-473C-8E29-931B8BCE9B9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1C67-473C-8E29-931B8BCE9B99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C67-473C-8E29-931B8BCE9B99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C67-473C-8E29-931B8BCE9B99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C67-473C-8E29-931B8BCE9B99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C67-473C-8E29-931B8BCE9B99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C67-473C-8E29-931B8BCE9B99}"/>
                </c:ext>
              </c:extLst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C67-473C-8E29-931B8BCE9B99}"/>
                </c:ext>
              </c:extLst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C67-473C-8E29-931B8BCE9B99}"/>
                </c:ext>
              </c:extLst>
            </c:dLbl>
            <c:dLbl>
              <c:idx val="7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1C67-473C-8E29-931B8BCE9B99}"/>
                </c:ext>
              </c:extLst>
            </c:dLbl>
            <c:dLbl>
              <c:idx val="8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C67-473C-8E29-931B8BCE9B99}"/>
                </c:ext>
              </c:extLst>
            </c:dLbl>
            <c:dLbl>
              <c:idx val="9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1C67-473C-8E29-931B8BCE9B99}"/>
                </c:ext>
              </c:extLst>
            </c:dLbl>
            <c:dLbl>
              <c:idx val="1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1C67-473C-8E29-931B8BCE9B99}"/>
                </c:ext>
              </c:extLst>
            </c:dLbl>
            <c:dLbl>
              <c:idx val="1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1C67-473C-8E29-931B8BCE9B99}"/>
                </c:ext>
              </c:extLst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Sheet2!$D$8:$D$19</c:f>
              <c:strCache>
                <c:ptCount val="12"/>
                <c:pt idx="0">
                  <c:v>SGUC</c:v>
                </c:pt>
                <c:pt idx="1">
                  <c:v>ENUC</c:v>
                </c:pt>
                <c:pt idx="2">
                  <c:v>ESUM</c:v>
                </c:pt>
                <c:pt idx="3">
                  <c:v>CMUM</c:v>
                </c:pt>
                <c:pt idx="4">
                  <c:v>WSUM</c:v>
                </c:pt>
                <c:pt idx="5">
                  <c:v>WAUM</c:v>
                </c:pt>
                <c:pt idx="6">
                  <c:v>NOGH</c:v>
                </c:pt>
                <c:pt idx="7">
                  <c:v>CAUM</c:v>
                </c:pt>
                <c:pt idx="8">
                  <c:v>WNUC</c:v>
                </c:pt>
                <c:pt idx="9">
                  <c:v>NNUC</c:v>
                </c:pt>
                <c:pt idx="10">
                  <c:v>WAD OFFICE</c:v>
                </c:pt>
                <c:pt idx="11">
                  <c:v>AE</c:v>
                </c:pt>
              </c:strCache>
            </c:strRef>
          </c:cat>
          <c:val>
            <c:numRef>
              <c:f>Sheet2!$E$8:$E$19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C67-473C-8E29-931B8BCE9B9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Sheet2!$E$37</c:f>
              <c:strCache>
                <c:ptCount val="1"/>
                <c:pt idx="0">
                  <c:v>Remaining Articles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Sheet2!$D$38:$D$40</c:f>
              <c:strCache>
                <c:ptCount val="3"/>
                <c:pt idx="0">
                  <c:v>VVU </c:v>
                </c:pt>
                <c:pt idx="1">
                  <c:v>BU   </c:v>
                </c:pt>
                <c:pt idx="2">
                  <c:v>CLU </c:v>
                </c:pt>
              </c:strCache>
            </c:strRef>
          </c:cat>
          <c:val>
            <c:numRef>
              <c:f>Sheet2!$E$38:$E$40</c:f>
              <c:numCache>
                <c:formatCode>General</c:formatCode>
                <c:ptCount val="3"/>
                <c:pt idx="0">
                  <c:v>-4</c:v>
                </c:pt>
                <c:pt idx="1">
                  <c:v>-3</c:v>
                </c:pt>
                <c:pt idx="2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2-41D8-8ED6-A44ADA6F7B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54434336"/>
        <c:axId val="1854437248"/>
        <c:axId val="0"/>
      </c:bar3DChart>
      <c:catAx>
        <c:axId val="185443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437248"/>
        <c:crosses val="autoZero"/>
        <c:auto val="1"/>
        <c:lblAlgn val="ctr"/>
        <c:lblOffset val="100"/>
        <c:noMultiLvlLbl val="0"/>
      </c:catAx>
      <c:valAx>
        <c:axId val="1854437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43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60553368328959"/>
          <c:y val="7.1285906065382834E-2"/>
          <c:w val="0.66667224409448822"/>
          <c:h val="0.820831014046691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Sheet3!$D$4</c:f>
              <c:strCache>
                <c:ptCount val="1"/>
                <c:pt idx="0">
                  <c:v>CATEGORIES OF ARTICLES SENT TO THE GC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Sheet3!$C$5:$C$14</c:f>
              <c:strCache>
                <c:ptCount val="10"/>
                <c:pt idx="0">
                  <c:v>Church Administrative Units</c:v>
                </c:pt>
                <c:pt idx="1">
                  <c:v>Biographies </c:v>
                </c:pt>
                <c:pt idx="2">
                  <c:v>Countries </c:v>
                </c:pt>
                <c:pt idx="3">
                  <c:v>Issues </c:v>
                </c:pt>
                <c:pt idx="4">
                  <c:v>Medical Institutions </c:v>
                </c:pt>
                <c:pt idx="5">
                  <c:v>Educational Institutions </c:v>
                </c:pt>
                <c:pt idx="6">
                  <c:v>Denominational Ministries </c:v>
                </c:pt>
                <c:pt idx="7">
                  <c:v>Publishing House </c:v>
                </c:pt>
                <c:pt idx="8">
                  <c:v>Periodicals </c:v>
                </c:pt>
                <c:pt idx="9">
                  <c:v>Supporting Ministries </c:v>
                </c:pt>
              </c:strCache>
            </c:strRef>
          </c:cat>
          <c:val>
            <c:numRef>
              <c:f>Sheet3!$D$5:$D$14</c:f>
              <c:numCache>
                <c:formatCode>General</c:formatCode>
                <c:ptCount val="10"/>
                <c:pt idx="0">
                  <c:v>84</c:v>
                </c:pt>
                <c:pt idx="1">
                  <c:v>62</c:v>
                </c:pt>
                <c:pt idx="2">
                  <c:v>13</c:v>
                </c:pt>
                <c:pt idx="3">
                  <c:v>10</c:v>
                </c:pt>
                <c:pt idx="4">
                  <c:v>10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C-413C-833B-23D6A3CC95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4441824"/>
        <c:axId val="1854432256"/>
      </c:barChart>
      <c:catAx>
        <c:axId val="185444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432256"/>
        <c:crosses val="autoZero"/>
        <c:auto val="1"/>
        <c:lblAlgn val="ctr"/>
        <c:lblOffset val="100"/>
        <c:noMultiLvlLbl val="0"/>
      </c:catAx>
      <c:valAx>
        <c:axId val="185443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44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200546806649158"/>
          <c:y val="3.6265769200185233E-2"/>
          <c:w val="0.4992214566929134"/>
          <c:h val="7.5250132140869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11-01T00:57:22.780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E2D15-F25E-40A4-A10A-4C9AFA0BFA6E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AC8A1-FE35-4092-9242-A4D70C7FF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318" y="2724455"/>
            <a:ext cx="8093364" cy="123111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317" y="1350110"/>
            <a:ext cx="8093366" cy="106893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C83626FB-E8F8-4803-8EC8-BF03248BCF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23850" y="756000"/>
            <a:ext cx="8504635" cy="270000"/>
          </a:xfrm>
        </p:spPr>
        <p:txBody>
          <a:bodyPr/>
          <a:lstStyle>
            <a:lvl1pPr marL="0" indent="0">
              <a:buNone/>
              <a:defRPr/>
            </a:lvl1pPr>
            <a:lvl2pPr marL="200025" indent="0">
              <a:buNone/>
              <a:defRPr/>
            </a:lvl2pPr>
            <a:lvl3pPr marL="407194" indent="0">
              <a:buNone/>
              <a:defRPr/>
            </a:lvl3pPr>
            <a:lvl4pPr marL="607219" indent="0">
              <a:buNone/>
              <a:defRPr/>
            </a:lvl4pPr>
            <a:lvl5pPr marL="807244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916229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35950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2847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704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704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0DFF02-B701-4741-A3EA-0F184D940169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318" y="2724455"/>
            <a:ext cx="4199387" cy="123111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ON ENCYCLOPEDIA WORK IN WAD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08475" y="4404210"/>
            <a:ext cx="5188310" cy="8572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n-lt"/>
              </a:rPr>
              <a:t>Dr</a:t>
            </a:r>
            <a:r>
              <a:rPr lang="en-US" sz="2000" dirty="0">
                <a:latin typeface="+mn-lt"/>
              </a:rPr>
              <a:t>. </a:t>
            </a:r>
            <a:r>
              <a:rPr lang="en-US" sz="2000" dirty="0" err="1">
                <a:latin typeface="+mn-lt"/>
              </a:rPr>
              <a:t>Onaolapo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Ajibade</a:t>
            </a:r>
            <a:endParaRPr lang="en-US" sz="2000" dirty="0">
              <a:latin typeface="+mn-lt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WAD Assistant Editor,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ESDA</a:t>
            </a:r>
            <a:endParaRPr lang="en-US" sz="2000" b="1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318" y="2075762"/>
            <a:ext cx="25414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Year-End Council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3250852" cy="137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899733"/>
              </p:ext>
            </p:extLst>
          </p:nvPr>
        </p:nvGraphicFramePr>
        <p:xfrm>
          <a:off x="143555" y="1200149"/>
          <a:ext cx="8856890" cy="366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670606" y="326993"/>
            <a:ext cx="412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21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775830"/>
              </p:ext>
            </p:extLst>
          </p:nvPr>
        </p:nvGraphicFramePr>
        <p:xfrm>
          <a:off x="-9150" y="891995"/>
          <a:ext cx="9153150" cy="4275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70605" y="357771"/>
            <a:ext cx="39703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REMAINING ARTICLES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8498" y="1960930"/>
            <a:ext cx="27486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REMAINING ARTICLES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160341"/>
              </p:ext>
            </p:extLst>
          </p:nvPr>
        </p:nvGraphicFramePr>
        <p:xfrm>
          <a:off x="-9150" y="1044700"/>
          <a:ext cx="9153150" cy="3946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70606" y="326993"/>
            <a:ext cx="412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UNIVERSITIES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7957567"/>
              </p:ext>
            </p:extLst>
          </p:nvPr>
        </p:nvGraphicFramePr>
        <p:xfrm>
          <a:off x="0" y="891995"/>
          <a:ext cx="9144000" cy="427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70606" y="326993"/>
            <a:ext cx="412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07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5195" y="397234"/>
            <a:ext cx="5396285" cy="888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POINTS TO NOTE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259" y="1502815"/>
            <a:ext cx="8856891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Contracts need to be signed.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need to write on Women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address of Encyclopedia: </a:t>
            </a:r>
            <a:r>
              <a:rPr lang="en-US" sz="36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encyclopedia.adventist.org.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encourage members to read the articles.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4404210"/>
            <a:ext cx="8704185" cy="458115"/>
          </a:xfrm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Https://Encyclopedia.adventist.org/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DF8"/>
              </a:clrFrom>
              <a:clrTo>
                <a:srgbClr val="FEFD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24" y="1808225"/>
            <a:ext cx="6039640" cy="2595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8965" y="1812967"/>
            <a:ext cx="702443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Thank you!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97655" y="4556915"/>
            <a:ext cx="6413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encyclopedia.adventist.org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99" b="24403"/>
          <a:stretch>
            <a:fillRect/>
          </a:stretch>
        </p:blipFill>
        <p:spPr bwMode="auto">
          <a:xfrm>
            <a:off x="101904" y="128470"/>
            <a:ext cx="1415996" cy="5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67</Words>
  <Application>Microsoft Office PowerPoint</Application>
  <PresentationFormat>On-screen Show (16:9)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Dubai</vt:lpstr>
      <vt:lpstr>Times New Roman</vt:lpstr>
      <vt:lpstr>Office Theme</vt:lpstr>
      <vt:lpstr>REPORT ON ENCYCLOPEDIA WORK IN WAD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Https://Encyclopedia.adventist.org/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REN</cp:lastModifiedBy>
  <cp:revision>163</cp:revision>
  <dcterms:created xsi:type="dcterms:W3CDTF">2013-08-21T19:17:07Z</dcterms:created>
  <dcterms:modified xsi:type="dcterms:W3CDTF">2023-10-25T14:49:00Z</dcterms:modified>
</cp:coreProperties>
</file>